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88" r:id="rId4"/>
    <p:sldId id="28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90" r:id="rId35"/>
  </p:sldIdLst>
  <p:sldSz cx="10287000" cy="10287000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87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71525" y="3188970"/>
            <a:ext cx="874395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43050" y="5760720"/>
            <a:ext cx="72009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14350" y="2366010"/>
            <a:ext cx="4474845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297805" y="2366010"/>
            <a:ext cx="4474845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286999" cy="10286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72764" y="2433235"/>
            <a:ext cx="9143999" cy="54197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0286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47029" y="997646"/>
            <a:ext cx="6392941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15630" y="1948331"/>
            <a:ext cx="8255739" cy="6746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97580" y="9566910"/>
            <a:ext cx="32918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14350" y="9566910"/>
            <a:ext cx="236601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406640" y="9566910"/>
            <a:ext cx="236601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0286999" cy="10286999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softEdge rad="0"/>
          </a:effectLst>
        </p:spPr>
      </p:pic>
      <p:sp>
        <p:nvSpPr>
          <p:cNvPr id="3" name="object 3"/>
          <p:cNvSpPr txBox="1"/>
          <p:nvPr/>
        </p:nvSpPr>
        <p:spPr>
          <a:xfrm>
            <a:off x="1617890" y="4993305"/>
            <a:ext cx="7051675" cy="3667030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75"/>
              </a:spcBef>
            </a:pPr>
            <a:r>
              <a:rPr lang="pl-PL" sz="4800" b="1" spc="-15" dirty="0">
                <a:latin typeface="Tahoma"/>
                <a:cs typeface="Tahoma"/>
              </a:rPr>
              <a:t>PORADNIK „</a:t>
            </a:r>
            <a:r>
              <a:rPr sz="4800" b="1" spc="-15" dirty="0">
                <a:latin typeface="Tahoma"/>
                <a:cs typeface="Tahoma"/>
              </a:rPr>
              <a:t>LOGOPEDYCZNE</a:t>
            </a:r>
            <a:r>
              <a:rPr sz="4800" b="1" spc="-245" dirty="0">
                <a:latin typeface="Tahoma"/>
                <a:cs typeface="Tahoma"/>
              </a:rPr>
              <a:t> </a:t>
            </a:r>
            <a:r>
              <a:rPr sz="4800" b="1" spc="50" dirty="0">
                <a:latin typeface="Tahoma"/>
                <a:cs typeface="Tahoma"/>
              </a:rPr>
              <a:t>ABC"</a:t>
            </a:r>
            <a:endParaRPr sz="4800" dirty="0">
              <a:latin typeface="Tahoma"/>
              <a:cs typeface="Tahoma"/>
            </a:endParaRPr>
          </a:p>
          <a:p>
            <a:pPr marL="59055" algn="ctr">
              <a:lnSpc>
                <a:spcPct val="100000"/>
              </a:lnSpc>
              <a:spcBef>
                <a:spcPts val="815"/>
              </a:spcBef>
            </a:pPr>
            <a:r>
              <a:rPr lang="pl-PL" sz="3600" b="1" spc="30" dirty="0">
                <a:latin typeface="Tahoma"/>
                <a:cs typeface="Tahoma"/>
              </a:rPr>
              <a:t>dla</a:t>
            </a:r>
            <a:r>
              <a:rPr lang="pl-PL" sz="3600" b="1" spc="-155" dirty="0">
                <a:latin typeface="Tahoma"/>
                <a:cs typeface="Tahoma"/>
              </a:rPr>
              <a:t> </a:t>
            </a:r>
            <a:r>
              <a:rPr lang="pl-PL" sz="3600" b="1" spc="-95" dirty="0">
                <a:latin typeface="Tahoma"/>
                <a:cs typeface="Tahoma"/>
              </a:rPr>
              <a:t>rodziców </a:t>
            </a:r>
            <a:r>
              <a:rPr lang="pl-PL" sz="4000" b="1" spc="-95" dirty="0">
                <a:latin typeface="Tahoma"/>
                <a:cs typeface="Tahoma"/>
              </a:rPr>
              <a:t>dzieci  3-letnich białostockich przedszkoli </a:t>
            </a:r>
          </a:p>
          <a:p>
            <a:pPr marL="59055">
              <a:lnSpc>
                <a:spcPct val="100000"/>
              </a:lnSpc>
              <a:spcBef>
                <a:spcPts val="815"/>
              </a:spcBef>
            </a:pPr>
            <a:endParaRPr sz="40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93893" y="9470390"/>
            <a:ext cx="289941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b="1" spc="95" dirty="0">
                <a:latin typeface="Tahoma"/>
                <a:cs typeface="Tahoma"/>
              </a:rPr>
              <a:t>Białystok</a:t>
            </a:r>
            <a:r>
              <a:rPr sz="3000" b="1" spc="-165" dirty="0">
                <a:latin typeface="Tahoma"/>
                <a:cs typeface="Tahoma"/>
              </a:rPr>
              <a:t> </a:t>
            </a:r>
            <a:r>
              <a:rPr sz="3000" b="1" spc="-155" dirty="0">
                <a:latin typeface="Tahoma"/>
                <a:cs typeface="Tahoma"/>
              </a:rPr>
              <a:t>2023</a:t>
            </a:r>
            <a:endParaRPr sz="30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4603953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5099253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5346903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5594553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5842203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6089853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6337503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7588" y="6585153"/>
            <a:ext cx="66675" cy="6667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0285" y="876300"/>
            <a:ext cx="8266430" cy="6197209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b="1" spc="25" dirty="0">
                <a:latin typeface="Trebuchet MS"/>
                <a:cs typeface="Trebuchet MS"/>
              </a:rPr>
              <a:t>Głoska </a:t>
            </a:r>
            <a:r>
              <a:rPr sz="1850" b="1" spc="-240" dirty="0">
                <a:latin typeface="Trebuchet MS"/>
                <a:cs typeface="Trebuchet MS"/>
              </a:rPr>
              <a:t>[r]</a:t>
            </a:r>
            <a:r>
              <a:rPr sz="1850" b="1" spc="-23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55" dirty="0">
                <a:latin typeface="Trebuchet MS"/>
                <a:cs typeface="Trebuchet MS"/>
              </a:rPr>
              <a:t>jedną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45" dirty="0">
                <a:latin typeface="Trebuchet MS"/>
                <a:cs typeface="Trebuchet MS"/>
              </a:rPr>
              <a:t>najtrudniejszych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35" dirty="0">
                <a:latin typeface="Trebuchet MS"/>
                <a:cs typeface="Trebuchet MS"/>
              </a:rPr>
              <a:t>systemie </a:t>
            </a:r>
            <a:r>
              <a:rPr sz="1850" spc="90" dirty="0">
                <a:latin typeface="Trebuchet MS"/>
                <a:cs typeface="Trebuchet MS"/>
              </a:rPr>
              <a:t>fonetyczno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fonologicznym, </a:t>
            </a:r>
            <a:r>
              <a:rPr sz="1850" spc="75" dirty="0">
                <a:latin typeface="Trebuchet MS"/>
                <a:cs typeface="Trebuchet MS"/>
              </a:rPr>
              <a:t>dlatego </a:t>
            </a:r>
            <a:r>
              <a:rPr sz="1850" spc="65" dirty="0">
                <a:latin typeface="Trebuchet MS"/>
                <a:cs typeface="Trebuchet MS"/>
              </a:rPr>
              <a:t>też </a:t>
            </a:r>
            <a:r>
              <a:rPr sz="1850" spc="55" dirty="0">
                <a:latin typeface="Trebuchet MS"/>
                <a:cs typeface="Trebuchet MS"/>
              </a:rPr>
              <a:t>pojawia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40" dirty="0">
                <a:latin typeface="Trebuchet MS"/>
                <a:cs typeface="Trebuchet MS"/>
              </a:rPr>
              <a:t>stosunkowo </a:t>
            </a:r>
            <a:r>
              <a:rPr sz="1850" spc="125" dirty="0">
                <a:latin typeface="Trebuchet MS"/>
                <a:cs typeface="Trebuchet MS"/>
              </a:rPr>
              <a:t>późno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5" dirty="0">
                <a:latin typeface="Trebuchet MS"/>
                <a:cs typeface="Trebuchet MS"/>
              </a:rPr>
              <a:t>4-5 </a:t>
            </a:r>
            <a:r>
              <a:rPr sz="1850" spc="40" dirty="0">
                <a:latin typeface="Trebuchet MS"/>
                <a:cs typeface="Trebuchet MS"/>
              </a:rPr>
              <a:t>roku 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życia,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85" dirty="0">
                <a:latin typeface="Trebuchet MS"/>
                <a:cs typeface="Trebuchet MS"/>
              </a:rPr>
              <a:t>czasem </a:t>
            </a:r>
            <a:r>
              <a:rPr sz="1850" spc="45" dirty="0">
                <a:latin typeface="Trebuchet MS"/>
                <a:cs typeface="Trebuchet MS"/>
              </a:rPr>
              <a:t>dopiero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0" dirty="0">
                <a:latin typeface="Trebuchet MS"/>
                <a:cs typeface="Trebuchet MS"/>
              </a:rPr>
              <a:t>6-7 </a:t>
            </a:r>
            <a:r>
              <a:rPr sz="1850" spc="40" dirty="0">
                <a:latin typeface="Trebuchet MS"/>
                <a:cs typeface="Trebuchet MS"/>
              </a:rPr>
              <a:t>roku </a:t>
            </a:r>
            <a:r>
              <a:rPr sz="1850" spc="-25" dirty="0">
                <a:latin typeface="Trebuchet MS"/>
                <a:cs typeface="Trebuchet MS"/>
              </a:rPr>
              <a:t>życia. </a:t>
            </a:r>
            <a:r>
              <a:rPr sz="1850" spc="145" dirty="0">
                <a:latin typeface="Trebuchet MS"/>
                <a:cs typeface="Trebuchet MS"/>
              </a:rPr>
              <a:t>Właściwa </a:t>
            </a:r>
            <a:r>
              <a:rPr sz="1850" spc="-155" dirty="0">
                <a:latin typeface="Trebuchet MS"/>
                <a:cs typeface="Trebuchet MS"/>
              </a:rPr>
              <a:t>jej </a:t>
            </a:r>
            <a:r>
              <a:rPr sz="1850" dirty="0">
                <a:latin typeface="Trebuchet MS"/>
                <a:cs typeface="Trebuchet MS"/>
              </a:rPr>
              <a:t>realizacja </a:t>
            </a:r>
            <a:r>
              <a:rPr sz="1850" spc="90" dirty="0">
                <a:latin typeface="Trebuchet MS"/>
                <a:cs typeface="Trebuchet MS"/>
              </a:rPr>
              <a:t>polega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30" dirty="0">
                <a:latin typeface="Trebuchet MS"/>
                <a:cs typeface="Trebuchet MS"/>
              </a:rPr>
              <a:t>wykonywaniu </a:t>
            </a:r>
            <a:r>
              <a:rPr sz="1850" spc="100" dirty="0">
                <a:latin typeface="Trebuchet MS"/>
                <a:cs typeface="Trebuchet MS"/>
              </a:rPr>
              <a:t>czubkiem </a:t>
            </a:r>
            <a:r>
              <a:rPr sz="1850" spc="25" dirty="0">
                <a:latin typeface="Trebuchet MS"/>
                <a:cs typeface="Trebuchet MS"/>
              </a:rPr>
              <a:t>języka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delikatnych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ruchów </a:t>
            </a:r>
            <a:r>
              <a:rPr sz="1850" spc="60" dirty="0">
                <a:latin typeface="Trebuchet MS"/>
                <a:cs typeface="Trebuchet MS"/>
              </a:rPr>
              <a:t>wibracyjnych 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przy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górnym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wałku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dziąsłowym.</a:t>
            </a:r>
            <a:endParaRPr sz="1850" dirty="0">
              <a:latin typeface="Trebuchet MS"/>
              <a:cs typeface="Trebuchet MS"/>
            </a:endParaRPr>
          </a:p>
          <a:p>
            <a:pPr marL="12700" marR="5080" indent="91440" algn="just">
              <a:lnSpc>
                <a:spcPts val="1950"/>
              </a:lnSpc>
            </a:pPr>
            <a:r>
              <a:rPr sz="1850" spc="145" dirty="0">
                <a:latin typeface="Trebuchet MS"/>
                <a:cs typeface="Trebuchet MS"/>
              </a:rPr>
              <a:t>Czasami </a:t>
            </a:r>
            <a:r>
              <a:rPr sz="1850" spc="35" dirty="0">
                <a:latin typeface="Trebuchet MS"/>
                <a:cs typeface="Trebuchet MS"/>
              </a:rPr>
              <a:t>rodzice </a:t>
            </a:r>
            <a:r>
              <a:rPr sz="1850" spc="150" dirty="0">
                <a:latin typeface="Trebuchet MS"/>
                <a:cs typeface="Trebuchet MS"/>
              </a:rPr>
              <a:t>wymagają </a:t>
            </a:r>
            <a:r>
              <a:rPr sz="1850" spc="114" dirty="0">
                <a:latin typeface="Trebuchet MS"/>
                <a:cs typeface="Trebuchet MS"/>
              </a:rPr>
              <a:t>od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sz="1850" spc="125" dirty="0">
                <a:latin typeface="Trebuchet MS"/>
                <a:cs typeface="Trebuchet MS"/>
              </a:rPr>
              <a:t>przedwczesnego </a:t>
            </a:r>
            <a:r>
              <a:rPr sz="1850" spc="145" dirty="0">
                <a:latin typeface="Trebuchet MS"/>
                <a:cs typeface="Trebuchet MS"/>
              </a:rPr>
              <a:t>wymawiania </a:t>
            </a:r>
            <a:r>
              <a:rPr sz="1850" spc="1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 </a:t>
            </a:r>
            <a:r>
              <a:rPr sz="1850" spc="-240" dirty="0">
                <a:latin typeface="Trebuchet MS"/>
                <a:cs typeface="Trebuchet MS"/>
              </a:rPr>
              <a:t>[r],</a:t>
            </a:r>
            <a:r>
              <a:rPr sz="1850" spc="-23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poprzez </a:t>
            </a:r>
            <a:r>
              <a:rPr sz="1850" spc="105" dirty="0">
                <a:latin typeface="Trebuchet MS"/>
                <a:cs typeface="Trebuchet MS"/>
              </a:rPr>
              <a:t>częste </a:t>
            </a:r>
            <a:r>
              <a:rPr sz="1850" spc="85" dirty="0">
                <a:latin typeface="Trebuchet MS"/>
                <a:cs typeface="Trebuchet MS"/>
              </a:rPr>
              <a:t>powtarzanie </a:t>
            </a:r>
            <a:r>
              <a:rPr sz="1850" spc="140" dirty="0">
                <a:latin typeface="Trebuchet MS"/>
                <a:cs typeface="Trebuchet MS"/>
              </a:rPr>
              <a:t>wyrazów </a:t>
            </a:r>
            <a:r>
              <a:rPr sz="1850" spc="65" dirty="0">
                <a:latin typeface="Trebuchet MS"/>
                <a:cs typeface="Trebuchet MS"/>
              </a:rPr>
              <a:t>zawierających tą </a:t>
            </a:r>
            <a:r>
              <a:rPr sz="1850" spc="5" dirty="0">
                <a:latin typeface="Trebuchet MS"/>
                <a:cs typeface="Trebuchet MS"/>
              </a:rPr>
              <a:t>głoskę.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Dziecko </a:t>
            </a:r>
            <a:r>
              <a:rPr sz="1850" spc="-10" dirty="0">
                <a:latin typeface="Trebuchet MS"/>
                <a:cs typeface="Trebuchet MS"/>
              </a:rPr>
              <a:t>robi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110" dirty="0">
                <a:latin typeface="Trebuchet MS"/>
                <a:cs typeface="Trebuchet MS"/>
              </a:rPr>
              <a:t>pod </a:t>
            </a:r>
            <a:r>
              <a:rPr sz="1850" spc="35" dirty="0">
                <a:latin typeface="Trebuchet MS"/>
                <a:cs typeface="Trebuchet MS"/>
              </a:rPr>
              <a:t>presją </a:t>
            </a:r>
            <a:r>
              <a:rPr sz="1850" spc="80" dirty="0">
                <a:latin typeface="Trebuchet MS"/>
                <a:cs typeface="Trebuchet MS"/>
              </a:rPr>
              <a:t>pobudzając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75" dirty="0">
                <a:latin typeface="Trebuchet MS"/>
                <a:cs typeface="Trebuchet MS"/>
              </a:rPr>
              <a:t>drgania </a:t>
            </a:r>
            <a:r>
              <a:rPr sz="1850" spc="80" dirty="0">
                <a:latin typeface="Trebuchet MS"/>
                <a:cs typeface="Trebuchet MS"/>
              </a:rPr>
              <a:t>inne </a:t>
            </a:r>
            <a:r>
              <a:rPr sz="1850" spc="-5" dirty="0">
                <a:latin typeface="Trebuchet MS"/>
                <a:cs typeface="Trebuchet MS"/>
              </a:rPr>
              <a:t>artykulatory, </a:t>
            </a:r>
            <a:r>
              <a:rPr sz="1850" spc="-45" dirty="0">
                <a:latin typeface="Trebuchet MS"/>
                <a:cs typeface="Trebuchet MS"/>
              </a:rPr>
              <a:t>np. 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lang="pl-PL" sz="1850" spc="-40" dirty="0">
                <a:latin typeface="Trebuchet MS"/>
                <a:cs typeface="Trebuchet MS"/>
              </a:rPr>
              <a:t/>
            </a:r>
            <a:br>
              <a:rPr lang="pl-PL" sz="1850" spc="-40" dirty="0">
                <a:latin typeface="Trebuchet MS"/>
                <a:cs typeface="Trebuchet MS"/>
              </a:rPr>
            </a:br>
            <a:r>
              <a:rPr sz="1850" spc="35" dirty="0">
                <a:latin typeface="Trebuchet MS"/>
                <a:cs typeface="Trebuchet MS"/>
              </a:rPr>
              <a:t>języczek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podniebienia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miękkiego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0" dirty="0">
                <a:latin typeface="Trebuchet MS"/>
                <a:cs typeface="Trebuchet MS"/>
              </a:rPr>
              <a:t>(r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językowe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francuskie),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wargi</a:t>
            </a:r>
            <a:r>
              <a:rPr lang="pl-PL" sz="1850" dirty="0">
                <a:latin typeface="Trebuchet MS"/>
                <a:cs typeface="Trebuchet MS"/>
              </a:rPr>
              <a:t> </a:t>
            </a:r>
            <a:br>
              <a:rPr lang="pl-PL" sz="1850" dirty="0">
                <a:latin typeface="Trebuchet MS"/>
                <a:cs typeface="Trebuchet MS"/>
              </a:rPr>
            </a:br>
            <a:r>
              <a:rPr sz="1850" spc="-150" dirty="0">
                <a:latin typeface="Trebuchet MS"/>
                <a:cs typeface="Trebuchet MS"/>
              </a:rPr>
              <a:t>(r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wargowe),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tylną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ścianę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gardła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0" dirty="0">
                <a:latin typeface="Trebuchet MS"/>
                <a:cs typeface="Trebuchet MS"/>
              </a:rPr>
              <a:t>(r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gardłowe),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czubek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języka.</a:t>
            </a:r>
            <a:endParaRPr lang="pl-PL" sz="18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lang="pl-PL" sz="2200" dirty="0">
              <a:latin typeface="Trebuchet MS"/>
              <a:cs typeface="Trebuchet MS"/>
            </a:endParaRPr>
          </a:p>
          <a:p>
            <a:pPr marL="12700" marR="5080">
              <a:lnSpc>
                <a:spcPts val="1950"/>
              </a:lnSpc>
              <a:spcBef>
                <a:spcPts val="1365"/>
              </a:spcBef>
            </a:pPr>
            <a:r>
              <a:rPr sz="1850" spc="130" dirty="0">
                <a:latin typeface="Trebuchet MS"/>
                <a:cs typeface="Trebuchet MS"/>
              </a:rPr>
              <a:t>Wszystkie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wymienione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artykulacje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są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niewłaściwe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wymagają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korekty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logopedycznej.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Najczęstszą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przyczyną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wadliwej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realizacji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75" dirty="0">
                <a:latin typeface="Trebuchet MS"/>
                <a:cs typeface="Trebuchet MS"/>
              </a:rPr>
              <a:t>[r]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70" dirty="0">
                <a:latin typeface="Trebuchet MS"/>
                <a:cs typeface="Trebuchet MS"/>
              </a:rPr>
              <a:t>jest: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tabLst>
                <a:tab pos="1522095" algn="l"/>
                <a:tab pos="2402205" algn="l"/>
                <a:tab pos="3199765" algn="l"/>
                <a:tab pos="4020820" algn="l"/>
                <a:tab pos="4238625" algn="l"/>
                <a:tab pos="5784850" algn="l"/>
                <a:tab pos="6983095" algn="l"/>
              </a:tabLst>
            </a:pP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200" dirty="0">
                <a:latin typeface="Trebuchet MS"/>
                <a:cs typeface="Trebuchet MS"/>
              </a:rPr>
              <a:t>(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90" dirty="0">
                <a:latin typeface="Trebuchet MS"/>
                <a:cs typeface="Trebuchet MS"/>
              </a:rPr>
              <a:t>o  </a:t>
            </a:r>
            <a:r>
              <a:rPr sz="1850" spc="20" dirty="0">
                <a:latin typeface="Trebuchet MS"/>
                <a:cs typeface="Trebuchet MS"/>
              </a:rPr>
              <a:t>podjęzykowe),</a:t>
            </a:r>
            <a:endParaRPr sz="1850" dirty="0">
              <a:latin typeface="Trebuchet MS"/>
              <a:cs typeface="Trebuchet MS"/>
            </a:endParaRPr>
          </a:p>
          <a:p>
            <a:pPr marL="410845" marR="4449445">
              <a:lnSpc>
                <a:spcPts val="1950"/>
              </a:lnSpc>
            </a:pPr>
            <a:r>
              <a:rPr sz="1850" spc="35" dirty="0">
                <a:latin typeface="Trebuchet MS"/>
                <a:cs typeface="Trebuchet MS"/>
              </a:rPr>
              <a:t>brak </a:t>
            </a:r>
            <a:r>
              <a:rPr sz="1850" spc="-5" dirty="0">
                <a:latin typeface="Trebuchet MS"/>
                <a:cs typeface="Trebuchet MS"/>
              </a:rPr>
              <a:t>pionizacji</a:t>
            </a:r>
            <a:r>
              <a:rPr sz="1850" spc="545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języka, 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410845" marR="3169920">
              <a:lnSpc>
                <a:spcPts val="1950"/>
              </a:lnSpc>
            </a:pPr>
            <a:r>
              <a:rPr sz="1850" spc="180" dirty="0">
                <a:latin typeface="Trebuchet MS"/>
                <a:cs typeface="Trebuchet MS"/>
              </a:rPr>
              <a:t>wzmożone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osłabione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napięcie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języka,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brak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kontroli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słuchowej,</a:t>
            </a:r>
            <a:endParaRPr sz="1850" dirty="0">
              <a:latin typeface="Trebuchet MS"/>
              <a:cs typeface="Trebuchet MS"/>
            </a:endParaRPr>
          </a:p>
          <a:p>
            <a:pPr marL="410845" marR="4787265">
              <a:lnSpc>
                <a:spcPts val="1950"/>
              </a:lnSpc>
            </a:pPr>
            <a:r>
              <a:rPr sz="1850" spc="90" dirty="0">
                <a:latin typeface="Trebuchet MS"/>
                <a:cs typeface="Trebuchet MS"/>
              </a:rPr>
              <a:t>wadliwe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wzorce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otoczenia,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dwujęzyczność,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</a:pPr>
            <a:r>
              <a:rPr sz="1850" spc="125" dirty="0">
                <a:latin typeface="Trebuchet MS"/>
                <a:cs typeface="Trebuchet MS"/>
              </a:rPr>
              <a:t>nauka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języka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obcego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przed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opanowaniem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systemu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fonetyczno</a:t>
            </a:r>
            <a:r>
              <a:rPr sz="1850" spc="42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fonologicznego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języka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polskiego.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1016238"/>
            <a:ext cx="8248650" cy="876970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spc="100" dirty="0">
                <a:latin typeface="Trebuchet MS"/>
                <a:cs typeface="Trebuchet MS"/>
              </a:rPr>
              <a:t>Wszelkie </a:t>
            </a:r>
            <a:r>
              <a:rPr sz="1850" spc="114" dirty="0">
                <a:latin typeface="Trebuchet MS"/>
                <a:cs typeface="Trebuchet MS"/>
              </a:rPr>
              <a:t>zastępowanie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50" dirty="0">
                <a:latin typeface="Trebuchet MS"/>
                <a:cs typeface="Trebuchet MS"/>
              </a:rPr>
              <a:t>trudniejszych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140" dirty="0">
                <a:latin typeface="Trebuchet MS"/>
                <a:cs typeface="Trebuchet MS"/>
              </a:rPr>
              <a:t>wymówienia </a:t>
            </a:r>
            <a:r>
              <a:rPr sz="1850" spc="95" dirty="0">
                <a:latin typeface="Trebuchet MS"/>
                <a:cs typeface="Trebuchet MS"/>
              </a:rPr>
              <a:t>głoskami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łatwiejszymi,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85" dirty="0">
                <a:latin typeface="Trebuchet MS"/>
                <a:cs typeface="Trebuchet MS"/>
              </a:rPr>
              <a:t>więc </a:t>
            </a:r>
            <a:r>
              <a:rPr sz="1850" spc="-45" dirty="0">
                <a:latin typeface="Trebuchet MS"/>
                <a:cs typeface="Trebuchet MS"/>
              </a:rPr>
              <a:t>np.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zmiękczanie </a:t>
            </a:r>
            <a:r>
              <a:rPr sz="1850" spc="95" dirty="0">
                <a:latin typeface="Trebuchet MS"/>
                <a:cs typeface="Trebuchet MS"/>
              </a:rPr>
              <a:t>czy </a:t>
            </a:r>
            <a:r>
              <a:rPr sz="1850" spc="145" dirty="0">
                <a:latin typeface="Trebuchet MS"/>
                <a:cs typeface="Trebuchet MS"/>
              </a:rPr>
              <a:t>zamiana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45" dirty="0">
                <a:latin typeface="Trebuchet MS"/>
                <a:cs typeface="Trebuchet MS"/>
              </a:rPr>
              <a:t>obrębie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szeregu </a:t>
            </a:r>
            <a:r>
              <a:rPr sz="1850" spc="90" dirty="0">
                <a:latin typeface="Trebuchet MS"/>
                <a:cs typeface="Trebuchet MS"/>
              </a:rPr>
              <a:t>szumiącego, </a:t>
            </a:r>
            <a:r>
              <a:rPr sz="1850" spc="135" dirty="0">
                <a:latin typeface="Trebuchet MS"/>
                <a:cs typeface="Trebuchet MS"/>
              </a:rPr>
              <a:t>syczącego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ciszącego: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szafa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[śafa]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50" dirty="0">
                <a:latin typeface="Trebuchet MS"/>
                <a:cs typeface="Trebuchet MS"/>
              </a:rPr>
              <a:t>[safa], 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czapka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[ćapka]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50" dirty="0">
                <a:latin typeface="Trebuchet MS"/>
                <a:cs typeface="Trebuchet MS"/>
              </a:rPr>
              <a:t>[capka],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sanki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60" dirty="0">
                <a:latin typeface="Trebuchet MS"/>
                <a:cs typeface="Trebuchet MS"/>
              </a:rPr>
              <a:t>[śanki],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0" dirty="0">
                <a:latin typeface="Trebuchet MS"/>
                <a:cs typeface="Trebuchet MS"/>
              </a:rPr>
              <a:t>ćma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[czma]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[cma], 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substytuowanie </a:t>
            </a:r>
            <a:r>
              <a:rPr sz="1850" spc="30" dirty="0">
                <a:latin typeface="Trebuchet MS"/>
                <a:cs typeface="Trebuchet MS"/>
              </a:rPr>
              <a:t>głoski </a:t>
            </a:r>
            <a:r>
              <a:rPr sz="1850" spc="-175" dirty="0">
                <a:latin typeface="Trebuchet MS"/>
                <a:cs typeface="Trebuchet MS"/>
              </a:rPr>
              <a:t>[r] </a:t>
            </a:r>
            <a:r>
              <a:rPr sz="1850" spc="95" dirty="0">
                <a:latin typeface="Trebuchet MS"/>
                <a:cs typeface="Trebuchet MS"/>
              </a:rPr>
              <a:t>głoskami </a:t>
            </a:r>
            <a:r>
              <a:rPr sz="1850" spc="-240" dirty="0">
                <a:latin typeface="Trebuchet MS"/>
                <a:cs typeface="Trebuchet MS"/>
              </a:rPr>
              <a:t>[j] </a:t>
            </a:r>
            <a:r>
              <a:rPr sz="1850" spc="30" dirty="0">
                <a:latin typeface="Trebuchet MS"/>
                <a:cs typeface="Trebuchet MS"/>
              </a:rPr>
              <a:t>lub </a:t>
            </a:r>
            <a:r>
              <a:rPr sz="1850" spc="-250" dirty="0">
                <a:latin typeface="Trebuchet MS"/>
                <a:cs typeface="Trebuchet MS"/>
              </a:rPr>
              <a:t>[l]: </a:t>
            </a:r>
            <a:r>
              <a:rPr sz="1850" spc="10" dirty="0">
                <a:latin typeface="Trebuchet MS"/>
                <a:cs typeface="Trebuchet MS"/>
              </a:rPr>
              <a:t>rak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120" dirty="0">
                <a:latin typeface="Trebuchet MS"/>
                <a:cs typeface="Trebuchet MS"/>
              </a:rPr>
              <a:t>[jak]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150" dirty="0">
                <a:latin typeface="Trebuchet MS"/>
                <a:cs typeface="Trebuchet MS"/>
              </a:rPr>
              <a:t>[lak],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-150" dirty="0">
                <a:latin typeface="Trebuchet MS"/>
                <a:cs typeface="Trebuchet MS"/>
              </a:rPr>
              <a:t>[k]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75" dirty="0">
                <a:latin typeface="Trebuchet MS"/>
                <a:cs typeface="Trebuchet MS"/>
              </a:rPr>
              <a:t>[g] 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głoskami </a:t>
            </a:r>
            <a:r>
              <a:rPr sz="1850" spc="-150" dirty="0">
                <a:latin typeface="Trebuchet MS"/>
                <a:cs typeface="Trebuchet MS"/>
              </a:rPr>
              <a:t>[t]</a:t>
            </a:r>
            <a:r>
              <a:rPr sz="1850" spc="-14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180" dirty="0">
                <a:latin typeface="Trebuchet MS"/>
                <a:cs typeface="Trebuchet MS"/>
              </a:rPr>
              <a:t>[d]:</a:t>
            </a:r>
            <a:r>
              <a:rPr sz="1850" spc="-17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kot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130" dirty="0">
                <a:latin typeface="Trebuchet MS"/>
                <a:cs typeface="Trebuchet MS"/>
              </a:rPr>
              <a:t>[tot], </a:t>
            </a:r>
            <a:r>
              <a:rPr sz="1850" spc="90" dirty="0">
                <a:latin typeface="Trebuchet MS"/>
                <a:cs typeface="Trebuchet MS"/>
              </a:rPr>
              <a:t>kogut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15" dirty="0">
                <a:latin typeface="Trebuchet MS"/>
                <a:cs typeface="Trebuchet MS"/>
              </a:rPr>
              <a:t>[todut]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55" dirty="0">
                <a:latin typeface="Trebuchet MS"/>
                <a:cs typeface="Trebuchet MS"/>
              </a:rPr>
              <a:t>przejaw </a:t>
            </a:r>
            <a:r>
              <a:rPr sz="1850" spc="105" dirty="0">
                <a:latin typeface="Trebuchet MS"/>
                <a:cs typeface="Trebuchet MS"/>
              </a:rPr>
              <a:t>nieukończonego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rozwoju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artykulacji. </a:t>
            </a:r>
            <a:r>
              <a:rPr sz="1850" spc="20" dirty="0">
                <a:latin typeface="Trebuchet MS"/>
                <a:cs typeface="Trebuchet MS"/>
              </a:rPr>
              <a:t>Nie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180" dirty="0">
                <a:latin typeface="Trebuchet MS"/>
                <a:cs typeface="Trebuchet MS"/>
              </a:rPr>
              <a:t>wada </a:t>
            </a:r>
            <a:r>
              <a:rPr sz="1850" spc="135" dirty="0">
                <a:latin typeface="Trebuchet MS"/>
                <a:cs typeface="Trebuchet MS"/>
              </a:rPr>
              <a:t>wymowy, </a:t>
            </a:r>
            <a:r>
              <a:rPr sz="1850" spc="-55" dirty="0">
                <a:latin typeface="Trebuchet MS"/>
                <a:cs typeface="Trebuchet MS"/>
              </a:rPr>
              <a:t>jeśli </a:t>
            </a:r>
            <a:r>
              <a:rPr sz="1850" spc="95" dirty="0">
                <a:latin typeface="Trebuchet MS"/>
                <a:cs typeface="Trebuchet MS"/>
              </a:rPr>
              <a:t>występuje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poniżej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6-7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roku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życia.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</a:pPr>
            <a:r>
              <a:rPr sz="1850" spc="70" dirty="0">
                <a:latin typeface="Trebuchet MS"/>
                <a:cs typeface="Trebuchet MS"/>
              </a:rPr>
              <a:t>Opóźnienie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rozwoju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24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artykulacji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oraz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wady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wymowy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lang="pl-PL" sz="1850" spc="235" dirty="0">
                <a:latin typeface="Trebuchet MS"/>
                <a:cs typeface="Trebuchet MS"/>
              </a:rPr>
              <a:t/>
            </a:r>
            <a:br>
              <a:rPr lang="pl-PL" sz="1850" spc="235" dirty="0">
                <a:latin typeface="Trebuchet MS"/>
                <a:cs typeface="Trebuchet MS"/>
              </a:rPr>
            </a:b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znacznym </a:t>
            </a:r>
            <a:r>
              <a:rPr sz="1850" spc="90" dirty="0">
                <a:latin typeface="Trebuchet MS"/>
                <a:cs typeface="Trebuchet MS"/>
              </a:rPr>
              <a:t>stopniu </a:t>
            </a:r>
            <a:r>
              <a:rPr sz="1850" spc="35" dirty="0">
                <a:latin typeface="Trebuchet MS"/>
                <a:cs typeface="Trebuchet MS"/>
              </a:rPr>
              <a:t>utrudniają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osiąganie </a:t>
            </a:r>
            <a:r>
              <a:rPr sz="1850" spc="155" dirty="0">
                <a:latin typeface="Trebuchet MS"/>
                <a:cs typeface="Trebuchet MS"/>
              </a:rPr>
              <a:t>sukcesów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-10" dirty="0">
                <a:latin typeface="Trebuchet MS"/>
                <a:cs typeface="Trebuchet MS"/>
              </a:rPr>
              <a:t>szkole.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Prawie 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wszystkie </a:t>
            </a:r>
            <a:r>
              <a:rPr sz="1850" spc="10" dirty="0">
                <a:latin typeface="Trebuchet MS"/>
                <a:cs typeface="Trebuchet MS"/>
              </a:rPr>
              <a:t>dzieci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90" dirty="0">
                <a:latin typeface="Trebuchet MS"/>
                <a:cs typeface="Trebuchet MS"/>
              </a:rPr>
              <a:t>zaburzeniami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65" dirty="0">
                <a:latin typeface="Trebuchet MS"/>
                <a:cs typeface="Trebuchet MS"/>
              </a:rPr>
              <a:t>wadami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114" dirty="0">
                <a:latin typeface="Trebuchet MS"/>
                <a:cs typeface="Trebuchet MS"/>
              </a:rPr>
              <a:t>mają </a:t>
            </a:r>
            <a:r>
              <a:rPr sz="1850" spc="90" dirty="0">
                <a:latin typeface="Trebuchet MS"/>
                <a:cs typeface="Trebuchet MS"/>
              </a:rPr>
              <a:t>problemy </a:t>
            </a:r>
            <a:r>
              <a:rPr lang="pl-PL" sz="1850" spc="90" dirty="0">
                <a:latin typeface="Trebuchet MS"/>
                <a:cs typeface="Trebuchet MS"/>
              </a:rPr>
              <a:t/>
            </a:r>
            <a:br>
              <a:rPr lang="pl-PL" sz="1850" spc="90" dirty="0">
                <a:latin typeface="Trebuchet MS"/>
                <a:cs typeface="Trebuchet MS"/>
              </a:rPr>
            </a:b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nauce,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90" dirty="0">
                <a:latin typeface="Trebuchet MS"/>
                <a:cs typeface="Trebuchet MS"/>
              </a:rPr>
              <a:t>szczególności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40" dirty="0">
                <a:latin typeface="Trebuchet MS"/>
                <a:cs typeface="Trebuchet MS"/>
              </a:rPr>
              <a:t>nauce </a:t>
            </a:r>
            <a:r>
              <a:rPr sz="1850" spc="70" dirty="0">
                <a:latin typeface="Trebuchet MS"/>
                <a:cs typeface="Trebuchet MS"/>
              </a:rPr>
              <a:t>czytania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pisania. </a:t>
            </a:r>
            <a:r>
              <a:rPr sz="1850" spc="40" dirty="0">
                <a:latin typeface="Trebuchet MS"/>
                <a:cs typeface="Trebuchet MS"/>
              </a:rPr>
              <a:t>Dziecko </a:t>
            </a:r>
            <a:r>
              <a:rPr lang="pl-PL" sz="1850" spc="40" dirty="0">
                <a:latin typeface="Trebuchet MS"/>
                <a:cs typeface="Trebuchet MS"/>
              </a:rPr>
              <a:t/>
            </a:r>
            <a:br>
              <a:rPr lang="pl-PL" sz="1850" spc="40" dirty="0">
                <a:latin typeface="Trebuchet MS"/>
                <a:cs typeface="Trebuchet MS"/>
              </a:rPr>
            </a:b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80" dirty="0">
                <a:latin typeface="Trebuchet MS"/>
                <a:cs typeface="Trebuchet MS"/>
              </a:rPr>
              <a:t>wadą </a:t>
            </a:r>
            <a:r>
              <a:rPr sz="1850" spc="18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artykulacyjną </a:t>
            </a:r>
            <a:r>
              <a:rPr sz="1850" spc="15" dirty="0">
                <a:latin typeface="Trebuchet MS"/>
                <a:cs typeface="Trebuchet MS"/>
              </a:rPr>
              <a:t>źle </a:t>
            </a:r>
            <a:r>
              <a:rPr sz="1850" spc="185" dirty="0">
                <a:latin typeface="Trebuchet MS"/>
                <a:cs typeface="Trebuchet MS"/>
              </a:rPr>
              <a:t>wymawia </a:t>
            </a:r>
            <a:r>
              <a:rPr sz="1850" spc="155" dirty="0">
                <a:latin typeface="Trebuchet MS"/>
                <a:cs typeface="Trebuchet MS"/>
              </a:rPr>
              <a:t>poznawane </a:t>
            </a:r>
            <a:r>
              <a:rPr sz="1850" spc="-35" dirty="0">
                <a:latin typeface="Trebuchet MS"/>
                <a:cs typeface="Trebuchet MS"/>
              </a:rPr>
              <a:t>głoski,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źle </a:t>
            </a:r>
            <a:r>
              <a:rPr sz="1850" spc="165" dirty="0">
                <a:latin typeface="Trebuchet MS"/>
                <a:cs typeface="Trebuchet MS"/>
              </a:rPr>
              <a:t>nazywa </a:t>
            </a:r>
            <a:r>
              <a:rPr lang="pl-PL" sz="1850" spc="165" dirty="0">
                <a:latin typeface="Trebuchet MS"/>
                <a:cs typeface="Trebuchet MS"/>
              </a:rPr>
              <a:t/>
            </a:r>
            <a:br>
              <a:rPr lang="pl-PL" sz="1850" spc="165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zapisuje 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-95" dirty="0">
                <a:latin typeface="Trebuchet MS"/>
                <a:cs typeface="Trebuchet MS"/>
              </a:rPr>
              <a:t>litery,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50" dirty="0">
                <a:latin typeface="Trebuchet MS"/>
                <a:cs typeface="Trebuchet MS"/>
              </a:rPr>
              <a:t>potem </a:t>
            </a:r>
            <a:r>
              <a:rPr sz="1850" spc="15" dirty="0">
                <a:latin typeface="Trebuchet MS"/>
                <a:cs typeface="Trebuchet MS"/>
              </a:rPr>
              <a:t>źle </a:t>
            </a:r>
            <a:r>
              <a:rPr sz="1850" spc="-85" dirty="0">
                <a:latin typeface="Trebuchet MS"/>
                <a:cs typeface="Trebuchet MS"/>
              </a:rPr>
              <a:t>je </a:t>
            </a:r>
            <a:r>
              <a:rPr sz="1850" spc="5" dirty="0">
                <a:latin typeface="Trebuchet MS"/>
                <a:cs typeface="Trebuchet MS"/>
              </a:rPr>
              <a:t>odczytuje. </a:t>
            </a:r>
            <a:r>
              <a:rPr sz="1850" spc="55" dirty="0">
                <a:latin typeface="Trebuchet MS"/>
                <a:cs typeface="Trebuchet MS"/>
              </a:rPr>
              <a:t>Kiedy </a:t>
            </a:r>
            <a:r>
              <a:rPr sz="1850" spc="95" dirty="0">
                <a:latin typeface="Trebuchet MS"/>
                <a:cs typeface="Trebuchet MS"/>
              </a:rPr>
              <a:t>przyswajany </a:t>
            </a:r>
            <a:r>
              <a:rPr sz="1850" spc="50" dirty="0">
                <a:latin typeface="Trebuchet MS"/>
                <a:cs typeface="Trebuchet MS"/>
              </a:rPr>
              <a:t>materiał </a:t>
            </a:r>
            <a:r>
              <a:rPr sz="1850" spc="75" dirty="0">
                <a:latin typeface="Trebuchet MS"/>
                <a:cs typeface="Trebuchet MS"/>
              </a:rPr>
              <a:t>szkolny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jeszcze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zbyt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obszerny,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radzi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sobie,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zastępując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lang="pl-PL" sz="1850" spc="-55" dirty="0">
                <a:latin typeface="Trebuchet MS"/>
                <a:cs typeface="Trebuchet MS"/>
              </a:rPr>
              <a:t/>
            </a:r>
            <a:br>
              <a:rPr lang="pl-PL" sz="1850" spc="-55" dirty="0">
                <a:latin typeface="Trebuchet MS"/>
                <a:cs typeface="Trebuchet MS"/>
              </a:rPr>
            </a:b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wyrazach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</a:pP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prostych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zdaniach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trudniejsze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łatwiejszymi.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80" dirty="0">
                <a:latin typeface="Trebuchet MS"/>
                <a:cs typeface="Trebuchet MS"/>
              </a:rPr>
              <a:t>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miarę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poszerzania </a:t>
            </a:r>
            <a:r>
              <a:rPr sz="1850" spc="-5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słownictwa </a:t>
            </a: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60" dirty="0">
                <a:latin typeface="Trebuchet MS"/>
                <a:cs typeface="Trebuchet MS"/>
              </a:rPr>
              <a:t>nowe, </a:t>
            </a:r>
            <a:r>
              <a:rPr sz="1850" spc="110" dirty="0">
                <a:latin typeface="Trebuchet MS"/>
                <a:cs typeface="Trebuchet MS"/>
              </a:rPr>
              <a:t>nieznane dotychczas </a:t>
            </a:r>
            <a:r>
              <a:rPr sz="1850" spc="35" dirty="0">
                <a:latin typeface="Trebuchet MS"/>
                <a:cs typeface="Trebuchet MS"/>
              </a:rPr>
              <a:t>wyrazy, </a:t>
            </a:r>
            <a:r>
              <a:rPr sz="1850" spc="80" dirty="0">
                <a:latin typeface="Trebuchet MS"/>
                <a:cs typeface="Trebuchet MS"/>
              </a:rPr>
              <a:t>zaczynają </a:t>
            </a:r>
            <a:r>
              <a:rPr sz="1850" spc="55" dirty="0">
                <a:latin typeface="Trebuchet MS"/>
                <a:cs typeface="Trebuchet MS"/>
              </a:rPr>
              <a:t>pojawiać 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55" dirty="0">
                <a:latin typeface="Trebuchet MS"/>
                <a:cs typeface="Trebuchet MS"/>
              </a:rPr>
              <a:t>agramatyzmy </a:t>
            </a:r>
            <a:r>
              <a:rPr sz="1850" spc="70" dirty="0">
                <a:latin typeface="Trebuchet MS"/>
                <a:cs typeface="Trebuchet MS"/>
              </a:rPr>
              <a:t>oraz </a:t>
            </a:r>
            <a:r>
              <a:rPr sz="1850" spc="85" dirty="0">
                <a:latin typeface="Trebuchet MS"/>
                <a:cs typeface="Trebuchet MS"/>
              </a:rPr>
              <a:t>problem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5" dirty="0">
                <a:latin typeface="Trebuchet MS"/>
                <a:cs typeface="Trebuchet MS"/>
              </a:rPr>
              <a:t>prawidłowym </a:t>
            </a:r>
            <a:r>
              <a:rPr sz="1850" spc="150" dirty="0">
                <a:latin typeface="Trebuchet MS"/>
                <a:cs typeface="Trebuchet MS"/>
              </a:rPr>
              <a:t>budowaniem </a:t>
            </a:r>
            <a:r>
              <a:rPr sz="1850" spc="20" dirty="0">
                <a:latin typeface="Trebuchet MS"/>
                <a:cs typeface="Trebuchet MS"/>
              </a:rPr>
              <a:t>zdań, </a:t>
            </a:r>
            <a:r>
              <a:rPr lang="pl-PL" sz="1850" spc="20" dirty="0">
                <a:latin typeface="Trebuchet MS"/>
                <a:cs typeface="Trebuchet MS"/>
              </a:rPr>
              <a:t/>
            </a:r>
            <a:br>
              <a:rPr lang="pl-PL" sz="1850" spc="20" dirty="0">
                <a:latin typeface="Trebuchet MS"/>
                <a:cs typeface="Trebuchet MS"/>
              </a:rPr>
            </a:b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zamiany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55" dirty="0">
                <a:latin typeface="Trebuchet MS"/>
                <a:cs typeface="Trebuchet MS"/>
              </a:rPr>
              <a:t>zmieniają </a:t>
            </a:r>
            <a:r>
              <a:rPr sz="1850" spc="190" dirty="0">
                <a:latin typeface="Trebuchet MS"/>
                <a:cs typeface="Trebuchet MS"/>
              </a:rPr>
              <a:t>sens </a:t>
            </a:r>
            <a:r>
              <a:rPr sz="1850" spc="114" dirty="0">
                <a:latin typeface="Trebuchet MS"/>
                <a:cs typeface="Trebuchet MS"/>
              </a:rPr>
              <a:t>czytanego </a:t>
            </a:r>
            <a:r>
              <a:rPr sz="1850" spc="75" dirty="0">
                <a:latin typeface="Trebuchet MS"/>
                <a:cs typeface="Trebuchet MS"/>
              </a:rPr>
              <a:t>tekstu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20" dirty="0">
                <a:latin typeface="Trebuchet MS"/>
                <a:cs typeface="Trebuchet MS"/>
              </a:rPr>
              <a:t>pisanego </a:t>
            </a:r>
            <a:r>
              <a:rPr sz="1850" spc="35" dirty="0">
                <a:latin typeface="Trebuchet MS"/>
                <a:cs typeface="Trebuchet MS"/>
              </a:rPr>
              <a:t>słowa. </a:t>
            </a: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58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pisaniu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ze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słuchu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wypracowaniach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pojawiają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błędy,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będące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odzwierciedleniem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wadliwej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</a:pPr>
            <a:r>
              <a:rPr sz="1850" spc="5" dirty="0">
                <a:latin typeface="Trebuchet MS"/>
                <a:cs typeface="Trebuchet MS"/>
              </a:rPr>
              <a:t>Dzieci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zaburzeniami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2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osiągają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szkole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słabsze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wyniki. 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Zazwyczaj </a:t>
            </a:r>
            <a:r>
              <a:rPr sz="1850" spc="25" dirty="0">
                <a:latin typeface="Trebuchet MS"/>
                <a:cs typeface="Trebuchet MS"/>
              </a:rPr>
              <a:t>poniżej </a:t>
            </a:r>
            <a:r>
              <a:rPr sz="1850" spc="125" dirty="0">
                <a:latin typeface="Trebuchet MS"/>
                <a:cs typeface="Trebuchet MS"/>
              </a:rPr>
              <a:t>swoich </a:t>
            </a:r>
            <a:r>
              <a:rPr sz="1850" spc="40" dirty="0">
                <a:latin typeface="Trebuchet MS"/>
                <a:cs typeface="Trebuchet MS"/>
              </a:rPr>
              <a:t>możliwości. </a:t>
            </a:r>
            <a:r>
              <a:rPr sz="1850" spc="114" dirty="0">
                <a:latin typeface="Trebuchet MS"/>
                <a:cs typeface="Trebuchet MS"/>
              </a:rPr>
              <a:t>Niewyrównane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65" dirty="0">
                <a:latin typeface="Trebuchet MS"/>
                <a:cs typeface="Trebuchet MS"/>
              </a:rPr>
              <a:t>porę </a:t>
            </a:r>
            <a:r>
              <a:rPr sz="1850" spc="35" dirty="0">
                <a:latin typeface="Trebuchet MS"/>
                <a:cs typeface="Trebuchet MS"/>
              </a:rPr>
              <a:t>deficyty 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30" dirty="0">
                <a:latin typeface="Trebuchet MS"/>
                <a:cs typeface="Trebuchet MS"/>
              </a:rPr>
              <a:t>osłabiają </a:t>
            </a:r>
            <a:r>
              <a:rPr sz="1850" spc="95" dirty="0">
                <a:latin typeface="Trebuchet MS"/>
                <a:cs typeface="Trebuchet MS"/>
              </a:rPr>
              <a:t>zdolność </a:t>
            </a:r>
            <a:r>
              <a:rPr sz="1850" spc="165" dirty="0">
                <a:latin typeface="Trebuchet MS"/>
                <a:cs typeface="Trebuchet MS"/>
              </a:rPr>
              <a:t>umysłową </a:t>
            </a:r>
            <a:r>
              <a:rPr sz="1850" spc="-10" dirty="0">
                <a:latin typeface="Trebuchet MS"/>
                <a:cs typeface="Trebuchet MS"/>
              </a:rPr>
              <a:t>dziecka, </a:t>
            </a:r>
            <a:r>
              <a:rPr sz="1850" spc="80" dirty="0">
                <a:latin typeface="Trebuchet MS"/>
                <a:cs typeface="Trebuchet MS"/>
              </a:rPr>
              <a:t>wpływają </a:t>
            </a:r>
            <a:r>
              <a:rPr sz="1850" spc="120" dirty="0">
                <a:latin typeface="Trebuchet MS"/>
                <a:cs typeface="Trebuchet MS"/>
              </a:rPr>
              <a:t>negatywnie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jego </a:t>
            </a:r>
            <a:r>
              <a:rPr sz="1850" spc="50" dirty="0">
                <a:latin typeface="Trebuchet MS"/>
                <a:cs typeface="Trebuchet MS"/>
              </a:rPr>
              <a:t>podejście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-20" dirty="0">
                <a:latin typeface="Trebuchet MS"/>
                <a:cs typeface="Trebuchet MS"/>
              </a:rPr>
              <a:t>nauki, </a:t>
            </a:r>
            <a:r>
              <a:rPr sz="1850" spc="60" dirty="0">
                <a:latin typeface="Trebuchet MS"/>
                <a:cs typeface="Trebuchet MS"/>
              </a:rPr>
              <a:t>szkoły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30" dirty="0">
                <a:latin typeface="Trebuchet MS"/>
                <a:cs typeface="Trebuchet MS"/>
              </a:rPr>
              <a:t>kolegów. </a:t>
            </a:r>
            <a:r>
              <a:rPr sz="1850" spc="100" dirty="0">
                <a:latin typeface="Trebuchet MS"/>
                <a:cs typeface="Trebuchet MS"/>
              </a:rPr>
              <a:t>Bardzo </a:t>
            </a:r>
            <a:r>
              <a:rPr sz="1850" spc="175" dirty="0">
                <a:latin typeface="Trebuchet MS"/>
                <a:cs typeface="Trebuchet MS"/>
              </a:rPr>
              <a:t>ważna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dirty="0">
                <a:latin typeface="Trebuchet MS"/>
                <a:cs typeface="Trebuchet MS"/>
              </a:rPr>
              <a:t>rola </a:t>
            </a:r>
            <a:r>
              <a:rPr sz="1850" spc="50" dirty="0">
                <a:latin typeface="Trebuchet MS"/>
                <a:cs typeface="Trebuchet MS"/>
              </a:rPr>
              <a:t>rodziny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kształtowaniu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24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dziecka.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Niezwykle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istotną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kwestią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świadoma </a:t>
            </a:r>
            <a:r>
              <a:rPr sz="1850" spc="80" dirty="0">
                <a:latin typeface="Trebuchet MS"/>
                <a:cs typeface="Trebuchet MS"/>
              </a:rPr>
              <a:t>praca </a:t>
            </a:r>
            <a:r>
              <a:rPr sz="1850" spc="70" dirty="0">
                <a:latin typeface="Trebuchet MS"/>
                <a:cs typeface="Trebuchet MS"/>
              </a:rPr>
              <a:t>rodziców </a:t>
            </a:r>
            <a:r>
              <a:rPr sz="1850" spc="145" dirty="0">
                <a:latin typeface="Trebuchet MS"/>
                <a:cs typeface="Trebuchet MS"/>
              </a:rPr>
              <a:t>nad </a:t>
            </a:r>
            <a:r>
              <a:rPr sz="1850" spc="60" dirty="0">
                <a:latin typeface="Trebuchet MS"/>
                <a:cs typeface="Trebuchet MS"/>
              </a:rPr>
              <a:t>rozwijaniem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sz="1850" spc="80" dirty="0">
                <a:latin typeface="Trebuchet MS"/>
                <a:cs typeface="Trebuchet MS"/>
              </a:rPr>
              <a:t>poprzez 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spontaniczne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rozmowy,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czytanie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książek,</a:t>
            </a:r>
            <a:r>
              <a:rPr sz="18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wspólne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oglądanie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lang="pl-PL" sz="1850" spc="85" dirty="0">
                <a:latin typeface="Trebuchet MS"/>
                <a:cs typeface="Trebuchet MS"/>
              </a:rPr>
              <a:t/>
            </a:r>
            <a:br>
              <a:rPr lang="pl-PL" sz="1850" spc="85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opowiadanie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ilustracji,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bajek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czy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filmów,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gry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językowe.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225" dirty="0">
                <a:latin typeface="Trebuchet MS"/>
                <a:cs typeface="Trebuchet MS"/>
              </a:rPr>
              <a:t>Ważne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również </a:t>
            </a:r>
            <a:r>
              <a:rPr sz="1850" spc="140" dirty="0">
                <a:latin typeface="Trebuchet MS"/>
                <a:cs typeface="Trebuchet MS"/>
              </a:rPr>
              <a:t>systematyczne </a:t>
            </a:r>
            <a:r>
              <a:rPr sz="1850" spc="95" dirty="0">
                <a:latin typeface="Trebuchet MS"/>
                <a:cs typeface="Trebuchet MS"/>
              </a:rPr>
              <a:t>korygowanie błędów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75" dirty="0">
                <a:latin typeface="Trebuchet MS"/>
                <a:cs typeface="Trebuchet MS"/>
              </a:rPr>
              <a:t>wymowie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lang="pl-PL" sz="1850" spc="50" dirty="0">
                <a:latin typeface="Trebuchet MS"/>
                <a:cs typeface="Trebuchet MS"/>
              </a:rPr>
              <a:t/>
            </a:r>
            <a:br>
              <a:rPr lang="pl-PL" sz="1850" spc="5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dostarczanie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mu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prawidłowych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wzorców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a 13">
            <a:extLst>
              <a:ext uri="{FF2B5EF4-FFF2-40B4-BE49-F238E27FC236}">
                <a16:creationId xmlns:a16="http://schemas.microsoft.com/office/drawing/2014/main" xmlns="" id="{2CC9E5C3-57CC-4E85-B22A-3AE031C9F28E}"/>
              </a:ext>
            </a:extLst>
          </p:cNvPr>
          <p:cNvGrpSpPr/>
          <p:nvPr/>
        </p:nvGrpSpPr>
        <p:grpSpPr>
          <a:xfrm>
            <a:off x="1257300" y="2095500"/>
            <a:ext cx="66675" cy="561974"/>
            <a:chOff x="504825" y="2065338"/>
            <a:chExt cx="66675" cy="561974"/>
          </a:xfrm>
        </p:grpSpPr>
        <p:pic>
          <p:nvPicPr>
            <p:cNvPr id="2" name="object 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2065338"/>
              <a:ext cx="66675" cy="66674"/>
            </a:xfrm>
            <a:prstGeom prst="rect">
              <a:avLst/>
            </a:prstGeom>
          </p:spPr>
        </p:pic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2560638"/>
              <a:ext cx="66675" cy="66674"/>
            </a:xfrm>
            <a:prstGeom prst="rect">
              <a:avLst/>
            </a:prstGeom>
          </p:spPr>
        </p:pic>
      </p:grpSp>
      <p:grpSp>
        <p:nvGrpSpPr>
          <p:cNvPr id="15" name="Grupa 14">
            <a:extLst>
              <a:ext uri="{FF2B5EF4-FFF2-40B4-BE49-F238E27FC236}">
                <a16:creationId xmlns:a16="http://schemas.microsoft.com/office/drawing/2014/main" xmlns="" id="{5E26EB07-CC47-4C69-920F-CF9233A6AEA9}"/>
              </a:ext>
            </a:extLst>
          </p:cNvPr>
          <p:cNvGrpSpPr/>
          <p:nvPr/>
        </p:nvGrpSpPr>
        <p:grpSpPr>
          <a:xfrm>
            <a:off x="1266825" y="4429126"/>
            <a:ext cx="66675" cy="561974"/>
            <a:chOff x="504825" y="4294187"/>
            <a:chExt cx="66675" cy="561974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4294187"/>
              <a:ext cx="66675" cy="666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4541837"/>
              <a:ext cx="66675" cy="6667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4789487"/>
              <a:ext cx="66675" cy="66674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xmlns="" id="{0D8E4E3D-83B6-4978-A5E9-CDE9E11B5042}"/>
              </a:ext>
            </a:extLst>
          </p:cNvPr>
          <p:cNvGrpSpPr/>
          <p:nvPr/>
        </p:nvGrpSpPr>
        <p:grpSpPr>
          <a:xfrm>
            <a:off x="1257300" y="8420100"/>
            <a:ext cx="66675" cy="809624"/>
            <a:chOff x="504825" y="8524876"/>
            <a:chExt cx="66675" cy="809624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8524876"/>
              <a:ext cx="66675" cy="6667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8772526"/>
              <a:ext cx="66675" cy="6667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9020176"/>
              <a:ext cx="66675" cy="6667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825" y="9267826"/>
              <a:ext cx="66675" cy="66674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1104900" y="1714500"/>
            <a:ext cx="8255634" cy="7736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85"/>
              </a:lnSpc>
              <a:spcBef>
                <a:spcPts val="95"/>
              </a:spcBef>
            </a:pPr>
            <a:r>
              <a:rPr sz="1850" spc="80" dirty="0">
                <a:latin typeface="Trebuchet MS"/>
                <a:cs typeface="Trebuchet MS"/>
              </a:rPr>
              <a:t>Prawidłowy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lang="pl-PL" sz="1850" spc="40" dirty="0">
                <a:latin typeface="Trebuchet MS"/>
                <a:cs typeface="Trebuchet MS"/>
              </a:rPr>
              <a:t>rozwój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lang="pl-PL" sz="1850" spc="240" dirty="0">
                <a:latin typeface="Trebuchet MS"/>
                <a:cs typeface="Trebuchet MS"/>
              </a:rPr>
              <a:t>mowy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zależy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od: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spcBef>
                <a:spcPts val="155"/>
              </a:spcBef>
            </a:pPr>
            <a:r>
              <a:rPr lang="pl-PL" sz="1850" spc="150" dirty="0">
                <a:latin typeface="Trebuchet MS"/>
                <a:cs typeface="Trebuchet MS"/>
              </a:rPr>
              <a:t>budowy</a:t>
            </a:r>
            <a:r>
              <a:rPr sz="1850" spc="229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lang="pl-PL" sz="1850" spc="114" dirty="0">
                <a:latin typeface="Trebuchet MS"/>
                <a:cs typeface="Trebuchet MS"/>
              </a:rPr>
              <a:t>sprawności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lang="pl-PL" sz="1850" spc="125" dirty="0">
                <a:latin typeface="Trebuchet MS"/>
                <a:cs typeface="Trebuchet MS"/>
              </a:rPr>
              <a:t>narządów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artykulacyjnych,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poziomu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percepcji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słuchowej,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30"/>
              </a:lnSpc>
            </a:pPr>
            <a:r>
              <a:rPr sz="1850" spc="114" dirty="0">
                <a:latin typeface="Trebuchet MS"/>
                <a:cs typeface="Trebuchet MS"/>
              </a:rPr>
              <a:t>ogólnego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rozwoju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intelektualnego.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</a:pPr>
            <a:r>
              <a:rPr sz="1850" spc="95" dirty="0">
                <a:latin typeface="Trebuchet MS"/>
                <a:cs typeface="Trebuchet MS"/>
              </a:rPr>
              <a:t>Opóźniony </a:t>
            </a:r>
            <a:r>
              <a:rPr sz="1850" spc="40" dirty="0">
                <a:latin typeface="Trebuchet MS"/>
                <a:cs typeface="Trebuchet MS"/>
              </a:rPr>
              <a:t>rozwój </a:t>
            </a:r>
            <a:r>
              <a:rPr sz="1850" spc="-10" dirty="0">
                <a:latin typeface="Trebuchet MS"/>
                <a:cs typeface="Trebuchet MS"/>
              </a:rPr>
              <a:t>artykulacji </a:t>
            </a:r>
            <a:r>
              <a:rPr sz="1850" spc="70" dirty="0">
                <a:latin typeface="Trebuchet MS"/>
                <a:cs typeface="Trebuchet MS"/>
              </a:rPr>
              <a:t>oraz </a:t>
            </a:r>
            <a:r>
              <a:rPr sz="1850" spc="170" dirty="0">
                <a:latin typeface="Trebuchet MS"/>
                <a:cs typeface="Trebuchet MS"/>
              </a:rPr>
              <a:t>wady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100" dirty="0">
                <a:latin typeface="Trebuchet MS"/>
                <a:cs typeface="Trebuchet MS"/>
              </a:rPr>
              <a:t>wynikiem </a:t>
            </a:r>
            <a:r>
              <a:rPr sz="1850" spc="-15" dirty="0">
                <a:latin typeface="Trebuchet MS"/>
                <a:cs typeface="Trebuchet MS"/>
              </a:rPr>
              <a:t>niskiej 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sprawności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narządów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artykulacyjnych: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języka,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warg,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podniebienia 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miękkiego, </a:t>
            </a:r>
            <a:r>
              <a:rPr sz="1850" spc="70" dirty="0">
                <a:latin typeface="Trebuchet MS"/>
                <a:cs typeface="Trebuchet MS"/>
              </a:rPr>
              <a:t>żuchwy. </a:t>
            </a:r>
            <a:r>
              <a:rPr sz="1850" spc="150" dirty="0">
                <a:latin typeface="Trebuchet MS"/>
                <a:cs typeface="Trebuchet MS"/>
              </a:rPr>
              <a:t>Już </a:t>
            </a:r>
            <a:r>
              <a:rPr sz="1850" spc="215" dirty="0">
                <a:latin typeface="Trebuchet MS"/>
                <a:cs typeface="Trebuchet MS"/>
              </a:rPr>
              <a:t>we </a:t>
            </a:r>
            <a:r>
              <a:rPr sz="1850" spc="190" dirty="0">
                <a:latin typeface="Trebuchet MS"/>
                <a:cs typeface="Trebuchet MS"/>
              </a:rPr>
              <a:t>wczesnym </a:t>
            </a:r>
            <a:r>
              <a:rPr sz="1850" spc="45" dirty="0">
                <a:latin typeface="Trebuchet MS"/>
                <a:cs typeface="Trebuchet MS"/>
              </a:rPr>
              <a:t>okresie </a:t>
            </a:r>
            <a:r>
              <a:rPr sz="1850" spc="55" dirty="0">
                <a:latin typeface="Trebuchet MS"/>
                <a:cs typeface="Trebuchet MS"/>
              </a:rPr>
              <a:t>życia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sz="1850" spc="40" dirty="0">
                <a:latin typeface="Trebuchet MS"/>
                <a:cs typeface="Trebuchet MS"/>
              </a:rPr>
              <a:t>rozwój 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sprawności </a:t>
            </a:r>
            <a:r>
              <a:rPr sz="1850" spc="90" dirty="0">
                <a:latin typeface="Trebuchet MS"/>
                <a:cs typeface="Trebuchet MS"/>
              </a:rPr>
              <a:t>aparatu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45" dirty="0">
                <a:latin typeface="Trebuchet MS"/>
                <a:cs typeface="Trebuchet MS"/>
              </a:rPr>
              <a:t>stymulowany </a:t>
            </a:r>
            <a:r>
              <a:rPr sz="1850" spc="80" dirty="0">
                <a:latin typeface="Trebuchet MS"/>
                <a:cs typeface="Trebuchet MS"/>
              </a:rPr>
              <a:t>poprzez </a:t>
            </a:r>
            <a:r>
              <a:rPr sz="1850" spc="15" dirty="0">
                <a:latin typeface="Trebuchet MS"/>
                <a:cs typeface="Trebuchet MS"/>
              </a:rPr>
              <a:t>takie </a:t>
            </a:r>
            <a:r>
              <a:rPr sz="1850" spc="100" dirty="0">
                <a:latin typeface="Trebuchet MS"/>
                <a:cs typeface="Trebuchet MS"/>
              </a:rPr>
              <a:t>czynności 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-140" dirty="0">
                <a:latin typeface="Trebuchet MS"/>
                <a:cs typeface="Trebuchet MS"/>
              </a:rPr>
              <a:t>jak:</a:t>
            </a:r>
            <a:endParaRPr sz="1850" dirty="0">
              <a:latin typeface="Trebuchet MS"/>
              <a:cs typeface="Trebuchet MS"/>
            </a:endParaRPr>
          </a:p>
          <a:p>
            <a:pPr marL="410845" marR="6732905">
              <a:lnSpc>
                <a:spcPts val="1950"/>
              </a:lnSpc>
            </a:pPr>
            <a:r>
              <a:rPr sz="1850" spc="50" dirty="0">
                <a:latin typeface="Trebuchet MS"/>
                <a:cs typeface="Trebuchet MS"/>
              </a:rPr>
              <a:t>ssanie, 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żucie, 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</a:pP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70" dirty="0">
                <a:latin typeface="Trebuchet MS"/>
                <a:cs typeface="Trebuchet MS"/>
              </a:rPr>
              <a:t>późniejszych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okresach,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trening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ten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kontynuowany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głównie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poprzez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245" dirty="0">
                <a:latin typeface="Trebuchet MS"/>
                <a:cs typeface="Trebuchet MS"/>
              </a:rPr>
              <a:t>samą </a:t>
            </a:r>
            <a:r>
              <a:rPr sz="1850" spc="130" dirty="0">
                <a:latin typeface="Trebuchet MS"/>
                <a:cs typeface="Trebuchet MS"/>
              </a:rPr>
              <a:t>czynność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mówienia.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Jeśli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narządy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135" dirty="0">
                <a:latin typeface="Trebuchet MS"/>
                <a:cs typeface="Trebuchet MS"/>
              </a:rPr>
              <a:t>mało </a:t>
            </a:r>
            <a:r>
              <a:rPr sz="1850" spc="140" dirty="0">
                <a:latin typeface="Trebuchet MS"/>
                <a:cs typeface="Trebuchet MS"/>
              </a:rPr>
              <a:t> sprawne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trzeba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systematycznie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ćwiczyć,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tak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jak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pianiści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ćwiczą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palce.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Niejednokrotnie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już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245" dirty="0">
                <a:latin typeface="Trebuchet MS"/>
                <a:cs typeface="Trebuchet MS"/>
              </a:rPr>
              <a:t>sama </a:t>
            </a:r>
            <a:r>
              <a:rPr sz="1850" spc="125" dirty="0">
                <a:latin typeface="Trebuchet MS"/>
                <a:cs typeface="Trebuchet MS"/>
              </a:rPr>
              <a:t>gimnastyka </a:t>
            </a:r>
            <a:r>
              <a:rPr sz="1850" spc="35" dirty="0">
                <a:latin typeface="Trebuchet MS"/>
                <a:cs typeface="Trebuchet MS"/>
              </a:rPr>
              <a:t>artykulacyjna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naśladowanie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poprawnej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70" dirty="0">
                <a:latin typeface="Trebuchet MS"/>
                <a:cs typeface="Trebuchet MS"/>
              </a:rPr>
              <a:t>rodziców </a:t>
            </a:r>
            <a:r>
              <a:rPr sz="1850" spc="110" dirty="0">
                <a:latin typeface="Trebuchet MS"/>
                <a:cs typeface="Trebuchet MS"/>
              </a:rPr>
              <a:t>wystarczą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55" dirty="0">
                <a:latin typeface="Trebuchet MS"/>
                <a:cs typeface="Trebuchet MS"/>
              </a:rPr>
              <a:t>zlikwidowania </a:t>
            </a:r>
            <a:r>
              <a:rPr sz="1850" spc="85" dirty="0">
                <a:latin typeface="Trebuchet MS"/>
                <a:cs typeface="Trebuchet MS"/>
              </a:rPr>
              <a:t>prostych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85" dirty="0">
                <a:latin typeface="Trebuchet MS"/>
                <a:cs typeface="Trebuchet MS"/>
              </a:rPr>
              <a:t>wad</a:t>
            </a:r>
            <a:r>
              <a:rPr sz="1850" spc="19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wymowy.</a:t>
            </a:r>
            <a:r>
              <a:rPr sz="1850" spc="83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Niemniej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jednak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ćwiczenia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motoryki</a:t>
            </a:r>
            <a:r>
              <a:rPr sz="1850" spc="68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narządów 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artykulacyjnych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przydają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również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dzieciom,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których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stwierdzono rażących odchyleń </a:t>
            </a:r>
            <a:r>
              <a:rPr sz="1850" spc="114" dirty="0">
                <a:latin typeface="Trebuchet MS"/>
                <a:cs typeface="Trebuchet MS"/>
              </a:rPr>
              <a:t>od </a:t>
            </a:r>
            <a:r>
              <a:rPr sz="1850" spc="50" dirty="0">
                <a:latin typeface="Trebuchet MS"/>
                <a:cs typeface="Trebuchet MS"/>
              </a:rPr>
              <a:t>normy.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Większość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65" dirty="0">
                <a:latin typeface="Trebuchet MS"/>
                <a:cs typeface="Trebuchet MS"/>
              </a:rPr>
              <a:t>nich </a:t>
            </a:r>
            <a:r>
              <a:rPr sz="1850" spc="175" dirty="0">
                <a:latin typeface="Trebuchet MS"/>
                <a:cs typeface="Trebuchet MS"/>
              </a:rPr>
              <a:t>mówi </a:t>
            </a:r>
            <a:r>
              <a:rPr sz="1850" spc="18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niedbale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szybko,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otwiera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dostatecznie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ust,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niezbyt</a:t>
            </a:r>
            <a:r>
              <a:rPr sz="1850" spc="65" dirty="0">
                <a:latin typeface="Trebuchet MS"/>
                <a:cs typeface="Trebuchet MS"/>
              </a:rPr>
              <a:t> wyraziście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artykułuje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dźwięki.</a:t>
            </a:r>
            <a:endParaRPr lang="pl-PL"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</a:pPr>
            <a:r>
              <a:rPr sz="1850" spc="125" dirty="0">
                <a:latin typeface="Trebuchet MS"/>
                <a:cs typeface="Trebuchet MS"/>
              </a:rPr>
              <a:t>Na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poziom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percepcji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słuchowej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składa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50" dirty="0">
                <a:latin typeface="Trebuchet MS"/>
                <a:cs typeface="Trebuchet MS"/>
              </a:rPr>
              <a:t>się: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słuch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fizjologiczny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(niedosłuch),</a:t>
            </a:r>
          </a:p>
          <a:p>
            <a:pPr marL="410845" marR="3301365">
              <a:lnSpc>
                <a:spcPts val="1950"/>
              </a:lnSpc>
            </a:pPr>
            <a:r>
              <a:rPr sz="1850" spc="90" dirty="0">
                <a:latin typeface="Trebuchet MS"/>
                <a:cs typeface="Trebuchet MS"/>
              </a:rPr>
              <a:t>słuch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fonemowy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(zwany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też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mownym),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pamięć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słuchowa,</a:t>
            </a:r>
            <a:endParaRPr sz="1850" dirty="0">
              <a:latin typeface="Trebuchet MS"/>
              <a:cs typeface="Trebuchet MS"/>
            </a:endParaRPr>
          </a:p>
          <a:p>
            <a:pPr marL="396240" marR="217170" indent="14604">
              <a:lnSpc>
                <a:spcPts val="1950"/>
              </a:lnSpc>
            </a:pPr>
            <a:r>
              <a:rPr sz="1850" spc="85" dirty="0">
                <a:latin typeface="Trebuchet MS"/>
                <a:cs typeface="Trebuchet MS"/>
              </a:rPr>
              <a:t>umiejętność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kojarzenia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(wiązania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aktualnych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bodźców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słuchowych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wcześniejszym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doświadczeniem).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016595" y="997646"/>
            <a:ext cx="821182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latin typeface="Tahoma"/>
                <a:cs typeface="Tahoma"/>
              </a:rPr>
              <a:t>P</a:t>
            </a:r>
            <a:r>
              <a:rPr spc="-220" dirty="0">
                <a:latin typeface="Tahoma"/>
                <a:cs typeface="Tahoma"/>
              </a:rPr>
              <a:t>R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155" dirty="0">
                <a:latin typeface="Tahoma"/>
                <a:cs typeface="Tahoma"/>
              </a:rPr>
              <a:t>Y</a:t>
            </a:r>
            <a:r>
              <a:rPr spc="-105" dirty="0">
                <a:latin typeface="Tahoma"/>
                <a:cs typeface="Tahoma"/>
              </a:rPr>
              <a:t>C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155" dirty="0">
                <a:latin typeface="Tahoma"/>
                <a:cs typeface="Tahoma"/>
              </a:rPr>
              <a:t>Y</a:t>
            </a:r>
            <a:r>
              <a:rPr spc="130" dirty="0">
                <a:latin typeface="Tahoma"/>
                <a:cs typeface="Tahoma"/>
              </a:rPr>
              <a:t>N</a:t>
            </a:r>
            <a:r>
              <a:rPr spc="-150" dirty="0">
                <a:latin typeface="Tahoma"/>
                <a:cs typeface="Tahoma"/>
              </a:rPr>
              <a:t>Y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130" dirty="0">
                <a:latin typeface="Tahoma"/>
                <a:cs typeface="Tahoma"/>
              </a:rPr>
              <a:t>N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100" dirty="0">
                <a:latin typeface="Tahoma"/>
                <a:cs typeface="Tahoma"/>
              </a:rPr>
              <a:t>P</a:t>
            </a:r>
            <a:r>
              <a:rPr spc="-220" dirty="0">
                <a:latin typeface="Tahoma"/>
                <a:cs typeface="Tahoma"/>
              </a:rPr>
              <a:t>R</a:t>
            </a:r>
            <a:r>
              <a:rPr spc="10" dirty="0">
                <a:latin typeface="Tahoma"/>
                <a:cs typeface="Tahoma"/>
              </a:rPr>
              <a:t>A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-60" dirty="0">
                <a:latin typeface="Tahoma"/>
                <a:cs typeface="Tahoma"/>
              </a:rPr>
              <a:t>D</a:t>
            </a:r>
            <a:r>
              <a:rPr spc="-85" dirty="0">
                <a:latin typeface="Tahoma"/>
                <a:cs typeface="Tahoma"/>
              </a:rPr>
              <a:t>Ł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545" dirty="0">
                <a:latin typeface="Tahoma"/>
                <a:cs typeface="Tahoma"/>
              </a:rPr>
              <a:t>J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55" dirty="0">
                <a:latin typeface="Tahoma"/>
                <a:cs typeface="Tahoma"/>
              </a:rPr>
              <a:t>Y</a:t>
            </a:r>
            <a:r>
              <a:rPr spc="150" dirty="0">
                <a:latin typeface="Tahoma"/>
                <a:cs typeface="Tahoma"/>
              </a:rPr>
              <a:t>M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50" dirty="0">
                <a:latin typeface="Tahoma"/>
                <a:cs typeface="Tahoma"/>
              </a:rPr>
              <a:t>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824412"/>
            <a:ext cx="8255634" cy="4022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2085"/>
              </a:lnSpc>
              <a:spcBef>
                <a:spcPts val="95"/>
              </a:spcBef>
            </a:pPr>
            <a:r>
              <a:rPr sz="1850" b="1" spc="55" dirty="0">
                <a:latin typeface="Trebuchet MS"/>
                <a:cs typeface="Trebuchet MS"/>
              </a:rPr>
              <a:t>Słuch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105" dirty="0">
                <a:latin typeface="Trebuchet MS"/>
                <a:cs typeface="Trebuchet MS"/>
              </a:rPr>
              <a:t>fonemowy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(fonematyczny)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zdolność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rozpoznawania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55"/>
              </a:spcBef>
            </a:pP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80" dirty="0">
                <a:latin typeface="Trebuchet MS"/>
                <a:cs typeface="Trebuchet MS"/>
              </a:rPr>
              <a:t>różnicowania </a:t>
            </a:r>
            <a:r>
              <a:rPr sz="1850" spc="105" dirty="0">
                <a:latin typeface="Trebuchet MS"/>
                <a:cs typeface="Trebuchet MS"/>
              </a:rPr>
              <a:t>dźwięków </a:t>
            </a:r>
            <a:r>
              <a:rPr sz="1850" spc="110" dirty="0">
                <a:latin typeface="Trebuchet MS"/>
                <a:cs typeface="Trebuchet MS"/>
              </a:rPr>
              <a:t>mowy. </a:t>
            </a:r>
            <a:r>
              <a:rPr sz="1850" spc="100" dirty="0">
                <a:latin typeface="Trebuchet MS"/>
                <a:cs typeface="Trebuchet MS"/>
              </a:rPr>
              <a:t>Procesy </a:t>
            </a:r>
            <a:r>
              <a:rPr sz="1850" spc="50" dirty="0">
                <a:latin typeface="Trebuchet MS"/>
                <a:cs typeface="Trebuchet MS"/>
              </a:rPr>
              <a:t>te </a:t>
            </a:r>
            <a:r>
              <a:rPr sz="1850" spc="95" dirty="0">
                <a:latin typeface="Trebuchet MS"/>
                <a:cs typeface="Trebuchet MS"/>
              </a:rPr>
              <a:t>odbywają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85" dirty="0">
                <a:latin typeface="Trebuchet MS"/>
                <a:cs typeface="Trebuchet MS"/>
              </a:rPr>
              <a:t>poziomie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kory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mózgowej.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Aby</a:t>
            </a:r>
            <a:r>
              <a:rPr sz="1850" spc="14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poprawnie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wymówić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słowo,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musi 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wyodrębnić </a:t>
            </a:r>
            <a:r>
              <a:rPr sz="1850" spc="110" dirty="0">
                <a:latin typeface="Trebuchet MS"/>
                <a:cs typeface="Trebuchet MS"/>
              </a:rPr>
              <a:t>poszczególne </a:t>
            </a:r>
            <a:r>
              <a:rPr sz="1850" spc="-20" dirty="0">
                <a:latin typeface="Trebuchet MS"/>
                <a:cs typeface="Trebuchet MS"/>
              </a:rPr>
              <a:t>dźwięki,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rozpoznać </a:t>
            </a:r>
            <a:r>
              <a:rPr sz="1850" spc="30" dirty="0">
                <a:latin typeface="Trebuchet MS"/>
                <a:cs typeface="Trebuchet MS"/>
              </a:rPr>
              <a:t>ich </a:t>
            </a:r>
            <a:r>
              <a:rPr sz="1850" spc="-10" dirty="0">
                <a:latin typeface="Trebuchet MS"/>
                <a:cs typeface="Trebuchet MS"/>
              </a:rPr>
              <a:t>kolejność,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50" dirty="0">
                <a:latin typeface="Trebuchet MS"/>
                <a:cs typeface="Trebuchet MS"/>
              </a:rPr>
              <a:t>potem </a:t>
            </a:r>
            <a:r>
              <a:rPr sz="1850" spc="1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powiązać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odpowiednimi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ruchami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aparatu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artykulacyjno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fonacyjnego.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Warunkiem </a:t>
            </a:r>
            <a:r>
              <a:rPr sz="1850" spc="40" dirty="0">
                <a:latin typeface="Trebuchet MS"/>
                <a:cs typeface="Trebuchet MS"/>
              </a:rPr>
              <a:t>prawidłowej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85" dirty="0">
                <a:latin typeface="Trebuchet MS"/>
                <a:cs typeface="Trebuchet MS"/>
              </a:rPr>
              <a:t>więc umiejętność </a:t>
            </a:r>
            <a:r>
              <a:rPr sz="1850" spc="110" dirty="0">
                <a:latin typeface="Trebuchet MS"/>
                <a:cs typeface="Trebuchet MS"/>
              </a:rPr>
              <a:t>dokonywania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właściwej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analizy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poszczególnych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dźwięków</a:t>
            </a:r>
            <a:r>
              <a:rPr sz="1850" spc="110" dirty="0">
                <a:latin typeface="Trebuchet MS"/>
                <a:cs typeface="Trebuchet MS"/>
              </a:rPr>
              <a:t> mowy.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80" dirty="0">
                <a:latin typeface="Trebuchet MS"/>
                <a:cs typeface="Trebuchet MS"/>
              </a:rPr>
              <a:t>przypadku 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mniejszej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sprawności </a:t>
            </a:r>
            <a:r>
              <a:rPr sz="1850" spc="90" dirty="0">
                <a:latin typeface="Trebuchet MS"/>
                <a:cs typeface="Trebuchet MS"/>
              </a:rPr>
              <a:t>komórek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kory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mózgowej </a:t>
            </a:r>
            <a:r>
              <a:rPr sz="1850" spc="85" dirty="0">
                <a:latin typeface="Trebuchet MS"/>
                <a:cs typeface="Trebuchet MS"/>
              </a:rPr>
              <a:t>zawiadujących</a:t>
            </a:r>
            <a:r>
              <a:rPr sz="1850" spc="90" dirty="0">
                <a:latin typeface="Trebuchet MS"/>
                <a:cs typeface="Trebuchet MS"/>
              </a:rPr>
              <a:t> tymi 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funkcjami,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odbieranie,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różnicowanie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synteza </a:t>
            </a:r>
            <a:r>
              <a:rPr sz="1850" spc="105" dirty="0">
                <a:latin typeface="Trebuchet MS"/>
                <a:cs typeface="Trebuchet MS"/>
              </a:rPr>
              <a:t>dźwięków </a:t>
            </a:r>
            <a:r>
              <a:rPr sz="1850" spc="45" dirty="0">
                <a:latin typeface="Trebuchet MS"/>
                <a:cs typeface="Trebuchet MS"/>
              </a:rPr>
              <a:t>przebiegają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wadliwie.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</a:pPr>
            <a:r>
              <a:rPr sz="1850" spc="40" dirty="0">
                <a:latin typeface="Trebuchet MS"/>
                <a:cs typeface="Trebuchet MS"/>
              </a:rPr>
              <a:t>Dziecko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90" dirty="0">
                <a:latin typeface="Trebuchet MS"/>
                <a:cs typeface="Trebuchet MS"/>
              </a:rPr>
              <a:t>zaburzeniami </a:t>
            </a:r>
            <a:r>
              <a:rPr sz="1850" spc="50" dirty="0">
                <a:latin typeface="Trebuchet MS"/>
                <a:cs typeface="Trebuchet MS"/>
              </a:rPr>
              <a:t>analizy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14" dirty="0">
                <a:latin typeface="Trebuchet MS"/>
                <a:cs typeface="Trebuchet MS"/>
              </a:rPr>
              <a:t>syntezy </a:t>
            </a:r>
            <a:r>
              <a:rPr sz="1850" spc="80" dirty="0">
                <a:latin typeface="Trebuchet MS"/>
                <a:cs typeface="Trebuchet MS"/>
              </a:rPr>
              <a:t>słuchowej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10" dirty="0">
                <a:latin typeface="Trebuchet MS"/>
                <a:cs typeface="Trebuchet MS"/>
              </a:rPr>
              <a:t>potrafi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80" dirty="0">
                <a:latin typeface="Trebuchet MS"/>
                <a:cs typeface="Trebuchet MS"/>
              </a:rPr>
              <a:t>potoku 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dźwięków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wychwycić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następujących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sobie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kolejno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głosek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ich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zróżnicować. </a:t>
            </a:r>
            <a:r>
              <a:rPr sz="1850" spc="130" dirty="0">
                <a:latin typeface="Trebuchet MS"/>
                <a:cs typeface="Trebuchet MS"/>
              </a:rPr>
              <a:t>Opanowanie </a:t>
            </a:r>
            <a:r>
              <a:rPr sz="1850" spc="120" dirty="0">
                <a:latin typeface="Trebuchet MS"/>
                <a:cs typeface="Trebuchet MS"/>
              </a:rPr>
              <a:t>procesów </a:t>
            </a:r>
            <a:r>
              <a:rPr sz="1850" spc="50" dirty="0">
                <a:latin typeface="Trebuchet MS"/>
                <a:cs typeface="Trebuchet MS"/>
              </a:rPr>
              <a:t>analizy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14" dirty="0">
                <a:latin typeface="Trebuchet MS"/>
                <a:cs typeface="Trebuchet MS"/>
              </a:rPr>
              <a:t>syntezy </a:t>
            </a:r>
            <a:r>
              <a:rPr sz="1850" spc="80" dirty="0">
                <a:latin typeface="Trebuchet MS"/>
                <a:cs typeface="Trebuchet MS"/>
              </a:rPr>
              <a:t>słuchowej </a:t>
            </a:r>
            <a:r>
              <a:rPr sz="1850" spc="15" dirty="0">
                <a:latin typeface="Trebuchet MS"/>
                <a:cs typeface="Trebuchet MS"/>
              </a:rPr>
              <a:t>rozwija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wraz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wiekiem</a:t>
            </a:r>
            <a:r>
              <a:rPr sz="1850" spc="-10" dirty="0">
                <a:latin typeface="Trebuchet MS"/>
                <a:cs typeface="Trebuchet MS"/>
              </a:rPr>
              <a:t> dziecka. </a:t>
            </a:r>
            <a:r>
              <a:rPr sz="1850" spc="145" dirty="0">
                <a:latin typeface="Trebuchet MS"/>
                <a:cs typeface="Trebuchet MS"/>
              </a:rPr>
              <a:t>Począwszy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od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6-7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roku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życia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zniekształcenia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170" dirty="0">
                <a:latin typeface="Trebuchet MS"/>
                <a:cs typeface="Trebuchet MS"/>
              </a:rPr>
              <a:t>spowodowane </a:t>
            </a:r>
            <a:r>
              <a:rPr sz="1850" spc="55" dirty="0">
                <a:latin typeface="Trebuchet MS"/>
                <a:cs typeface="Trebuchet MS"/>
              </a:rPr>
              <a:t>nieprecyzyjną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analizą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syntezą </a:t>
            </a:r>
            <a:r>
              <a:rPr sz="1850" spc="130" dirty="0">
                <a:latin typeface="Trebuchet MS"/>
                <a:cs typeface="Trebuchet MS"/>
              </a:rPr>
              <a:t>słuchową 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traktuje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jako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zaburzenie,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wymagające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korekty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logopedycznej.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76300" y="729690"/>
            <a:ext cx="7930515" cy="1149350"/>
          </a:xfrm>
          <a:prstGeom prst="rect">
            <a:avLst/>
          </a:prstGeom>
        </p:spPr>
        <p:txBody>
          <a:bodyPr vert="horz" wrap="square" lIns="0" tIns="869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85"/>
              </a:spcBef>
            </a:pPr>
            <a:r>
              <a:rPr spc="-100" dirty="0">
                <a:latin typeface="Tahoma"/>
                <a:cs typeface="Tahoma"/>
              </a:rPr>
              <a:t>P</a:t>
            </a:r>
            <a:r>
              <a:rPr spc="-220" dirty="0">
                <a:latin typeface="Tahoma"/>
                <a:cs typeface="Tahoma"/>
              </a:rPr>
              <a:t>R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155" dirty="0">
                <a:latin typeface="Tahoma"/>
                <a:cs typeface="Tahoma"/>
              </a:rPr>
              <a:t>Y</a:t>
            </a:r>
            <a:r>
              <a:rPr spc="-105" dirty="0">
                <a:latin typeface="Tahoma"/>
                <a:cs typeface="Tahoma"/>
              </a:rPr>
              <a:t>C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155" dirty="0">
                <a:latin typeface="Tahoma"/>
                <a:cs typeface="Tahoma"/>
              </a:rPr>
              <a:t>Y</a:t>
            </a:r>
            <a:r>
              <a:rPr spc="130" dirty="0">
                <a:latin typeface="Tahoma"/>
                <a:cs typeface="Tahoma"/>
              </a:rPr>
              <a:t>N</a:t>
            </a:r>
            <a:r>
              <a:rPr spc="-150" dirty="0">
                <a:latin typeface="Tahoma"/>
                <a:cs typeface="Tahoma"/>
              </a:rPr>
              <a:t>Y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550" dirty="0">
                <a:latin typeface="Tahoma"/>
                <a:cs typeface="Tahoma"/>
              </a:rPr>
              <a:t>J</a:t>
            </a:r>
            <a:r>
              <a:rPr spc="10" dirty="0">
                <a:latin typeface="Tahoma"/>
                <a:cs typeface="Tahoma"/>
              </a:rPr>
              <a:t>Ą</a:t>
            </a:r>
            <a:r>
              <a:rPr spc="-110" dirty="0">
                <a:latin typeface="Tahoma"/>
                <a:cs typeface="Tahoma"/>
              </a:rPr>
              <a:t>K</a:t>
            </a:r>
            <a:r>
              <a:rPr spc="10" dirty="0">
                <a:latin typeface="Tahoma"/>
                <a:cs typeface="Tahoma"/>
              </a:rPr>
              <a:t>A</a:t>
            </a:r>
            <a:r>
              <a:rPr spc="130" dirty="0">
                <a:latin typeface="Tahoma"/>
                <a:cs typeface="Tahoma"/>
              </a:rPr>
              <a:t>N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15" dirty="0">
                <a:latin typeface="Tahoma"/>
                <a:cs typeface="Tahoma"/>
              </a:rPr>
              <a:t>A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50" dirty="0">
                <a:latin typeface="Tahoma"/>
                <a:cs typeface="Tahoma"/>
              </a:rPr>
              <a:t>U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60" dirty="0">
                <a:latin typeface="Tahoma"/>
                <a:cs typeface="Tahoma"/>
              </a:rPr>
              <a:t>D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105" dirty="0">
                <a:latin typeface="Tahoma"/>
                <a:cs typeface="Tahoma"/>
              </a:rPr>
              <a:t>C</a:t>
            </a:r>
            <a:r>
              <a:rPr spc="-490" dirty="0">
                <a:latin typeface="Tahoma"/>
                <a:cs typeface="Tahoma"/>
              </a:rPr>
              <a:t>I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200" dirty="0">
                <a:latin typeface="Tahoma"/>
                <a:cs typeface="Tahoma"/>
              </a:rPr>
              <a:t>W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110" dirty="0">
                <a:latin typeface="Tahoma"/>
                <a:cs typeface="Tahoma"/>
              </a:rPr>
              <a:t>K</a:t>
            </a:r>
            <a:r>
              <a:rPr spc="50" dirty="0">
                <a:latin typeface="Tahoma"/>
                <a:cs typeface="Tahoma"/>
              </a:rPr>
              <a:t>U</a:t>
            </a:r>
          </a:p>
          <a:p>
            <a:pPr marL="633095" algn="ctr">
              <a:lnSpc>
                <a:spcPct val="100000"/>
              </a:lnSpc>
              <a:spcBef>
                <a:spcPts val="585"/>
              </a:spcBef>
            </a:pPr>
            <a:r>
              <a:rPr spc="-80" dirty="0">
                <a:latin typeface="Tahoma"/>
                <a:cs typeface="Tahoma"/>
              </a:rPr>
              <a:t>PRZEDSZKOLNYM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382465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630115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877765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125415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373065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868365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5363665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5611315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5858965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6601915"/>
            <a:ext cx="66675" cy="666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015683" y="2087688"/>
            <a:ext cx="8255634" cy="473014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b="1" spc="35" dirty="0">
                <a:latin typeface="Trebuchet MS"/>
                <a:cs typeface="Trebuchet MS"/>
              </a:rPr>
              <a:t>Jąkanie</a:t>
            </a:r>
            <a:r>
              <a:rPr sz="1850" b="1" spc="4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zaburzeniem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płynności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Powstaje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zwykle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między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lang="pl-PL" sz="1850" spc="45" dirty="0">
                <a:latin typeface="Trebuchet MS"/>
                <a:cs typeface="Trebuchet MS"/>
              </a:rPr>
              <a:t/>
            </a:r>
            <a:br>
              <a:rPr lang="pl-PL" sz="1850" spc="45" dirty="0">
                <a:latin typeface="Trebuchet MS"/>
                <a:cs typeface="Trebuchet MS"/>
              </a:rPr>
            </a:br>
            <a:r>
              <a:rPr sz="1850" spc="75" dirty="0">
                <a:latin typeface="Trebuchet MS"/>
                <a:cs typeface="Trebuchet MS"/>
              </a:rPr>
              <a:t>3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5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rokiem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życia.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Powtórnie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pojawia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nasila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okresie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dojrzewania.</a:t>
            </a:r>
            <a:endParaRPr lang="pl-PL" sz="1850" dirty="0">
              <a:latin typeface="Trebuchet MS"/>
              <a:cs typeface="Trebuchet MS"/>
            </a:endParaRPr>
          </a:p>
          <a:p>
            <a:pPr marL="12700" marR="5080" algn="just">
              <a:spcBef>
                <a:spcPts val="385"/>
              </a:spcBef>
            </a:pPr>
            <a:r>
              <a:rPr sz="1850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Ob</a:t>
            </a:r>
            <a:r>
              <a:rPr sz="1850" spc="80" dirty="0">
                <a:latin typeface="Trebuchet MS"/>
                <a:cs typeface="Trebuchet MS"/>
              </a:rPr>
              <a:t>j</a:t>
            </a:r>
            <a:r>
              <a:rPr sz="1850" u="heavy" spc="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awy</a:t>
            </a:r>
            <a:r>
              <a:rPr sz="1850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1850" u="heavy" spc="-3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jąkania:</a:t>
            </a:r>
            <a:endParaRPr lang="pl-PL" sz="1850" dirty="0">
              <a:latin typeface="Trebuchet MS"/>
              <a:cs typeface="Trebuchet MS"/>
            </a:endParaRPr>
          </a:p>
          <a:p>
            <a:pPr marL="410845" marR="2028825">
              <a:lnSpc>
                <a:spcPts val="1950"/>
              </a:lnSpc>
              <a:spcBef>
                <a:spcPts val="155"/>
              </a:spcBef>
            </a:pPr>
            <a:r>
              <a:rPr lang="pl-PL" sz="1850" spc="85" dirty="0">
                <a:latin typeface="Trebuchet MS"/>
                <a:cs typeface="Trebuchet MS"/>
              </a:rPr>
              <a:t>powtarzanie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5" dirty="0">
                <a:latin typeface="Trebuchet MS"/>
                <a:cs typeface="Trebuchet MS"/>
              </a:rPr>
              <a:t>głosek,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dirty="0">
                <a:latin typeface="Trebuchet MS"/>
                <a:cs typeface="Trebuchet MS"/>
              </a:rPr>
              <a:t>sylab,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140" dirty="0">
                <a:latin typeface="Trebuchet MS"/>
                <a:cs typeface="Trebuchet MS"/>
              </a:rPr>
              <a:t>wyrazów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95" dirty="0">
                <a:latin typeface="Trebuchet MS"/>
                <a:cs typeface="Trebuchet MS"/>
              </a:rPr>
              <a:t>czy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całych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-65" dirty="0">
                <a:latin typeface="Trebuchet MS"/>
                <a:cs typeface="Trebuchet MS"/>
              </a:rPr>
              <a:t>fraz, </a:t>
            </a:r>
            <a:r>
              <a:rPr lang="pl-PL" sz="1850" spc="-540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przeciąganie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5" dirty="0">
                <a:latin typeface="Trebuchet MS"/>
                <a:cs typeface="Trebuchet MS"/>
              </a:rPr>
              <a:t>głosek,</a:t>
            </a:r>
            <a:endParaRPr lang="pl-PL"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75" dirty="0">
                <a:latin typeface="Trebuchet MS"/>
                <a:cs typeface="Trebuchet MS"/>
              </a:rPr>
              <a:t>blokowanie</a:t>
            </a:r>
            <a:r>
              <a:rPr sz="1850" spc="-8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głosek,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spcBef>
                <a:spcPts val="155"/>
              </a:spcBef>
              <a:tabLst>
                <a:tab pos="2369185" algn="l"/>
                <a:tab pos="4026535" algn="l"/>
                <a:tab pos="4617085" algn="l"/>
                <a:tab pos="6207125" algn="l"/>
                <a:tab pos="6655434" algn="l"/>
                <a:tab pos="7301865" algn="l"/>
              </a:tabLst>
            </a:pP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-30" dirty="0">
                <a:latin typeface="Trebuchet MS"/>
                <a:cs typeface="Trebuchet MS"/>
              </a:rPr>
              <a:t>tk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80" dirty="0">
                <a:latin typeface="Trebuchet MS"/>
                <a:cs typeface="Trebuchet MS"/>
              </a:rPr>
              <a:t>ń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375" dirty="0">
                <a:latin typeface="Trebuchet MS"/>
                <a:cs typeface="Trebuchet MS"/>
              </a:rPr>
              <a:t>, 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5" dirty="0">
                <a:latin typeface="Trebuchet MS"/>
                <a:cs typeface="Trebuchet MS"/>
              </a:rPr>
              <a:t>d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110" dirty="0">
                <a:latin typeface="Trebuchet MS"/>
                <a:cs typeface="Trebuchet MS"/>
              </a:rPr>
              <a:t>b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ź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0" dirty="0">
                <a:latin typeface="Trebuchet MS"/>
                <a:cs typeface="Trebuchet MS"/>
              </a:rPr>
              <a:t>u  </a:t>
            </a:r>
            <a:r>
              <a:rPr sz="1850" spc="95" dirty="0">
                <a:latin typeface="Trebuchet MS"/>
                <a:cs typeface="Trebuchet MS"/>
              </a:rPr>
              <a:t>pośredniego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między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y,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</a:pPr>
            <a:r>
              <a:rPr sz="1850" spc="60" dirty="0">
                <a:latin typeface="Trebuchet MS"/>
                <a:cs typeface="Trebuchet MS"/>
              </a:rPr>
              <a:t>przyspieszony, nieregularny </a:t>
            </a:r>
            <a:r>
              <a:rPr sz="1850" spc="40" dirty="0">
                <a:latin typeface="Trebuchet MS"/>
                <a:cs typeface="Trebuchet MS"/>
              </a:rPr>
              <a:t>oddech, </a:t>
            </a:r>
            <a:r>
              <a:rPr sz="1850" spc="105" dirty="0">
                <a:latin typeface="Trebuchet MS"/>
                <a:cs typeface="Trebuchet MS"/>
              </a:rPr>
              <a:t>często </a:t>
            </a:r>
            <a:r>
              <a:rPr sz="1850" spc="-40" dirty="0">
                <a:latin typeface="Trebuchet MS"/>
                <a:cs typeface="Trebuchet MS"/>
              </a:rPr>
              <a:t>krótki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bezdech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85" dirty="0">
                <a:latin typeface="Trebuchet MS"/>
                <a:cs typeface="Trebuchet MS"/>
              </a:rPr>
              <a:t>czasie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wypowiedzi,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95" dirty="0">
                <a:latin typeface="Trebuchet MS"/>
                <a:cs typeface="Trebuchet MS"/>
              </a:rPr>
              <a:t>przyspieszone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tempo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mowy,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50"/>
              </a:lnSpc>
            </a:pPr>
            <a:r>
              <a:rPr sz="1850" spc="80" dirty="0">
                <a:latin typeface="Trebuchet MS"/>
                <a:cs typeface="Trebuchet MS"/>
              </a:rPr>
              <a:t>zaburzenie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melodii,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akcentu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rytmu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wypowiedzi,</a:t>
            </a:r>
            <a:endParaRPr sz="1850" dirty="0">
              <a:latin typeface="Trebuchet MS"/>
              <a:cs typeface="Trebuchet MS"/>
            </a:endParaRPr>
          </a:p>
          <a:p>
            <a:pPr marL="410845" marR="5080" algn="just">
              <a:lnSpc>
                <a:spcPts val="1950"/>
              </a:lnSpc>
              <a:spcBef>
                <a:spcPts val="155"/>
              </a:spcBef>
            </a:pPr>
            <a:r>
              <a:rPr sz="1850" spc="180" dirty="0">
                <a:latin typeface="Trebuchet MS"/>
                <a:cs typeface="Trebuchet MS"/>
              </a:rPr>
              <a:t>wzmożone </a:t>
            </a:r>
            <a:r>
              <a:rPr sz="1850" spc="55" dirty="0">
                <a:latin typeface="Trebuchet MS"/>
                <a:cs typeface="Trebuchet MS"/>
              </a:rPr>
              <a:t>napięcie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mięśniowe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współruchy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(grymasy  </a:t>
            </a:r>
            <a:r>
              <a:rPr sz="1850" spc="15" dirty="0">
                <a:latin typeface="Trebuchet MS"/>
                <a:cs typeface="Trebuchet MS"/>
              </a:rPr>
              <a:t>twarzy, 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ruchy </a:t>
            </a:r>
            <a:r>
              <a:rPr sz="1850" spc="20" dirty="0">
                <a:latin typeface="Trebuchet MS"/>
                <a:cs typeface="Trebuchet MS"/>
              </a:rPr>
              <a:t>głowy, </a:t>
            </a:r>
            <a:r>
              <a:rPr sz="1850" spc="85" dirty="0">
                <a:latin typeface="Trebuchet MS"/>
                <a:cs typeface="Trebuchet MS"/>
              </a:rPr>
              <a:t>całego </a:t>
            </a:r>
            <a:r>
              <a:rPr sz="1850" spc="10" dirty="0">
                <a:latin typeface="Trebuchet MS"/>
                <a:cs typeface="Trebuchet MS"/>
              </a:rPr>
              <a:t>ciała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35" dirty="0">
                <a:latin typeface="Trebuchet MS"/>
                <a:cs typeface="Trebuchet MS"/>
              </a:rPr>
              <a:t>kończyn, </a:t>
            </a:r>
            <a:r>
              <a:rPr sz="1850" spc="125" dirty="0">
                <a:latin typeface="Trebuchet MS"/>
                <a:cs typeface="Trebuchet MS"/>
              </a:rPr>
              <a:t>mruganie </a:t>
            </a:r>
            <a:r>
              <a:rPr sz="1850" spc="10" dirty="0">
                <a:latin typeface="Trebuchet MS"/>
                <a:cs typeface="Trebuchet MS"/>
              </a:rPr>
              <a:t>oczami), </a:t>
            </a:r>
            <a:r>
              <a:rPr sz="1850" spc="55" dirty="0">
                <a:latin typeface="Trebuchet MS"/>
                <a:cs typeface="Trebuchet MS"/>
              </a:rPr>
              <a:t>czerwienienie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się,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blednięcie,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pocenie</a:t>
            </a:r>
            <a:r>
              <a:rPr sz="1850" spc="-55" dirty="0">
                <a:latin typeface="Trebuchet MS"/>
                <a:cs typeface="Trebuchet MS"/>
              </a:rPr>
              <a:t> się,</a:t>
            </a:r>
            <a:endParaRPr sz="1850" dirty="0">
              <a:latin typeface="Trebuchet MS"/>
              <a:cs typeface="Trebuchet MS"/>
            </a:endParaRPr>
          </a:p>
          <a:p>
            <a:pPr marL="410845" algn="just">
              <a:lnSpc>
                <a:spcPts val="1930"/>
              </a:lnSpc>
            </a:pPr>
            <a:r>
              <a:rPr sz="1850" spc="55" dirty="0">
                <a:latin typeface="Trebuchet MS"/>
                <a:cs typeface="Trebuchet MS"/>
              </a:rPr>
              <a:t>unikanie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kontaktu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wzrokowego.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1384503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1632153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1879803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127453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375103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622753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870403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365703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613353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861003"/>
            <a:ext cx="66675" cy="66674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1016000" y="984897"/>
            <a:ext cx="8255634" cy="74885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85"/>
              </a:lnSpc>
              <a:spcBef>
                <a:spcPts val="95"/>
              </a:spcBef>
            </a:pPr>
            <a:r>
              <a:rPr sz="1850" b="1" spc="125" dirty="0">
                <a:latin typeface="Trebuchet MS"/>
                <a:cs typeface="Trebuchet MS"/>
              </a:rPr>
              <a:t>Wśród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przyczyn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10" dirty="0">
                <a:latin typeface="Trebuchet MS"/>
                <a:cs typeface="Trebuchet MS"/>
              </a:rPr>
              <a:t>jąkania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wymienia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80" dirty="0">
                <a:latin typeface="Trebuchet MS"/>
                <a:cs typeface="Trebuchet MS"/>
              </a:rPr>
              <a:t>się</a:t>
            </a:r>
            <a:r>
              <a:rPr sz="1850" spc="-80" dirty="0">
                <a:latin typeface="Trebuchet MS"/>
                <a:cs typeface="Trebuchet MS"/>
              </a:rPr>
              <a:t>:</a:t>
            </a:r>
            <a:endParaRPr sz="1850" dirty="0">
              <a:latin typeface="Trebuchet MS"/>
              <a:cs typeface="Trebuchet MS"/>
            </a:endParaRPr>
          </a:p>
          <a:p>
            <a:pPr marL="410845" marR="2357120">
              <a:lnSpc>
                <a:spcPts val="1950"/>
              </a:lnSpc>
              <a:spcBef>
                <a:spcPts val="155"/>
              </a:spcBef>
            </a:pPr>
            <a:r>
              <a:rPr sz="1850" spc="80" dirty="0">
                <a:latin typeface="Trebuchet MS"/>
                <a:cs typeface="Trebuchet MS"/>
              </a:rPr>
              <a:t>zaburzenia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kształtowania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dominacji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stronnej,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silne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wstrząsy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emocjonalne,</a:t>
            </a:r>
            <a:endParaRPr sz="1850" dirty="0">
              <a:latin typeface="Trebuchet MS"/>
              <a:cs typeface="Trebuchet MS"/>
            </a:endParaRPr>
          </a:p>
          <a:p>
            <a:pPr marL="410845" marR="1452245">
              <a:lnSpc>
                <a:spcPts val="1950"/>
              </a:lnSpc>
            </a:pPr>
            <a:r>
              <a:rPr sz="1850" spc="105" dirty="0">
                <a:latin typeface="Trebuchet MS"/>
                <a:cs typeface="Trebuchet MS"/>
              </a:rPr>
              <a:t>szok </a:t>
            </a:r>
            <a:r>
              <a:rPr sz="1850" spc="145" dirty="0">
                <a:latin typeface="Trebuchet MS"/>
                <a:cs typeface="Trebuchet MS"/>
              </a:rPr>
              <a:t>nerwowy </a:t>
            </a:r>
            <a:r>
              <a:rPr sz="1850" spc="110" dirty="0">
                <a:latin typeface="Trebuchet MS"/>
                <a:cs typeface="Trebuchet MS"/>
              </a:rPr>
              <a:t>towarzyszący </a:t>
            </a:r>
            <a:r>
              <a:rPr sz="1850" spc="145" dirty="0">
                <a:latin typeface="Trebuchet MS"/>
                <a:cs typeface="Trebuchet MS"/>
              </a:rPr>
              <a:t>urazom </a:t>
            </a:r>
            <a:r>
              <a:rPr sz="1850" spc="45" dirty="0">
                <a:latin typeface="Trebuchet MS"/>
                <a:cs typeface="Trebuchet MS"/>
              </a:rPr>
              <a:t>fizycznym,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przestawianie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leworęcznego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praworęczność,</a:t>
            </a:r>
            <a:endParaRPr sz="1850" dirty="0">
              <a:latin typeface="Trebuchet MS"/>
              <a:cs typeface="Trebuchet MS"/>
            </a:endParaRPr>
          </a:p>
          <a:p>
            <a:pPr marL="410845" marR="34290">
              <a:lnSpc>
                <a:spcPts val="1950"/>
              </a:lnSpc>
            </a:pPr>
            <a:r>
              <a:rPr sz="1850" spc="180" dirty="0">
                <a:latin typeface="Trebuchet MS"/>
                <a:cs typeface="Trebuchet MS"/>
              </a:rPr>
              <a:t>nowe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sytuacje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życiowe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(początkowy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okres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przedszkolu,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szkole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85" dirty="0">
                <a:latin typeface="Trebuchet MS"/>
                <a:cs typeface="Trebuchet MS"/>
              </a:rPr>
              <a:t>itp.),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</a:pPr>
            <a:r>
              <a:rPr sz="1850" spc="180" dirty="0">
                <a:latin typeface="Trebuchet MS"/>
                <a:cs typeface="Trebuchet MS"/>
              </a:rPr>
              <a:t>wzmożone</a:t>
            </a:r>
            <a:r>
              <a:rPr sz="1850" spc="3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napięcie</a:t>
            </a:r>
            <a:r>
              <a:rPr sz="1850" spc="36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mięśniowe</a:t>
            </a:r>
            <a:r>
              <a:rPr sz="1850" spc="3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36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obrębie</a:t>
            </a:r>
            <a:r>
              <a:rPr sz="1850" spc="3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układu</a:t>
            </a:r>
            <a:r>
              <a:rPr sz="1850" spc="360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oddechowego</a:t>
            </a:r>
            <a:r>
              <a:rPr sz="1850" spc="355" dirty="0">
                <a:latin typeface="Trebuchet MS"/>
                <a:cs typeface="Trebuchet MS"/>
              </a:rPr>
              <a:t> </a:t>
            </a:r>
            <a:r>
              <a:rPr lang="pl-PL" sz="1850" spc="355" dirty="0">
                <a:latin typeface="Trebuchet MS"/>
                <a:cs typeface="Trebuchet MS"/>
              </a:rPr>
              <a:t/>
            </a:r>
            <a:br>
              <a:rPr lang="pl-PL" sz="1850" spc="355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fonacyjnego,</a:t>
            </a:r>
            <a:endParaRPr sz="1850" dirty="0">
              <a:latin typeface="Trebuchet MS"/>
              <a:cs typeface="Trebuchet MS"/>
            </a:endParaRPr>
          </a:p>
          <a:p>
            <a:pPr marL="410845" marR="2886075">
              <a:lnSpc>
                <a:spcPts val="1950"/>
              </a:lnSpc>
            </a:pP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5" dirty="0">
                <a:latin typeface="Trebuchet MS"/>
                <a:cs typeface="Trebuchet MS"/>
              </a:rPr>
              <a:t>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5" dirty="0">
                <a:latin typeface="Trebuchet MS"/>
                <a:cs typeface="Trebuchet MS"/>
              </a:rPr>
              <a:t>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-375" dirty="0">
                <a:latin typeface="Trebuchet MS"/>
                <a:cs typeface="Trebuchet MS"/>
              </a:rPr>
              <a:t>,  </a:t>
            </a:r>
            <a:r>
              <a:rPr sz="1850" spc="95" dirty="0">
                <a:latin typeface="Trebuchet MS"/>
                <a:cs typeface="Trebuchet MS"/>
              </a:rPr>
              <a:t>opóźniony </a:t>
            </a:r>
            <a:r>
              <a:rPr sz="1850" spc="40" dirty="0">
                <a:latin typeface="Trebuchet MS"/>
                <a:cs typeface="Trebuchet MS"/>
              </a:rPr>
              <a:t>rozwój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-75" dirty="0">
                <a:latin typeface="Trebuchet MS"/>
                <a:cs typeface="Trebuchet MS"/>
              </a:rPr>
              <a:t>i/lub </a:t>
            </a:r>
            <a:r>
              <a:rPr sz="1850" spc="-45" dirty="0">
                <a:latin typeface="Trebuchet MS"/>
                <a:cs typeface="Trebuchet MS"/>
              </a:rPr>
              <a:t>artykulacji, 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czynniki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genetyczne.</a:t>
            </a:r>
            <a:endParaRPr sz="1850" dirty="0">
              <a:latin typeface="Trebuchet MS"/>
              <a:cs typeface="Trebuchet MS"/>
            </a:endParaRPr>
          </a:p>
          <a:p>
            <a:pPr marL="12700" marR="5080" indent="247015" algn="just">
              <a:lnSpc>
                <a:spcPts val="1950"/>
              </a:lnSpc>
              <a:spcBef>
                <a:spcPts val="1950"/>
              </a:spcBef>
            </a:pPr>
            <a:r>
              <a:rPr sz="1850" spc="65" dirty="0">
                <a:latin typeface="Trebuchet MS"/>
                <a:cs typeface="Trebuchet MS"/>
              </a:rPr>
              <a:t>Należy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odróżnić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jąkanie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chroniczne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od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jąkania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fizjologicznego 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(rozwojowego), które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45" dirty="0">
                <a:latin typeface="Trebuchet MS"/>
                <a:cs typeface="Trebuchet MS"/>
              </a:rPr>
              <a:t>normalnym </a:t>
            </a:r>
            <a:r>
              <a:rPr sz="1850" spc="70" dirty="0">
                <a:latin typeface="Trebuchet MS"/>
                <a:cs typeface="Trebuchet MS"/>
              </a:rPr>
              <a:t>zjawiskiem </a:t>
            </a:r>
            <a:r>
              <a:rPr sz="1850" spc="120" dirty="0">
                <a:latin typeface="Trebuchet MS"/>
                <a:cs typeface="Trebuchet MS"/>
              </a:rPr>
              <a:t>rozwojowym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70" dirty="0">
                <a:latin typeface="Trebuchet MS"/>
                <a:cs typeface="Trebuchet MS"/>
              </a:rPr>
              <a:t>ogół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krótkim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czasie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zanika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samoistnie.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Jąkanie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fizjologiczne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spowodowane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58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nieukończonym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rozwojem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psychofizycznym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dziecka,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pewną </a:t>
            </a:r>
            <a:r>
              <a:rPr sz="1850" spc="18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niesprawnością </a:t>
            </a:r>
            <a:r>
              <a:rPr sz="1850" spc="125" dirty="0">
                <a:latin typeface="Trebuchet MS"/>
                <a:cs typeface="Trebuchet MS"/>
              </a:rPr>
              <a:t>narządów </a:t>
            </a:r>
            <a:r>
              <a:rPr sz="1850" spc="105" dirty="0">
                <a:latin typeface="Trebuchet MS"/>
                <a:cs typeface="Trebuchet MS"/>
              </a:rPr>
              <a:t>mowy, </a:t>
            </a:r>
            <a:r>
              <a:rPr sz="1850" spc="85" dirty="0">
                <a:latin typeface="Trebuchet MS"/>
                <a:cs typeface="Trebuchet MS"/>
              </a:rPr>
              <a:t>wolniejszym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kojarzeniem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nazw </a:t>
            </a:r>
            <a:r>
              <a:rPr lang="pl-PL" sz="1850" spc="180" dirty="0">
                <a:latin typeface="Trebuchet MS"/>
                <a:cs typeface="Trebuchet MS"/>
              </a:rPr>
              <a:t/>
            </a:r>
            <a:br>
              <a:rPr lang="pl-PL" sz="1850" spc="180" dirty="0">
                <a:latin typeface="Trebuchet MS"/>
                <a:cs typeface="Trebuchet MS"/>
              </a:rPr>
            </a:b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pojęciami,</a:t>
            </a:r>
            <a:r>
              <a:rPr sz="18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niepełnym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opanowaniem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form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gramatycznych,</a:t>
            </a:r>
            <a:r>
              <a:rPr sz="1850" spc="73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czyli 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dysharmonią </a:t>
            </a:r>
            <a:r>
              <a:rPr sz="1850" spc="114" dirty="0">
                <a:latin typeface="Trebuchet MS"/>
                <a:cs typeface="Trebuchet MS"/>
              </a:rPr>
              <a:t>między </a:t>
            </a:r>
            <a:r>
              <a:rPr sz="1850" spc="75" dirty="0">
                <a:latin typeface="Trebuchet MS"/>
                <a:cs typeface="Trebuchet MS"/>
              </a:rPr>
              <a:t>potrzebą </a:t>
            </a:r>
            <a:r>
              <a:rPr sz="1850" spc="100" dirty="0">
                <a:latin typeface="Trebuchet MS"/>
                <a:cs typeface="Trebuchet MS"/>
              </a:rPr>
              <a:t>wyrażania </a:t>
            </a:r>
            <a:r>
              <a:rPr sz="1850" spc="175" dirty="0">
                <a:latin typeface="Trebuchet MS"/>
                <a:cs typeface="Trebuchet MS"/>
              </a:rPr>
              <a:t>swych </a:t>
            </a:r>
            <a:r>
              <a:rPr sz="1850" spc="70" dirty="0">
                <a:latin typeface="Trebuchet MS"/>
                <a:cs typeface="Trebuchet MS"/>
              </a:rPr>
              <a:t>przeżyć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myśli,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lang="pl-PL" sz="1850" spc="5" dirty="0">
                <a:latin typeface="Trebuchet MS"/>
                <a:cs typeface="Trebuchet MS"/>
              </a:rPr>
              <a:t/>
            </a:r>
            <a:br>
              <a:rPr lang="pl-PL" sz="1850" spc="5" dirty="0">
                <a:latin typeface="Trebuchet MS"/>
                <a:cs typeface="Trebuchet MS"/>
              </a:rPr>
            </a:b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możliwościami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55" dirty="0">
                <a:latin typeface="Trebuchet MS"/>
                <a:cs typeface="Trebuchet MS"/>
              </a:rPr>
              <a:t>zakresie </a:t>
            </a:r>
            <a:r>
              <a:rPr sz="1850" spc="60" dirty="0">
                <a:latin typeface="Trebuchet MS"/>
                <a:cs typeface="Trebuchet MS"/>
              </a:rPr>
              <a:t>mówienia. </a:t>
            </a:r>
            <a:r>
              <a:rPr sz="1850" spc="125" dirty="0">
                <a:latin typeface="Trebuchet MS"/>
                <a:cs typeface="Trebuchet MS"/>
              </a:rPr>
              <a:t>Może </a:t>
            </a:r>
            <a:r>
              <a:rPr sz="1850" spc="40" dirty="0">
                <a:latin typeface="Trebuchet MS"/>
                <a:cs typeface="Trebuchet MS"/>
              </a:rPr>
              <a:t>jednak </a:t>
            </a:r>
            <a:r>
              <a:rPr sz="1850" spc="45" dirty="0">
                <a:latin typeface="Trebuchet MS"/>
                <a:cs typeface="Trebuchet MS"/>
              </a:rPr>
              <a:t>ulec </a:t>
            </a:r>
            <a:r>
              <a:rPr sz="1850" spc="60" dirty="0">
                <a:latin typeface="Trebuchet MS"/>
                <a:cs typeface="Trebuchet MS"/>
              </a:rPr>
              <a:t>utrwaleniu </a:t>
            </a:r>
            <a:r>
              <a:rPr lang="pl-PL" sz="1850" spc="60" dirty="0">
                <a:latin typeface="Trebuchet MS"/>
                <a:cs typeface="Trebuchet MS"/>
              </a:rPr>
              <a:t/>
            </a:r>
            <a:br>
              <a:rPr lang="pl-PL" sz="1850" spc="6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wtedy </a:t>
            </a:r>
            <a:r>
              <a:rPr sz="1850" spc="55" dirty="0">
                <a:latin typeface="Trebuchet MS"/>
                <a:cs typeface="Trebuchet MS"/>
              </a:rPr>
              <a:t>przekształca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75" dirty="0">
                <a:latin typeface="Trebuchet MS"/>
                <a:cs typeface="Trebuchet MS"/>
              </a:rPr>
              <a:t>trudne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85" dirty="0">
                <a:latin typeface="Trebuchet MS"/>
                <a:cs typeface="Trebuchet MS"/>
              </a:rPr>
              <a:t>usunięcia </a:t>
            </a:r>
            <a:r>
              <a:rPr sz="1850" spc="80" dirty="0">
                <a:latin typeface="Trebuchet MS"/>
                <a:cs typeface="Trebuchet MS"/>
              </a:rPr>
              <a:t>zaburzenie </a:t>
            </a:r>
            <a:r>
              <a:rPr sz="1850" spc="70" dirty="0">
                <a:latin typeface="Trebuchet MS"/>
                <a:cs typeface="Trebuchet MS"/>
              </a:rPr>
              <a:t>płynności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mówienia.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Dzieje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tak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często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wskutek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niewłaściwej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postawy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rodziców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wobec </a:t>
            </a:r>
            <a:r>
              <a:rPr sz="1850" spc="60" dirty="0">
                <a:latin typeface="Trebuchet MS"/>
                <a:cs typeface="Trebuchet MS"/>
              </a:rPr>
              <a:t>zaistniałego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problemu </a:t>
            </a:r>
            <a:r>
              <a:rPr sz="1850" spc="-35" dirty="0">
                <a:latin typeface="Trebuchet MS"/>
                <a:cs typeface="Trebuchet MS"/>
              </a:rPr>
              <a:t>jąkania,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80" dirty="0">
                <a:latin typeface="Trebuchet MS"/>
                <a:cs typeface="Trebuchet MS"/>
              </a:rPr>
              <a:t>szczególnie </a:t>
            </a:r>
            <a:r>
              <a:rPr sz="1850" spc="30" dirty="0">
                <a:latin typeface="Trebuchet MS"/>
                <a:cs typeface="Trebuchet MS"/>
              </a:rPr>
              <a:t>ich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nadmiernej 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wrażliwości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koncentracji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płynnej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mowie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ciągłym 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przerywaniu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mu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poprawianiu.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Dlatego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zaistniałe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zjawisko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należy 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traktować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jako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przejściowe,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zwracać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uwagi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rozmawiać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lang="pl-PL" sz="1850" spc="20" dirty="0">
                <a:latin typeface="Trebuchet MS"/>
                <a:cs typeface="Trebuchet MS"/>
              </a:rPr>
              <a:t/>
            </a:r>
            <a:br>
              <a:rPr lang="pl-PL" sz="1850" spc="20" dirty="0">
                <a:latin typeface="Trebuchet MS"/>
                <a:cs typeface="Trebuchet MS"/>
              </a:rPr>
            </a:b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nim </a:t>
            </a:r>
            <a:r>
              <a:rPr sz="1850" spc="55" dirty="0">
                <a:latin typeface="Trebuchet MS"/>
                <a:cs typeface="Trebuchet MS"/>
              </a:rPr>
              <a:t>przy </a:t>
            </a:r>
            <a:r>
              <a:rPr sz="1850" spc="-5" dirty="0">
                <a:latin typeface="Trebuchet MS"/>
                <a:cs typeface="Trebuchet MS"/>
              </a:rPr>
              <a:t>dziecku. </a:t>
            </a:r>
            <a:r>
              <a:rPr sz="1850" spc="85" dirty="0">
                <a:latin typeface="Trebuchet MS"/>
                <a:cs typeface="Trebuchet MS"/>
              </a:rPr>
              <a:t>Jąkanie </a:t>
            </a:r>
            <a:r>
              <a:rPr sz="1850" spc="10" dirty="0">
                <a:latin typeface="Trebuchet MS"/>
                <a:cs typeface="Trebuchet MS"/>
              </a:rPr>
              <a:t>fizjologiczne </a:t>
            </a:r>
            <a:r>
              <a:rPr sz="1850" spc="75" dirty="0">
                <a:latin typeface="Trebuchet MS"/>
                <a:cs typeface="Trebuchet MS"/>
              </a:rPr>
              <a:t>ustępuje równie </a:t>
            </a:r>
            <a:r>
              <a:rPr sz="1850" spc="10" dirty="0">
                <a:latin typeface="Trebuchet MS"/>
                <a:cs typeface="Trebuchet MS"/>
              </a:rPr>
              <a:t>nagle, </a:t>
            </a:r>
            <a:r>
              <a:rPr sz="1850" spc="-55" dirty="0">
                <a:latin typeface="Trebuchet MS"/>
                <a:cs typeface="Trebuchet MS"/>
              </a:rPr>
              <a:t>jak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pojawia.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72319" y="989085"/>
            <a:ext cx="7142480" cy="398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50" spc="105" dirty="0"/>
              <a:t>Wskazówki</a:t>
            </a:r>
            <a:r>
              <a:rPr sz="2450" spc="-80" dirty="0"/>
              <a:t> </a:t>
            </a:r>
            <a:r>
              <a:rPr sz="2450" spc="15" dirty="0"/>
              <a:t>dla</a:t>
            </a:r>
            <a:r>
              <a:rPr sz="2450" spc="-80" dirty="0"/>
              <a:t> </a:t>
            </a:r>
            <a:r>
              <a:rPr sz="2450" spc="10" dirty="0"/>
              <a:t>rodziców</a:t>
            </a:r>
            <a:r>
              <a:rPr sz="2450" spc="-80" dirty="0"/>
              <a:t> </a:t>
            </a:r>
            <a:r>
              <a:rPr sz="2450" spc="15" dirty="0"/>
              <a:t>jąkającego</a:t>
            </a:r>
            <a:r>
              <a:rPr sz="2450" spc="-75" dirty="0"/>
              <a:t> </a:t>
            </a:r>
            <a:r>
              <a:rPr sz="2450" spc="35" dirty="0"/>
              <a:t>się</a:t>
            </a:r>
            <a:r>
              <a:rPr sz="2450" spc="-80" dirty="0"/>
              <a:t> </a:t>
            </a:r>
            <a:r>
              <a:rPr sz="2450" spc="-60" dirty="0"/>
              <a:t>dziecka:</a:t>
            </a:r>
            <a:endParaRPr sz="2450" dirty="0"/>
          </a:p>
        </p:txBody>
      </p:sp>
      <p:sp>
        <p:nvSpPr>
          <p:cNvPr id="3" name="object 3"/>
          <p:cNvSpPr txBox="1"/>
          <p:nvPr/>
        </p:nvSpPr>
        <p:spPr>
          <a:xfrm>
            <a:off x="1016000" y="1570110"/>
            <a:ext cx="8255634" cy="771044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  <a:buAutoNum type="arabicPeriod"/>
              <a:tabLst>
                <a:tab pos="202565" algn="l"/>
              </a:tabLst>
            </a:pPr>
            <a:r>
              <a:rPr sz="1850" spc="125" dirty="0">
                <a:latin typeface="Trebuchet MS"/>
                <a:cs typeface="Trebuchet MS"/>
              </a:rPr>
              <a:t>Uważnie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słuchaj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reaguj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co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mówi,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jakie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informacje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chce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Ci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przekazać,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80" dirty="0">
                <a:latin typeface="Trebuchet MS"/>
                <a:cs typeface="Trebuchet MS"/>
              </a:rPr>
              <a:t>jaki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sposób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mówi.</a:t>
            </a:r>
            <a:endParaRPr sz="1850" dirty="0">
              <a:latin typeface="Trebuchet MS"/>
              <a:cs typeface="Trebuchet MS"/>
            </a:endParaRPr>
          </a:p>
          <a:p>
            <a:pPr marL="242570" indent="-230504" algn="just">
              <a:lnSpc>
                <a:spcPct val="100000"/>
              </a:lnSpc>
              <a:spcBef>
                <a:spcPts val="1660"/>
              </a:spcBef>
              <a:buAutoNum type="arabicPeriod"/>
              <a:tabLst>
                <a:tab pos="243204" algn="l"/>
              </a:tabLst>
            </a:pPr>
            <a:r>
              <a:rPr sz="1850" spc="100" dirty="0">
                <a:latin typeface="Trebuchet MS"/>
                <a:cs typeface="Trebuchet MS"/>
              </a:rPr>
              <a:t>Pozwól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dziecku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zakończyć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wypowiedź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bez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przerywania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mu.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  <a:buAutoNum type="arabicPeriod"/>
              <a:tabLst>
                <a:tab pos="297180" algn="l"/>
              </a:tabLst>
            </a:pPr>
            <a:r>
              <a:rPr sz="1850" spc="70" dirty="0">
                <a:latin typeface="Trebuchet MS"/>
                <a:cs typeface="Trebuchet MS"/>
              </a:rPr>
              <a:t>Utrzymuj</a:t>
            </a:r>
            <a:r>
              <a:rPr sz="1850" spc="37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kontakt</a:t>
            </a:r>
            <a:r>
              <a:rPr sz="1850" spc="38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wzrokowy</a:t>
            </a:r>
            <a:r>
              <a:rPr sz="1850" spc="37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38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dzieckiem,</a:t>
            </a:r>
            <a:r>
              <a:rPr sz="1850" spc="375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gdy</a:t>
            </a:r>
            <a:r>
              <a:rPr sz="1850" spc="38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mówi,</a:t>
            </a:r>
            <a:r>
              <a:rPr sz="1850" spc="380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37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kiedy</a:t>
            </a:r>
            <a:r>
              <a:rPr sz="1850" spc="38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jesteś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zajęty,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powiedz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dziecku,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go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słuchasz,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chociaż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niego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patrzysz.</a:t>
            </a:r>
            <a:endParaRPr sz="1850" dirty="0">
              <a:latin typeface="Trebuchet MS"/>
              <a:cs typeface="Trebuchet MS"/>
            </a:endParaRPr>
          </a:p>
          <a:p>
            <a:pPr marL="12700" algn="just">
              <a:lnSpc>
                <a:spcPts val="1795"/>
              </a:lnSpc>
            </a:pP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229235" indent="-217170" algn="just">
              <a:lnSpc>
                <a:spcPts val="2085"/>
              </a:lnSpc>
              <a:buAutoNum type="arabicPeriod" startAt="4"/>
              <a:tabLst>
                <a:tab pos="229870" algn="l"/>
              </a:tabLst>
            </a:pPr>
            <a:r>
              <a:rPr sz="1850" spc="5" dirty="0">
                <a:latin typeface="Trebuchet MS"/>
                <a:cs typeface="Trebuchet MS"/>
              </a:rPr>
              <a:t>Unikaj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uzupełniania,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kończenia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wypowiedzi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dziecko.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  <a:buAutoNum type="arabicPeriod" startAt="4"/>
              <a:tabLst>
                <a:tab pos="241935" algn="l"/>
              </a:tabLst>
            </a:pPr>
            <a:r>
              <a:rPr sz="1850" spc="85" dirty="0">
                <a:latin typeface="Trebuchet MS"/>
                <a:cs typeface="Trebuchet MS"/>
              </a:rPr>
              <a:t>Gdy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skończy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mówić,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powtórz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powoli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jego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słowa,</a:t>
            </a:r>
            <a:r>
              <a:rPr sz="1850" spc="-45" dirty="0">
                <a:latin typeface="Trebuchet MS"/>
                <a:cs typeface="Trebuchet MS"/>
              </a:rPr>
              <a:t> np.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gdy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powie: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wi-wi-widziałem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z-z-zajączka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370" dirty="0">
                <a:latin typeface="Trebuchet MS"/>
                <a:cs typeface="Trebuchet MS"/>
              </a:rPr>
              <a:t>—</a:t>
            </a:r>
            <a:r>
              <a:rPr sz="1850" spc="-22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odpowiedz: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ach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80" dirty="0">
                <a:latin typeface="Trebuchet MS"/>
                <a:cs typeface="Trebuchet MS"/>
              </a:rPr>
              <a:t>tak,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widziałeś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zajączka.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278130" algn="l"/>
              </a:tabLst>
            </a:pPr>
            <a:r>
              <a:rPr sz="1850" spc="50" dirty="0">
                <a:latin typeface="Trebuchet MS"/>
                <a:cs typeface="Trebuchet MS"/>
              </a:rPr>
              <a:t>Poczekaj</a:t>
            </a:r>
            <a:r>
              <a:rPr sz="1850" spc="229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chwilę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2-3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sekundy,</a:t>
            </a:r>
            <a:r>
              <a:rPr sz="1850" spc="229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zanim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odpowiesz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dziecku.</a:t>
            </a:r>
            <a:r>
              <a:rPr sz="1850" spc="229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Taka</a:t>
            </a:r>
            <a:r>
              <a:rPr sz="1850" spc="23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pauza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pozwoli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mu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uspokoić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zwolnić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tempo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wypowiedzi.</a:t>
            </a:r>
            <a:endParaRPr sz="1850" dirty="0">
              <a:latin typeface="Trebuchet MS"/>
              <a:cs typeface="Trebuchet MS"/>
            </a:endParaRPr>
          </a:p>
          <a:p>
            <a:pPr marL="12700" marR="117729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231140" algn="l"/>
              </a:tabLst>
            </a:pPr>
            <a:r>
              <a:rPr sz="1850" spc="120" dirty="0">
                <a:latin typeface="Trebuchet MS"/>
                <a:cs typeface="Trebuchet MS"/>
              </a:rPr>
              <a:t>Poświęć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chociaż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60" dirty="0">
                <a:latin typeface="Trebuchet MS"/>
                <a:cs typeface="Trebuchet MS"/>
              </a:rPr>
              <a:t>15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minut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dziennie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rozmowę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dzieckiem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zrelaksowanej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spokojnej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atmosferze.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264795" algn="l"/>
              </a:tabLst>
            </a:pPr>
            <a:r>
              <a:rPr sz="1850" spc="100" dirty="0">
                <a:latin typeface="Trebuchet MS"/>
                <a:cs typeface="Trebuchet MS"/>
              </a:rPr>
              <a:t>Pokaż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dziecku,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kochasz,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lubisz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spędzać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nim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czas,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doceniasz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lang="pl-PL" sz="1850" spc="20" dirty="0">
                <a:latin typeface="Trebuchet MS"/>
                <a:cs typeface="Trebuchet MS"/>
              </a:rPr>
              <a:t/>
            </a:r>
            <a:br>
              <a:rPr lang="pl-PL" sz="1850" spc="2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szanujesz.</a:t>
            </a:r>
            <a:endParaRPr sz="1850" dirty="0">
              <a:latin typeface="Trebuchet MS"/>
              <a:cs typeface="Trebuchet MS"/>
            </a:endParaRPr>
          </a:p>
          <a:p>
            <a:pPr marL="240665" indent="-228600" algn="just">
              <a:lnSpc>
                <a:spcPct val="100000"/>
              </a:lnSpc>
              <a:spcBef>
                <a:spcPts val="1660"/>
              </a:spcBef>
              <a:buAutoNum type="arabicPeriod" startAt="4"/>
              <a:tabLst>
                <a:tab pos="241300" algn="l"/>
              </a:tabLst>
            </a:pPr>
            <a:r>
              <a:rPr sz="1850" spc="11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80" dirty="0">
                <a:latin typeface="Trebuchet MS"/>
                <a:cs typeface="Trebuchet MS"/>
              </a:rPr>
              <a:t>ń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  <a:buAutoNum type="arabicPeriod" startAt="4"/>
              <a:tabLst>
                <a:tab pos="320040" algn="l"/>
              </a:tabLst>
            </a:pPr>
            <a:r>
              <a:rPr sz="1850" spc="20" dirty="0">
                <a:latin typeface="Trebuchet MS"/>
                <a:cs typeface="Trebuchet MS"/>
              </a:rPr>
              <a:t>Nie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koryguj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wymowy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dziecka,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udzielaj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rad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15" dirty="0">
                <a:latin typeface="Trebuchet MS"/>
                <a:cs typeface="Trebuchet MS"/>
              </a:rPr>
              <a:t> postaci: </a:t>
            </a:r>
            <a:r>
              <a:rPr sz="1850" spc="285" dirty="0">
                <a:latin typeface="Trebuchet MS"/>
                <a:cs typeface="Trebuchet MS"/>
              </a:rPr>
              <a:t>mów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wolniej,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-60" dirty="0">
                <a:latin typeface="Trebuchet MS"/>
                <a:cs typeface="Trebuchet MS"/>
              </a:rPr>
              <a:t>jąkaj </a:t>
            </a:r>
            <a:r>
              <a:rPr sz="1850" spc="-55" dirty="0">
                <a:latin typeface="Trebuchet MS"/>
                <a:cs typeface="Trebuchet MS"/>
              </a:rPr>
              <a:t>się. </a:t>
            </a:r>
            <a:r>
              <a:rPr sz="1850" spc="295" dirty="0">
                <a:latin typeface="Trebuchet MS"/>
                <a:cs typeface="Trebuchet MS"/>
              </a:rPr>
              <a:t>Sam </a:t>
            </a:r>
            <a:r>
              <a:rPr sz="1850" spc="285" dirty="0">
                <a:latin typeface="Trebuchet MS"/>
                <a:cs typeface="Trebuchet MS"/>
              </a:rPr>
              <a:t>mów </a:t>
            </a:r>
            <a:r>
              <a:rPr sz="1850" spc="-45" dirty="0">
                <a:latin typeface="Trebuchet MS"/>
                <a:cs typeface="Trebuchet MS"/>
              </a:rPr>
              <a:t>wolniej, </a:t>
            </a:r>
            <a:r>
              <a:rPr sz="1850" spc="140" dirty="0">
                <a:latin typeface="Trebuchet MS"/>
                <a:cs typeface="Trebuchet MS"/>
              </a:rPr>
              <a:t>gdy </a:t>
            </a:r>
            <a:r>
              <a:rPr sz="1850" spc="125" dirty="0">
                <a:latin typeface="Trebuchet MS"/>
                <a:cs typeface="Trebuchet MS"/>
              </a:rPr>
              <a:t>zwracasz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-10" dirty="0">
                <a:latin typeface="Trebuchet MS"/>
                <a:cs typeface="Trebuchet MS"/>
              </a:rPr>
              <a:t>dziecka, </a:t>
            </a:r>
            <a:r>
              <a:rPr sz="1850" spc="40" dirty="0">
                <a:latin typeface="Trebuchet MS"/>
                <a:cs typeface="Trebuchet MS"/>
              </a:rPr>
              <a:t>dając </a:t>
            </a:r>
            <a:r>
              <a:rPr sz="1850" spc="300" dirty="0">
                <a:latin typeface="Trebuchet MS"/>
                <a:cs typeface="Trebuchet MS"/>
              </a:rPr>
              <a:t>mu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prawidłowy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wzorzec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347345" algn="l"/>
              </a:tabLst>
            </a:pPr>
            <a:r>
              <a:rPr sz="1850" spc="105" dirty="0">
                <a:latin typeface="Trebuchet MS"/>
                <a:cs typeface="Trebuchet MS"/>
              </a:rPr>
              <a:t>Rozmawiaj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65" dirty="0">
                <a:latin typeface="Trebuchet MS"/>
                <a:cs typeface="Trebuchet MS"/>
              </a:rPr>
              <a:t>dzieckiem </a:t>
            </a: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-35" dirty="0">
                <a:latin typeface="Trebuchet MS"/>
                <a:cs typeface="Trebuchet MS"/>
              </a:rPr>
              <a:t>jąkaniu,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gdy </a:t>
            </a:r>
            <a:r>
              <a:rPr sz="1850" spc="235" dirty="0">
                <a:latin typeface="Trebuchet MS"/>
                <a:cs typeface="Trebuchet MS"/>
              </a:rPr>
              <a:t>samo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już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świadome 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swoich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kłopotów.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984897"/>
            <a:ext cx="8255634" cy="823751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8135" indent="-306070" algn="just">
              <a:lnSpc>
                <a:spcPct val="100000"/>
              </a:lnSpc>
              <a:spcBef>
                <a:spcPts val="95"/>
              </a:spcBef>
              <a:buAutoNum type="arabicPeriod" startAt="12"/>
              <a:tabLst>
                <a:tab pos="318770" algn="l"/>
              </a:tabLst>
            </a:pPr>
            <a:r>
              <a:rPr sz="1850" spc="5" dirty="0">
                <a:latin typeface="Trebuchet MS"/>
                <a:cs typeface="Trebuchet MS"/>
              </a:rPr>
              <a:t>Rozwijaj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zainteresowania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  <a:buAutoNum type="arabicPeriod" startAt="12"/>
              <a:tabLst>
                <a:tab pos="391795" algn="l"/>
              </a:tabLst>
            </a:pPr>
            <a:r>
              <a:rPr sz="1850" spc="70" dirty="0">
                <a:latin typeface="Trebuchet MS"/>
                <a:cs typeface="Trebuchet MS"/>
              </a:rPr>
              <a:t>Zachęcaj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120" dirty="0">
                <a:latin typeface="Trebuchet MS"/>
                <a:cs typeface="Trebuchet MS"/>
              </a:rPr>
              <a:t>częstego </a:t>
            </a:r>
            <a:r>
              <a:rPr sz="1850" spc="130" dirty="0">
                <a:latin typeface="Trebuchet MS"/>
                <a:cs typeface="Trebuchet MS"/>
              </a:rPr>
              <a:t>śpiewu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50" dirty="0">
                <a:latin typeface="Trebuchet MS"/>
                <a:cs typeface="Trebuchet MS"/>
              </a:rPr>
              <a:t>recytacji,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gdyż </a:t>
            </a:r>
            <a:r>
              <a:rPr sz="1850" spc="120" dirty="0">
                <a:latin typeface="Trebuchet MS"/>
                <a:cs typeface="Trebuchet MS"/>
              </a:rPr>
              <a:t>wtedy </a:t>
            </a:r>
            <a:r>
              <a:rPr sz="1850" spc="20" dirty="0">
                <a:latin typeface="Trebuchet MS"/>
                <a:cs typeface="Trebuchet MS"/>
              </a:rPr>
              <a:t>jąkanie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występuje.</a:t>
            </a:r>
            <a:endParaRPr sz="1850" dirty="0">
              <a:latin typeface="Trebuchet MS"/>
              <a:cs typeface="Trebuchet MS"/>
            </a:endParaRPr>
          </a:p>
          <a:p>
            <a:pPr marL="305435" indent="-293370" algn="just">
              <a:lnSpc>
                <a:spcPct val="100000"/>
              </a:lnSpc>
              <a:spcBef>
                <a:spcPts val="1660"/>
              </a:spcBef>
              <a:buAutoNum type="arabicPeriod" startAt="12"/>
              <a:tabLst>
                <a:tab pos="306070" algn="l"/>
              </a:tabLst>
            </a:pPr>
            <a:r>
              <a:rPr sz="1850" spc="20" dirty="0">
                <a:latin typeface="Trebuchet MS"/>
                <a:cs typeface="Trebuchet MS"/>
              </a:rPr>
              <a:t>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60" dirty="0">
                <a:latin typeface="Trebuchet MS"/>
                <a:cs typeface="Trebuchet MS"/>
              </a:rPr>
              <a:t>krytykuj,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zmieniaj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stylu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wypowiedzi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  <a:buAutoNum type="arabicPeriod" startAt="12"/>
              <a:tabLst>
                <a:tab pos="334010" algn="l"/>
              </a:tabLst>
            </a:pPr>
            <a:r>
              <a:rPr sz="1850" spc="20" dirty="0">
                <a:latin typeface="Trebuchet MS"/>
                <a:cs typeface="Trebuchet MS"/>
              </a:rPr>
              <a:t>Nie </a:t>
            </a:r>
            <a:r>
              <a:rPr sz="1850" spc="-15" dirty="0">
                <a:latin typeface="Trebuchet MS"/>
                <a:cs typeface="Trebuchet MS"/>
              </a:rPr>
              <a:t>proś, </a:t>
            </a:r>
            <a:r>
              <a:rPr sz="1850" spc="125" dirty="0">
                <a:latin typeface="Trebuchet MS"/>
                <a:cs typeface="Trebuchet MS"/>
              </a:rPr>
              <a:t>aby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50" dirty="0">
                <a:latin typeface="Trebuchet MS"/>
                <a:cs typeface="Trebuchet MS"/>
              </a:rPr>
              <a:t>czytało </a:t>
            </a:r>
            <a:r>
              <a:rPr sz="1850" spc="35" dirty="0">
                <a:latin typeface="Trebuchet MS"/>
                <a:cs typeface="Trebuchet MS"/>
              </a:rPr>
              <a:t>głośno, </a:t>
            </a:r>
            <a:r>
              <a:rPr sz="1850" spc="40" dirty="0">
                <a:latin typeface="Trebuchet MS"/>
                <a:cs typeface="Trebuchet MS"/>
              </a:rPr>
              <a:t>opowiadało, </a:t>
            </a:r>
            <a:r>
              <a:rPr sz="1850" spc="125" dirty="0">
                <a:latin typeface="Trebuchet MS"/>
                <a:cs typeface="Trebuchet MS"/>
              </a:rPr>
              <a:t>występowało </a:t>
            </a:r>
            <a:r>
              <a:rPr sz="1850" spc="65" dirty="0">
                <a:latin typeface="Trebuchet MS"/>
                <a:cs typeface="Trebuchet MS"/>
              </a:rPr>
              <a:t>przed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gośćmi,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sąsiadami,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rodziną.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2"/>
              <a:tabLst>
                <a:tab pos="376555" algn="l"/>
              </a:tabLst>
            </a:pPr>
            <a:r>
              <a:rPr sz="1850" spc="10" dirty="0">
                <a:latin typeface="Trebuchet MS"/>
                <a:cs typeface="Trebuchet MS"/>
              </a:rPr>
              <a:t>Zwolnij </a:t>
            </a:r>
            <a:r>
              <a:rPr sz="1850" spc="150" dirty="0">
                <a:latin typeface="Trebuchet MS"/>
                <a:cs typeface="Trebuchet MS"/>
              </a:rPr>
              <a:t>tempo </a:t>
            </a:r>
            <a:r>
              <a:rPr sz="1850" spc="55" dirty="0">
                <a:latin typeface="Trebuchet MS"/>
                <a:cs typeface="Trebuchet MS"/>
              </a:rPr>
              <a:t>życia </a:t>
            </a:r>
            <a:r>
              <a:rPr sz="1850" spc="125" dirty="0">
                <a:latin typeface="Trebuchet MS"/>
                <a:cs typeface="Trebuchet MS"/>
              </a:rPr>
              <a:t>domowego. </a:t>
            </a:r>
            <a:r>
              <a:rPr sz="1850" spc="20" dirty="0">
                <a:latin typeface="Trebuchet MS"/>
                <a:cs typeface="Trebuchet MS"/>
              </a:rPr>
              <a:t>Nie </a:t>
            </a:r>
            <a:r>
              <a:rPr sz="1850" spc="65" dirty="0">
                <a:latin typeface="Trebuchet MS"/>
                <a:cs typeface="Trebuchet MS"/>
              </a:rPr>
              <a:t>postępuj </a:t>
            </a:r>
            <a:r>
              <a:rPr sz="1850" spc="-80" dirty="0">
                <a:latin typeface="Trebuchet MS"/>
                <a:cs typeface="Trebuchet MS"/>
              </a:rPr>
              <a:t>tak,</a:t>
            </a:r>
            <a:r>
              <a:rPr sz="1850" spc="-7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jakby </a:t>
            </a:r>
            <a:r>
              <a:rPr sz="1850" spc="130" dirty="0">
                <a:latin typeface="Trebuchet MS"/>
                <a:cs typeface="Trebuchet MS"/>
              </a:rPr>
              <a:t>wszystko 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miało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być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zrobione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wczoraj.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2"/>
              <a:tabLst>
                <a:tab pos="307975" algn="l"/>
              </a:tabLst>
            </a:pPr>
            <a:r>
              <a:rPr sz="1850" spc="40" dirty="0">
                <a:latin typeface="Trebuchet MS"/>
                <a:cs typeface="Trebuchet MS"/>
              </a:rPr>
              <a:t>Jeśli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boi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czytać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głośno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szkole,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przećwicz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głośne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czytanie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domu.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Pozwoli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mu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zapoznać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wszystkimi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trudnymi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słowami.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2"/>
              <a:tabLst>
                <a:tab pos="336550" algn="l"/>
              </a:tabLst>
            </a:pPr>
            <a:r>
              <a:rPr sz="1850" spc="40" dirty="0">
                <a:latin typeface="Trebuchet MS"/>
                <a:cs typeface="Trebuchet MS"/>
              </a:rPr>
              <a:t>Jeśli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boi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się,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będzie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musiało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ustnie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odpowiadać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pytania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nauczyciela,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pobaw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nim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szkołę,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bądź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nauczycielem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poproś,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aby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odpowiadało </a:t>
            </a:r>
            <a:r>
              <a:rPr sz="1850" spc="114" dirty="0">
                <a:latin typeface="Trebuchet MS"/>
                <a:cs typeface="Trebuchet MS"/>
              </a:rPr>
              <a:t>głośno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0" dirty="0">
                <a:latin typeface="Trebuchet MS"/>
                <a:cs typeface="Trebuchet MS"/>
              </a:rPr>
              <a:t>pytania. </a:t>
            </a:r>
            <a:r>
              <a:rPr sz="1850" spc="65" dirty="0">
                <a:latin typeface="Trebuchet MS"/>
                <a:cs typeface="Trebuchet MS"/>
              </a:rPr>
              <a:t>Pozwoli </a:t>
            </a:r>
            <a:r>
              <a:rPr sz="1850" spc="300" dirty="0">
                <a:latin typeface="Trebuchet MS"/>
                <a:cs typeface="Trebuchet MS"/>
              </a:rPr>
              <a:t>mu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80" dirty="0">
                <a:latin typeface="Trebuchet MS"/>
                <a:cs typeface="Trebuchet MS"/>
              </a:rPr>
              <a:t>nabranie </a:t>
            </a:r>
            <a:r>
              <a:rPr sz="1850" spc="120" dirty="0">
                <a:latin typeface="Trebuchet MS"/>
                <a:cs typeface="Trebuchet MS"/>
              </a:rPr>
              <a:t>pewności 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siebie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wprawy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głośnym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formułowaniu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myśli.</a:t>
            </a: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2"/>
              <a:tabLst>
                <a:tab pos="395605" algn="l"/>
              </a:tabLst>
            </a:pPr>
            <a:r>
              <a:rPr sz="1850" spc="70" dirty="0">
                <a:latin typeface="Trebuchet MS"/>
                <a:cs typeface="Trebuchet MS"/>
              </a:rPr>
              <a:t>Ogranicz </a:t>
            </a:r>
            <a:r>
              <a:rPr sz="1850" spc="80" dirty="0">
                <a:latin typeface="Trebuchet MS"/>
                <a:cs typeface="Trebuchet MS"/>
              </a:rPr>
              <a:t>oglądanie </a:t>
            </a:r>
            <a:r>
              <a:rPr sz="1850" spc="-60" dirty="0">
                <a:latin typeface="Trebuchet MS"/>
                <a:cs typeface="Trebuchet MS"/>
              </a:rPr>
              <a:t>telewizji,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gry komputerowe, gry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70" dirty="0">
                <a:latin typeface="Trebuchet MS"/>
                <a:cs typeface="Trebuchet MS"/>
              </a:rPr>
              <a:t>telefonach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komórkowych. </a:t>
            </a:r>
            <a:r>
              <a:rPr sz="1850" spc="5" dirty="0">
                <a:latin typeface="Trebuchet MS"/>
                <a:cs typeface="Trebuchet MS"/>
              </a:rPr>
              <a:t>Dzieci </a:t>
            </a:r>
            <a:r>
              <a:rPr sz="1850" spc="85" dirty="0">
                <a:latin typeface="Trebuchet MS"/>
                <a:cs typeface="Trebuchet MS"/>
              </a:rPr>
              <a:t>denerwują </a:t>
            </a:r>
            <a:r>
              <a:rPr sz="1850" spc="-55" dirty="0">
                <a:latin typeface="Trebuchet MS"/>
                <a:cs typeface="Trebuchet MS"/>
              </a:rPr>
              <a:t>się, </a:t>
            </a:r>
            <a:r>
              <a:rPr sz="1850" spc="80" dirty="0">
                <a:latin typeface="Trebuchet MS"/>
                <a:cs typeface="Trebuchet MS"/>
              </a:rPr>
              <a:t>emocjonują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70" dirty="0">
                <a:latin typeface="Trebuchet MS"/>
                <a:cs typeface="Trebuchet MS"/>
              </a:rPr>
              <a:t>boją, </a:t>
            </a:r>
            <a:r>
              <a:rPr sz="1850" spc="55" dirty="0">
                <a:latin typeface="Trebuchet MS"/>
                <a:cs typeface="Trebuchet MS"/>
              </a:rPr>
              <a:t>oglądając </a:t>
            </a:r>
            <a:r>
              <a:rPr sz="1850" spc="85" dirty="0">
                <a:latin typeface="Trebuchet MS"/>
                <a:cs typeface="Trebuchet MS"/>
              </a:rPr>
              <a:t>różne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filmy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czy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grając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gry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jąkanie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może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wtedy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nasilić.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2"/>
              <a:tabLst>
                <a:tab pos="407670" algn="l"/>
              </a:tabLst>
            </a:pPr>
            <a:r>
              <a:rPr sz="1850" spc="20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stawiaj </a:t>
            </a:r>
            <a:r>
              <a:rPr sz="1850" spc="55" dirty="0">
                <a:latin typeface="Trebuchet MS"/>
                <a:cs typeface="Trebuchet MS"/>
              </a:rPr>
              <a:t>dziecku </a:t>
            </a:r>
            <a:r>
              <a:rPr sz="1850" spc="70" dirty="0">
                <a:latin typeface="Trebuchet MS"/>
                <a:cs typeface="Trebuchet MS"/>
              </a:rPr>
              <a:t>zbyt </a:t>
            </a:r>
            <a:r>
              <a:rPr sz="1850" spc="145" dirty="0">
                <a:latin typeface="Trebuchet MS"/>
                <a:cs typeface="Trebuchet MS"/>
              </a:rPr>
              <a:t>wygórowanych </a:t>
            </a:r>
            <a:r>
              <a:rPr sz="1850" spc="140" dirty="0">
                <a:latin typeface="Trebuchet MS"/>
                <a:cs typeface="Trebuchet MS"/>
              </a:rPr>
              <a:t>wymagań. </a:t>
            </a:r>
            <a:r>
              <a:rPr sz="1850" spc="35" dirty="0">
                <a:latin typeface="Trebuchet MS"/>
                <a:cs typeface="Trebuchet MS"/>
              </a:rPr>
              <a:t>Doceniaj </a:t>
            </a:r>
            <a:r>
              <a:rPr sz="1850" spc="90" dirty="0">
                <a:latin typeface="Trebuchet MS"/>
                <a:cs typeface="Trebuchet MS"/>
              </a:rPr>
              <a:t>każdy 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sukces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2"/>
              <a:tabLst>
                <a:tab pos="357505" algn="l"/>
              </a:tabLst>
            </a:pPr>
            <a:r>
              <a:rPr sz="1850" spc="65" dirty="0">
                <a:latin typeface="Trebuchet MS"/>
                <a:cs typeface="Trebuchet MS"/>
              </a:rPr>
              <a:t>Zapewnij </a:t>
            </a:r>
            <a:r>
              <a:rPr sz="1850" spc="55" dirty="0">
                <a:latin typeface="Trebuchet MS"/>
                <a:cs typeface="Trebuchet MS"/>
              </a:rPr>
              <a:t>dziecku </a:t>
            </a:r>
            <a:r>
              <a:rPr sz="1850" spc="90" dirty="0">
                <a:latin typeface="Trebuchet MS"/>
                <a:cs typeface="Trebuchet MS"/>
              </a:rPr>
              <a:t>odpowiednią </a:t>
            </a:r>
            <a:r>
              <a:rPr sz="1850" spc="20" dirty="0">
                <a:latin typeface="Trebuchet MS"/>
                <a:cs typeface="Trebuchet MS"/>
              </a:rPr>
              <a:t>ilość </a:t>
            </a:r>
            <a:r>
              <a:rPr sz="1850" spc="145" dirty="0">
                <a:latin typeface="Trebuchet MS"/>
                <a:cs typeface="Trebuchet MS"/>
              </a:rPr>
              <a:t>czasu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50" dirty="0">
                <a:latin typeface="Trebuchet MS"/>
                <a:cs typeface="Trebuchet MS"/>
              </a:rPr>
              <a:t>odpoczynek, </a:t>
            </a:r>
            <a:r>
              <a:rPr sz="1850" spc="70" dirty="0">
                <a:latin typeface="Trebuchet MS"/>
                <a:cs typeface="Trebuchet MS"/>
              </a:rPr>
              <a:t>zabawę,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pobyt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60" dirty="0">
                <a:latin typeface="Trebuchet MS"/>
                <a:cs typeface="Trebuchet MS"/>
              </a:rPr>
              <a:t>świeżym </a:t>
            </a:r>
            <a:r>
              <a:rPr sz="1850" spc="70" dirty="0">
                <a:latin typeface="Trebuchet MS"/>
                <a:cs typeface="Trebuchet MS"/>
              </a:rPr>
              <a:t>powietrzu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80" dirty="0">
                <a:latin typeface="Trebuchet MS"/>
                <a:cs typeface="Trebuchet MS"/>
              </a:rPr>
              <a:t>sen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0" dirty="0">
                <a:latin typeface="Trebuchet MS"/>
                <a:cs typeface="Trebuchet MS"/>
              </a:rPr>
              <a:t>nocy. </a:t>
            </a:r>
            <a:r>
              <a:rPr sz="1850" spc="105" dirty="0">
                <a:latin typeface="Trebuchet MS"/>
                <a:cs typeface="Trebuchet MS"/>
              </a:rPr>
              <a:t>Przemęczenie </a:t>
            </a:r>
            <a:r>
              <a:rPr sz="1850" spc="120" dirty="0">
                <a:latin typeface="Trebuchet MS"/>
                <a:cs typeface="Trebuchet MS"/>
              </a:rPr>
              <a:t>negatywnie 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wpływa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płynność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mówienia.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5264" y="937250"/>
            <a:ext cx="6726555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31110" marR="5080" indent="-2519045">
              <a:lnSpc>
                <a:spcPct val="116100"/>
              </a:lnSpc>
              <a:spcBef>
                <a:spcPts val="100"/>
              </a:spcBef>
            </a:pPr>
            <a:r>
              <a:rPr sz="2800" spc="-565" dirty="0"/>
              <a:t>J</a:t>
            </a:r>
            <a:r>
              <a:rPr sz="2800" spc="150" dirty="0"/>
              <a:t>A</a:t>
            </a:r>
            <a:r>
              <a:rPr sz="2800" spc="130" dirty="0"/>
              <a:t>K</a:t>
            </a:r>
            <a:r>
              <a:rPr sz="2800" spc="-120" dirty="0"/>
              <a:t> </a:t>
            </a:r>
            <a:r>
              <a:rPr sz="2800" spc="105" dirty="0"/>
              <a:t>S</a:t>
            </a:r>
            <a:r>
              <a:rPr sz="2800" spc="-100" dirty="0"/>
              <a:t>T</a:t>
            </a:r>
            <a:r>
              <a:rPr sz="2800" spc="25" dirty="0"/>
              <a:t>Y</a:t>
            </a:r>
            <a:r>
              <a:rPr sz="2800" spc="545" dirty="0"/>
              <a:t>M</a:t>
            </a:r>
            <a:r>
              <a:rPr sz="2800" spc="210" dirty="0"/>
              <a:t>U</a:t>
            </a:r>
            <a:r>
              <a:rPr sz="2800" spc="25" dirty="0"/>
              <a:t>L</a:t>
            </a:r>
            <a:r>
              <a:rPr sz="2800" spc="250" dirty="0"/>
              <a:t>O</a:t>
            </a:r>
            <a:r>
              <a:rPr sz="2800" spc="225" dirty="0"/>
              <a:t>W</a:t>
            </a:r>
            <a:r>
              <a:rPr sz="2800" spc="150" dirty="0"/>
              <a:t>A</a:t>
            </a:r>
            <a:r>
              <a:rPr sz="2800" spc="70" dirty="0"/>
              <a:t>Ć</a:t>
            </a:r>
            <a:r>
              <a:rPr sz="2800" spc="-120" dirty="0"/>
              <a:t> </a:t>
            </a:r>
            <a:r>
              <a:rPr sz="2800" spc="130" dirty="0"/>
              <a:t>R</a:t>
            </a:r>
            <a:r>
              <a:rPr sz="2800" spc="250" dirty="0"/>
              <a:t>O</a:t>
            </a:r>
            <a:r>
              <a:rPr sz="2800" spc="45" dirty="0"/>
              <a:t>Z</a:t>
            </a:r>
            <a:r>
              <a:rPr sz="2800" spc="225" dirty="0"/>
              <a:t>W</a:t>
            </a:r>
            <a:r>
              <a:rPr sz="2800" spc="250" dirty="0"/>
              <a:t>Ó</a:t>
            </a:r>
            <a:r>
              <a:rPr sz="2800" spc="-565" dirty="0"/>
              <a:t>J</a:t>
            </a:r>
            <a:r>
              <a:rPr sz="2800" spc="-120" dirty="0"/>
              <a:t> </a:t>
            </a:r>
            <a:r>
              <a:rPr sz="2800" spc="-565" dirty="0"/>
              <a:t>J</a:t>
            </a:r>
            <a:r>
              <a:rPr sz="2800" spc="-30" dirty="0"/>
              <a:t>Ę</a:t>
            </a:r>
            <a:r>
              <a:rPr sz="2800" spc="45" dirty="0"/>
              <a:t>Z</a:t>
            </a:r>
            <a:r>
              <a:rPr sz="2800" spc="25" dirty="0"/>
              <a:t>Y</a:t>
            </a:r>
            <a:r>
              <a:rPr sz="2800" spc="125" dirty="0"/>
              <a:t>K</a:t>
            </a:r>
            <a:r>
              <a:rPr sz="2800" spc="250" dirty="0"/>
              <a:t>O</a:t>
            </a:r>
            <a:r>
              <a:rPr sz="2800" spc="225" dirty="0"/>
              <a:t>W</a:t>
            </a:r>
            <a:r>
              <a:rPr sz="2800" spc="15" dirty="0"/>
              <a:t>Y  </a:t>
            </a:r>
            <a:r>
              <a:rPr sz="2800" spc="110" dirty="0"/>
              <a:t>DZIECKA?</a:t>
            </a:r>
            <a:endParaRPr sz="2800" dirty="0"/>
          </a:p>
        </p:txBody>
      </p:sp>
      <p:sp>
        <p:nvSpPr>
          <p:cNvPr id="3" name="object 3"/>
          <p:cNvSpPr txBox="1"/>
          <p:nvPr/>
        </p:nvSpPr>
        <p:spPr>
          <a:xfrm>
            <a:off x="1016000" y="2118388"/>
            <a:ext cx="8255634" cy="51802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ts val="2085"/>
              </a:lnSpc>
              <a:spcBef>
                <a:spcPts val="95"/>
              </a:spcBef>
            </a:pPr>
            <a:r>
              <a:rPr sz="1850" b="1" spc="-495" dirty="0">
                <a:latin typeface="Trebuchet MS"/>
                <a:cs typeface="Trebuchet MS"/>
              </a:rPr>
              <a:t>1</a:t>
            </a:r>
            <a:r>
              <a:rPr sz="1850" b="1" spc="-420" dirty="0">
                <a:latin typeface="Trebuchet MS"/>
                <a:cs typeface="Trebuchet MS"/>
              </a:rPr>
              <a:t>.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M</a:t>
            </a:r>
            <a:r>
              <a:rPr sz="1850" b="1" spc="40" dirty="0">
                <a:latin typeface="Trebuchet MS"/>
                <a:cs typeface="Trebuchet MS"/>
              </a:rPr>
              <a:t>ó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-425" dirty="0">
                <a:latin typeface="Trebuchet MS"/>
                <a:cs typeface="Trebuchet MS"/>
              </a:rPr>
              <a:t>,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375" dirty="0">
                <a:latin typeface="Trebuchet MS"/>
                <a:cs typeface="Trebuchet MS"/>
              </a:rPr>
              <a:t>m</a:t>
            </a:r>
            <a:r>
              <a:rPr sz="1850" b="1" spc="40" dirty="0">
                <a:latin typeface="Trebuchet MS"/>
                <a:cs typeface="Trebuchet MS"/>
              </a:rPr>
              <a:t>ó</a:t>
            </a:r>
            <a:r>
              <a:rPr sz="1850" b="1" spc="225" dirty="0">
                <a:latin typeface="Trebuchet MS"/>
                <a:cs typeface="Trebuchet MS"/>
              </a:rPr>
              <a:t>w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180" dirty="0">
                <a:latin typeface="Trebuchet MS"/>
                <a:cs typeface="Trebuchet MS"/>
              </a:rPr>
              <a:t>i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300" dirty="0">
                <a:latin typeface="Trebuchet MS"/>
                <a:cs typeface="Trebuchet MS"/>
              </a:rPr>
              <a:t>j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185" dirty="0">
                <a:latin typeface="Trebuchet MS"/>
                <a:cs typeface="Trebuchet MS"/>
              </a:rPr>
              <a:t>s</a:t>
            </a:r>
            <a:r>
              <a:rPr sz="1850" b="1" spc="-10" dirty="0">
                <a:latin typeface="Trebuchet MS"/>
                <a:cs typeface="Trebuchet MS"/>
              </a:rPr>
              <a:t>z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-10" dirty="0">
                <a:latin typeface="Trebuchet MS"/>
                <a:cs typeface="Trebuchet MS"/>
              </a:rPr>
              <a:t>z</a:t>
            </a:r>
            <a:r>
              <a:rPr sz="1850" b="1" spc="75" dirty="0">
                <a:latin typeface="Trebuchet MS"/>
                <a:cs typeface="Trebuchet MS"/>
              </a:rPr>
              <a:t>e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175" dirty="0">
                <a:latin typeface="Trebuchet MS"/>
                <a:cs typeface="Trebuchet MS"/>
              </a:rPr>
              <a:t>r</a:t>
            </a:r>
            <a:r>
              <a:rPr sz="1850" b="1" spc="145" dirty="0">
                <a:latin typeface="Trebuchet MS"/>
                <a:cs typeface="Trebuchet MS"/>
              </a:rPr>
              <a:t>a</a:t>
            </a:r>
            <a:r>
              <a:rPr sz="1850" b="1" spc="-5" dirty="0">
                <a:latin typeface="Trebuchet MS"/>
                <a:cs typeface="Trebuchet MS"/>
              </a:rPr>
              <a:t>z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375" dirty="0">
                <a:latin typeface="Trebuchet MS"/>
                <a:cs typeface="Trebuchet MS"/>
              </a:rPr>
              <a:t>m</a:t>
            </a:r>
            <a:r>
              <a:rPr sz="1850" b="1" spc="40" dirty="0">
                <a:latin typeface="Trebuchet MS"/>
                <a:cs typeface="Trebuchet MS"/>
              </a:rPr>
              <a:t>ó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55"/>
              </a:spcBef>
            </a:pPr>
            <a:r>
              <a:rPr sz="1850" spc="200" dirty="0">
                <a:latin typeface="Trebuchet MS"/>
                <a:cs typeface="Trebuchet MS"/>
              </a:rPr>
              <a:t>U </a:t>
            </a:r>
            <a:r>
              <a:rPr sz="1850" spc="-10" dirty="0">
                <a:latin typeface="Trebuchet MS"/>
                <a:cs typeface="Trebuchet MS"/>
              </a:rPr>
              <a:t>dziecka,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które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doświadcza </a:t>
            </a:r>
            <a:r>
              <a:rPr sz="1850" spc="85" dirty="0">
                <a:latin typeface="Trebuchet MS"/>
                <a:cs typeface="Trebuchet MS"/>
              </a:rPr>
              <a:t>kontaktów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werbalnych </a:t>
            </a:r>
            <a:r>
              <a:rPr sz="1850" spc="254" dirty="0">
                <a:latin typeface="Trebuchet MS"/>
                <a:cs typeface="Trebuchet MS"/>
              </a:rPr>
              <a:t>mowa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będzie się </a:t>
            </a:r>
            <a:r>
              <a:rPr sz="1850" spc="-35" dirty="0">
                <a:latin typeface="Trebuchet MS"/>
                <a:cs typeface="Trebuchet MS"/>
              </a:rPr>
              <a:t>rozwijała. </a:t>
            </a:r>
            <a:r>
              <a:rPr sz="1850" spc="65" dirty="0">
                <a:latin typeface="Trebuchet MS"/>
                <a:cs typeface="Trebuchet MS"/>
              </a:rPr>
              <a:t>Należy </a:t>
            </a:r>
            <a:r>
              <a:rPr sz="1850" spc="50" dirty="0">
                <a:latin typeface="Trebuchet MS"/>
                <a:cs typeface="Trebuchet MS"/>
              </a:rPr>
              <a:t>powoli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wyraźnie, </a:t>
            </a:r>
            <a:r>
              <a:rPr sz="1850" spc="150" dirty="0">
                <a:latin typeface="Trebuchet MS"/>
                <a:cs typeface="Trebuchet MS"/>
              </a:rPr>
              <a:t>używać </a:t>
            </a:r>
            <a:r>
              <a:rPr sz="1850" spc="85" dirty="0">
                <a:latin typeface="Trebuchet MS"/>
                <a:cs typeface="Trebuchet MS"/>
              </a:rPr>
              <a:t>prostych </a:t>
            </a:r>
            <a:r>
              <a:rPr sz="1850" spc="20" dirty="0">
                <a:latin typeface="Trebuchet MS"/>
                <a:cs typeface="Trebuchet MS"/>
              </a:rPr>
              <a:t>zdań, 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unikać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języka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dziecinnego.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Różnicować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ton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intonację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głosu.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Zwracać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bezpośrednio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dać </a:t>
            </a:r>
            <a:r>
              <a:rPr sz="1850" spc="300" dirty="0">
                <a:latin typeface="Trebuchet MS"/>
                <a:cs typeface="Trebuchet MS"/>
              </a:rPr>
              <a:t>mu </a:t>
            </a:r>
            <a:r>
              <a:rPr sz="1850" spc="140" dirty="0">
                <a:latin typeface="Trebuchet MS"/>
                <a:cs typeface="Trebuchet MS"/>
              </a:rPr>
              <a:t>czas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50" dirty="0">
                <a:latin typeface="Trebuchet MS"/>
                <a:cs typeface="Trebuchet MS"/>
              </a:rPr>
              <a:t>odpowiedź.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Komentuj 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wykonywane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czynności.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Podczas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ubierania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nazywaj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części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ciała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30" dirty="0">
                <a:latin typeface="Trebuchet MS"/>
                <a:cs typeface="Trebuchet MS"/>
              </a:rPr>
              <a:t>rodzaje </a:t>
            </a:r>
            <a:r>
              <a:rPr sz="1850" spc="10" dirty="0">
                <a:latin typeface="Trebuchet MS"/>
                <a:cs typeface="Trebuchet MS"/>
              </a:rPr>
              <a:t>ubrania.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Przy </a:t>
            </a:r>
            <a:r>
              <a:rPr sz="1850" spc="40" dirty="0">
                <a:latin typeface="Trebuchet MS"/>
                <a:cs typeface="Trebuchet MS"/>
              </a:rPr>
              <a:t>jedzeniu </a:t>
            </a:r>
            <a:r>
              <a:rPr sz="1850" spc="90" dirty="0">
                <a:latin typeface="Trebuchet MS"/>
                <a:cs typeface="Trebuchet MS"/>
              </a:rPr>
              <a:t>wypowiadaj </a:t>
            </a:r>
            <a:r>
              <a:rPr sz="1850" spc="165" dirty="0">
                <a:latin typeface="Trebuchet MS"/>
                <a:cs typeface="Trebuchet MS"/>
              </a:rPr>
              <a:t>nazwy </a:t>
            </a:r>
            <a:r>
              <a:rPr sz="1850" spc="75" dirty="0">
                <a:latin typeface="Trebuchet MS"/>
                <a:cs typeface="Trebuchet MS"/>
              </a:rPr>
              <a:t>pokarmów,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65" dirty="0">
                <a:latin typeface="Trebuchet MS"/>
                <a:cs typeface="Trebuchet MS"/>
              </a:rPr>
              <a:t>także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ich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smaki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-70" dirty="0">
                <a:latin typeface="Trebuchet MS"/>
                <a:cs typeface="Trebuchet MS"/>
              </a:rPr>
              <a:t>(słodki,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kwaśny,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gorzki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-185" dirty="0">
                <a:latin typeface="Trebuchet MS"/>
                <a:cs typeface="Trebuchet MS"/>
              </a:rPr>
              <a:t>itp.).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Podczas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prac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domowych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opowiadaj </a:t>
            </a:r>
            <a:r>
              <a:rPr sz="1850" spc="-55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dziecku,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tym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co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robisz.</a:t>
            </a:r>
            <a:endParaRPr sz="1850" dirty="0">
              <a:latin typeface="Trebuchet MS"/>
              <a:cs typeface="Trebuchet MS"/>
            </a:endParaRPr>
          </a:p>
          <a:p>
            <a:pPr marL="12700" algn="just">
              <a:lnSpc>
                <a:spcPts val="2085"/>
              </a:lnSpc>
              <a:spcBef>
                <a:spcPts val="1660"/>
              </a:spcBef>
            </a:pPr>
            <a:r>
              <a:rPr sz="1850" b="1" spc="-175" dirty="0">
                <a:latin typeface="Trebuchet MS"/>
                <a:cs typeface="Trebuchet MS"/>
              </a:rPr>
              <a:t>2.</a:t>
            </a:r>
            <a:r>
              <a:rPr sz="1850" b="1" spc="575" dirty="0">
                <a:latin typeface="Trebuchet MS"/>
                <a:cs typeface="Trebuchet MS"/>
              </a:rPr>
              <a:t> </a:t>
            </a:r>
            <a:r>
              <a:rPr sz="1850" b="1" spc="-20" dirty="0">
                <a:latin typeface="Trebuchet MS"/>
                <a:cs typeface="Trebuchet MS"/>
              </a:rPr>
              <a:t>Dbaj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o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prawidłowe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35" dirty="0">
                <a:latin typeface="Trebuchet MS"/>
                <a:cs typeface="Trebuchet MS"/>
              </a:rPr>
              <a:t>żucie,gryzienie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180" dirty="0">
                <a:latin typeface="Trebuchet MS"/>
                <a:cs typeface="Trebuchet MS"/>
              </a:rPr>
              <a:t>i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-45" dirty="0">
                <a:latin typeface="Trebuchet MS"/>
                <a:cs typeface="Trebuchet MS"/>
              </a:rPr>
              <a:t>połykanie.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55"/>
              </a:spcBef>
            </a:pPr>
            <a:r>
              <a:rPr sz="1850" spc="145" dirty="0">
                <a:latin typeface="Trebuchet MS"/>
                <a:cs typeface="Trebuchet MS"/>
              </a:rPr>
              <a:t>Karm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-30" dirty="0">
                <a:latin typeface="Trebuchet MS"/>
                <a:cs typeface="Trebuchet MS"/>
              </a:rPr>
              <a:t>piersią, </a:t>
            </a:r>
            <a:r>
              <a:rPr sz="1850" spc="-80" dirty="0">
                <a:latin typeface="Trebuchet MS"/>
                <a:cs typeface="Trebuchet MS"/>
              </a:rPr>
              <a:t>(jeśli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dirty="0">
                <a:latin typeface="Trebuchet MS"/>
                <a:cs typeface="Trebuchet MS"/>
              </a:rPr>
              <a:t>tylko </a:t>
            </a:r>
            <a:r>
              <a:rPr sz="1850" spc="10" dirty="0">
                <a:latin typeface="Trebuchet MS"/>
                <a:cs typeface="Trebuchet MS"/>
              </a:rPr>
              <a:t>możliwe),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50" dirty="0">
                <a:latin typeface="Trebuchet MS"/>
                <a:cs typeface="Trebuchet MS"/>
              </a:rPr>
              <a:t>potem </a:t>
            </a:r>
            <a:r>
              <a:rPr sz="1850" dirty="0">
                <a:latin typeface="Trebuchet MS"/>
                <a:cs typeface="Trebuchet MS"/>
              </a:rPr>
              <a:t>łyżeczką. </a:t>
            </a:r>
            <a:r>
              <a:rPr sz="1850" spc="140" dirty="0">
                <a:latin typeface="Trebuchet MS"/>
                <a:cs typeface="Trebuchet MS"/>
              </a:rPr>
              <a:t>Ssanie 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piersi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doskonałe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ćwiczenie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aparatu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artykulacyjnego.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Ogranicz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używanie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smoczka,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wprowadzaj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pokarmy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twardej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konsystencji 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(marchewkę, </a:t>
            </a:r>
            <a:r>
              <a:rPr sz="1850" spc="-80" dirty="0">
                <a:latin typeface="Trebuchet MS"/>
                <a:cs typeface="Trebuchet MS"/>
              </a:rPr>
              <a:t>jabłko, </a:t>
            </a:r>
            <a:r>
              <a:rPr sz="1850" spc="5" dirty="0">
                <a:latin typeface="Trebuchet MS"/>
                <a:cs typeface="Trebuchet MS"/>
              </a:rPr>
              <a:t>skórki </a:t>
            </a:r>
            <a:r>
              <a:rPr sz="1850" spc="114" dirty="0">
                <a:latin typeface="Trebuchet MS"/>
                <a:cs typeface="Trebuchet MS"/>
              </a:rPr>
              <a:t>od </a:t>
            </a:r>
            <a:r>
              <a:rPr sz="1850" spc="-20" dirty="0">
                <a:latin typeface="Trebuchet MS"/>
                <a:cs typeface="Trebuchet MS"/>
              </a:rPr>
              <a:t>chleba), </a:t>
            </a:r>
            <a:r>
              <a:rPr sz="1850" spc="140" dirty="0">
                <a:latin typeface="Trebuchet MS"/>
                <a:cs typeface="Trebuchet MS"/>
              </a:rPr>
              <a:t>gdy </a:t>
            </a:r>
            <a:r>
              <a:rPr sz="1850" dirty="0">
                <a:latin typeface="Trebuchet MS"/>
                <a:cs typeface="Trebuchet MS"/>
              </a:rPr>
              <a:t>tylko </a:t>
            </a:r>
            <a:r>
              <a:rPr sz="1850" spc="80" dirty="0">
                <a:latin typeface="Trebuchet MS"/>
                <a:cs typeface="Trebuchet MS"/>
              </a:rPr>
              <a:t>zaczynają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14" dirty="0">
                <a:latin typeface="Trebuchet MS"/>
                <a:cs typeface="Trebuchet MS"/>
              </a:rPr>
              <a:t>wyrzynać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ząbki. </a:t>
            </a:r>
            <a:r>
              <a:rPr sz="1850" spc="80" dirty="0">
                <a:latin typeface="Trebuchet MS"/>
                <a:cs typeface="Trebuchet MS"/>
              </a:rPr>
              <a:t>Obserwuj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-80" dirty="0">
                <a:latin typeface="Trebuchet MS"/>
                <a:cs typeface="Trebuchet MS"/>
              </a:rPr>
              <a:t>jaki </a:t>
            </a:r>
            <a:r>
              <a:rPr sz="1850" spc="155" dirty="0">
                <a:latin typeface="Trebuchet MS"/>
                <a:cs typeface="Trebuchet MS"/>
              </a:rPr>
              <a:t>sposób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50" dirty="0">
                <a:latin typeface="Trebuchet MS"/>
                <a:cs typeface="Trebuchet MS"/>
              </a:rPr>
              <a:t>oddycha. </a:t>
            </a:r>
            <a:r>
              <a:rPr sz="1850" spc="110" dirty="0">
                <a:latin typeface="Trebuchet MS"/>
                <a:cs typeface="Trebuchet MS"/>
              </a:rPr>
              <a:t>Czy nosem, </a:t>
            </a:r>
            <a:r>
              <a:rPr sz="1850" spc="95" dirty="0">
                <a:latin typeface="Trebuchet MS"/>
                <a:cs typeface="Trebuchet MS"/>
              </a:rPr>
              <a:t>czy </a:t>
            </a:r>
            <a:r>
              <a:rPr sz="1850" spc="135" dirty="0">
                <a:latin typeface="Trebuchet MS"/>
                <a:cs typeface="Trebuchet MS"/>
              </a:rPr>
              <a:t>ustami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podczas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milczenia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snu.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Jeżeli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otwarte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usta,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jego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żuchwa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układa</a:t>
            </a:r>
            <a:r>
              <a:rPr sz="1850" spc="-2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nienaturalnie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język </a:t>
            </a:r>
            <a:r>
              <a:rPr sz="1850" spc="95" dirty="0">
                <a:latin typeface="Trebuchet MS"/>
                <a:cs typeface="Trebuchet MS"/>
              </a:rPr>
              <a:t>zmienia swoje </a:t>
            </a:r>
            <a:r>
              <a:rPr sz="1850" spc="10" dirty="0">
                <a:latin typeface="Trebuchet MS"/>
                <a:cs typeface="Trebuchet MS"/>
              </a:rPr>
              <a:t>położenie. </a:t>
            </a:r>
            <a:r>
              <a:rPr sz="1850" spc="105" dirty="0">
                <a:latin typeface="Trebuchet MS"/>
                <a:cs typeface="Trebuchet MS"/>
              </a:rPr>
              <a:t>Konsekwencją </a:t>
            </a:r>
            <a:r>
              <a:rPr sz="1850" spc="110" dirty="0">
                <a:latin typeface="Trebuchet MS"/>
                <a:cs typeface="Trebuchet MS"/>
              </a:rPr>
              <a:t>tego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wada </a:t>
            </a:r>
            <a:r>
              <a:rPr sz="1850" spc="95" dirty="0">
                <a:latin typeface="Trebuchet MS"/>
                <a:cs typeface="Trebuchet MS"/>
              </a:rPr>
              <a:t>zgryzu </a:t>
            </a:r>
            <a:r>
              <a:rPr sz="1850" spc="70" dirty="0">
                <a:latin typeface="Trebuchet MS"/>
                <a:cs typeface="Trebuchet MS"/>
              </a:rPr>
              <a:t>oraz </a:t>
            </a:r>
            <a:r>
              <a:rPr sz="1850" spc="180" dirty="0">
                <a:latin typeface="Trebuchet MS"/>
                <a:cs typeface="Trebuchet MS"/>
              </a:rPr>
              <a:t>wada </a:t>
            </a:r>
            <a:r>
              <a:rPr sz="1850" spc="135" dirty="0">
                <a:latin typeface="Trebuchet MS"/>
                <a:cs typeface="Trebuchet MS"/>
              </a:rPr>
              <a:t>wymowy. </a:t>
            </a:r>
            <a:r>
              <a:rPr sz="1850" spc="20" dirty="0">
                <a:latin typeface="Trebuchet MS"/>
                <a:cs typeface="Trebuchet MS"/>
              </a:rPr>
              <a:t>Takie </a:t>
            </a:r>
            <a:r>
              <a:rPr sz="1850" spc="10" dirty="0">
                <a:latin typeface="Trebuchet MS"/>
                <a:cs typeface="Trebuchet MS"/>
              </a:rPr>
              <a:t>dzieci </a:t>
            </a:r>
            <a:r>
              <a:rPr sz="1850" spc="30" dirty="0">
                <a:latin typeface="Trebuchet MS"/>
                <a:cs typeface="Trebuchet MS"/>
              </a:rPr>
              <a:t>częściej </a:t>
            </a:r>
            <a:r>
              <a:rPr sz="1850" spc="80" dirty="0">
                <a:latin typeface="Trebuchet MS"/>
                <a:cs typeface="Trebuchet MS"/>
              </a:rPr>
              <a:t>zapadają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45" dirty="0">
                <a:latin typeface="Trebuchet MS"/>
                <a:cs typeface="Trebuchet MS"/>
              </a:rPr>
              <a:t>f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984897"/>
            <a:ext cx="8215630" cy="7743787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b="1" spc="-235" dirty="0">
                <a:latin typeface="Trebuchet MS"/>
                <a:cs typeface="Trebuchet MS"/>
              </a:rPr>
              <a:t>3.</a:t>
            </a:r>
            <a:r>
              <a:rPr sz="1850" b="1" spc="-229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Zwróć </a:t>
            </a:r>
            <a:r>
              <a:rPr sz="1850" b="1" spc="145" dirty="0">
                <a:latin typeface="Trebuchet MS"/>
                <a:cs typeface="Trebuchet MS"/>
              </a:rPr>
              <a:t>uwagę </a:t>
            </a:r>
            <a:r>
              <a:rPr sz="1850" b="1" spc="120" dirty="0">
                <a:latin typeface="Trebuchet MS"/>
                <a:cs typeface="Trebuchet MS"/>
              </a:rPr>
              <a:t>na </a:t>
            </a:r>
            <a:r>
              <a:rPr sz="1850" b="1" spc="45" dirty="0">
                <a:latin typeface="Trebuchet MS"/>
                <a:cs typeface="Trebuchet MS"/>
              </a:rPr>
              <a:t>słuch </a:t>
            </a:r>
            <a:r>
              <a:rPr sz="1850" b="1" spc="-50" dirty="0">
                <a:latin typeface="Trebuchet MS"/>
                <a:cs typeface="Trebuchet MS"/>
              </a:rPr>
              <a:t>dziecka, </a:t>
            </a:r>
            <a:r>
              <a:rPr sz="1850" spc="-55" dirty="0">
                <a:latin typeface="Trebuchet MS"/>
                <a:cs typeface="Trebuchet MS"/>
              </a:rPr>
              <a:t>jeśli </a:t>
            </a:r>
            <a:r>
              <a:rPr sz="1850" spc="145" dirty="0">
                <a:latin typeface="Trebuchet MS"/>
                <a:cs typeface="Trebuchet MS"/>
              </a:rPr>
              <a:t>coś </a:t>
            </a:r>
            <a:r>
              <a:rPr sz="1850" spc="15" dirty="0">
                <a:latin typeface="Trebuchet MS"/>
                <a:cs typeface="Trebuchet MS"/>
              </a:rPr>
              <a:t>cię </a:t>
            </a:r>
            <a:r>
              <a:rPr sz="1850" spc="40" dirty="0">
                <a:latin typeface="Trebuchet MS"/>
                <a:cs typeface="Trebuchet MS"/>
              </a:rPr>
              <a:t>niepokoi </a:t>
            </a:r>
            <a:r>
              <a:rPr sz="1850" spc="45" dirty="0">
                <a:latin typeface="Trebuchet MS"/>
                <a:cs typeface="Trebuchet MS"/>
              </a:rPr>
              <a:t>skontaktuj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lang="pl-PL" sz="1850" spc="65" dirty="0">
                <a:latin typeface="Trebuchet MS"/>
                <a:cs typeface="Trebuchet MS"/>
              </a:rPr>
              <a:t/>
            </a:r>
            <a:br>
              <a:rPr lang="pl-PL" sz="1850" spc="65" dirty="0">
                <a:latin typeface="Trebuchet MS"/>
                <a:cs typeface="Trebuchet MS"/>
              </a:rPr>
            </a:b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lekarzem.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Dziecko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powinno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reagować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aktywność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uczuciową</a:t>
            </a:r>
            <a:r>
              <a:rPr lang="pl-PL" sz="1850" dirty="0">
                <a:latin typeface="Trebuchet MS"/>
                <a:cs typeface="Trebuchet MS"/>
              </a:rPr>
              <a:t> </a:t>
            </a:r>
            <a:br>
              <a:rPr lang="pl-PL" sz="185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słowną</a:t>
            </a:r>
            <a:r>
              <a:rPr sz="1850" spc="14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otoczenia.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80" dirty="0">
                <a:latin typeface="Trebuchet MS"/>
                <a:cs typeface="Trebuchet MS"/>
              </a:rPr>
              <a:t>przypadku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braku</a:t>
            </a:r>
            <a:r>
              <a:rPr sz="1850" spc="680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takiej</a:t>
            </a:r>
            <a:r>
              <a:rPr sz="1850" spc="-35" dirty="0">
                <a:latin typeface="Trebuchet MS"/>
                <a:cs typeface="Trebuchet MS"/>
              </a:rPr>
              <a:t> reakcji</a:t>
            </a:r>
            <a:r>
              <a:rPr sz="1850" spc="-30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można </a:t>
            </a:r>
            <a:r>
              <a:rPr sz="1850" spc="20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podejrzewać </a:t>
            </a:r>
            <a:r>
              <a:rPr sz="1850" spc="35" dirty="0">
                <a:latin typeface="Trebuchet MS"/>
                <a:cs typeface="Trebuchet MS"/>
              </a:rPr>
              <a:t>niedosłuch. </a:t>
            </a:r>
            <a:r>
              <a:rPr sz="1850" spc="55" dirty="0">
                <a:latin typeface="Trebuchet MS"/>
                <a:cs typeface="Trebuchet MS"/>
              </a:rPr>
              <a:t>Zwracaj </a:t>
            </a:r>
            <a:r>
              <a:rPr sz="1850" spc="190" dirty="0">
                <a:latin typeface="Trebuchet MS"/>
                <a:cs typeface="Trebuchet MS"/>
              </a:rPr>
              <a:t>uwagę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05" dirty="0">
                <a:latin typeface="Trebuchet MS"/>
                <a:cs typeface="Trebuchet MS"/>
              </a:rPr>
              <a:t>odgłosy codziennego </a:t>
            </a:r>
            <a:r>
              <a:rPr sz="1850" spc="55" dirty="0">
                <a:latin typeface="Trebuchet MS"/>
                <a:cs typeface="Trebuchet MS"/>
              </a:rPr>
              <a:t>życia </a:t>
            </a:r>
            <a:r>
              <a:rPr sz="1850" spc="-55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pytaj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-90" dirty="0">
                <a:latin typeface="Trebuchet MS"/>
                <a:cs typeface="Trebuchet MS"/>
              </a:rPr>
              <a:t>„Co</a:t>
            </a:r>
            <a:r>
              <a:rPr sz="1850" spc="-8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słyszysz? </a:t>
            </a:r>
            <a:r>
              <a:rPr sz="1850" spc="-90" dirty="0">
                <a:latin typeface="Trebuchet MS"/>
                <a:cs typeface="Trebuchet MS"/>
              </a:rPr>
              <a:t>„Co</a:t>
            </a:r>
            <a:r>
              <a:rPr sz="1850" spc="-8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-70" dirty="0">
                <a:latin typeface="Trebuchet MS"/>
                <a:cs typeface="Trebuchet MS"/>
              </a:rPr>
              <a:t>jest?”.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Szukajcie  </a:t>
            </a:r>
            <a:r>
              <a:rPr sz="1850" spc="140" dirty="0">
                <a:latin typeface="Trebuchet MS"/>
                <a:cs typeface="Trebuchet MS"/>
              </a:rPr>
              <a:t>razem </a:t>
            </a:r>
            <a:r>
              <a:rPr sz="1850" spc="30" dirty="0">
                <a:latin typeface="Trebuchet MS"/>
                <a:cs typeface="Trebuchet MS"/>
              </a:rPr>
              <a:t>źródła 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dźwięku.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90" dirty="0">
                <a:latin typeface="Trebuchet MS"/>
                <a:cs typeface="Trebuchet MS"/>
              </a:rPr>
              <a:t>ten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sposób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kształtujesz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jego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90" dirty="0">
                <a:latin typeface="Trebuchet MS"/>
                <a:cs typeface="Trebuchet MS"/>
              </a:rPr>
              <a:t>uwagę</a:t>
            </a:r>
            <a:r>
              <a:rPr sz="1850" spc="19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słuchową.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Nie 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lekceważ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chorób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uszu,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gdyż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leczone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mogą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powodować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niedosłuch,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konsekwencji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opóźniony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rozwój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wady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231775" algn="l"/>
              </a:tabLst>
            </a:pPr>
            <a:r>
              <a:rPr sz="1850" b="1" spc="20" dirty="0">
                <a:latin typeface="Trebuchet MS"/>
                <a:cs typeface="Trebuchet MS"/>
              </a:rPr>
              <a:t>Nie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50" dirty="0">
                <a:latin typeface="Trebuchet MS"/>
                <a:cs typeface="Trebuchet MS"/>
              </a:rPr>
              <a:t>nalegaj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70" dirty="0">
                <a:latin typeface="Trebuchet MS"/>
                <a:cs typeface="Trebuchet MS"/>
              </a:rPr>
              <a:t>na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mówienie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czy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powtarzanie,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gdy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dziecko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nie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jest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jeszcze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114" dirty="0">
                <a:latin typeface="Trebuchet MS"/>
                <a:cs typeface="Trebuchet MS"/>
              </a:rPr>
              <a:t>do </a:t>
            </a:r>
            <a:r>
              <a:rPr sz="1850" b="1" spc="110" dirty="0">
                <a:latin typeface="Trebuchet MS"/>
                <a:cs typeface="Trebuchet MS"/>
              </a:rPr>
              <a:t>tego </a:t>
            </a:r>
            <a:r>
              <a:rPr sz="1850" b="1" spc="60" dirty="0">
                <a:latin typeface="Trebuchet MS"/>
                <a:cs typeface="Trebuchet MS"/>
              </a:rPr>
              <a:t>gotowe. </a:t>
            </a:r>
            <a:r>
              <a:rPr sz="1850" spc="65" dirty="0">
                <a:latin typeface="Trebuchet MS"/>
                <a:cs typeface="Trebuchet MS"/>
              </a:rPr>
              <a:t>Należy </a:t>
            </a:r>
            <a:r>
              <a:rPr sz="1850" spc="50" dirty="0">
                <a:latin typeface="Trebuchet MS"/>
                <a:cs typeface="Trebuchet MS"/>
              </a:rPr>
              <a:t>pamiętać,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80" dirty="0">
                <a:latin typeface="Trebuchet MS"/>
                <a:cs typeface="Trebuchet MS"/>
              </a:rPr>
              <a:t>rozumienie </a:t>
            </a:r>
            <a:r>
              <a:rPr sz="1850" spc="165" dirty="0">
                <a:latin typeface="Trebuchet MS"/>
                <a:cs typeface="Trebuchet MS"/>
              </a:rPr>
              <a:t>zawsze </a:t>
            </a:r>
            <a:r>
              <a:rPr sz="1850" spc="110" dirty="0">
                <a:latin typeface="Trebuchet MS"/>
                <a:cs typeface="Trebuchet MS"/>
              </a:rPr>
              <a:t>wyprzedza 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umiejętność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mówienia.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Nie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skłaniaj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zbyt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wczesnego </a:t>
            </a:r>
            <a:r>
              <a:rPr sz="1850" spc="16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wymawiania </a:t>
            </a:r>
            <a:r>
              <a:rPr sz="1850" spc="110" dirty="0">
                <a:latin typeface="Trebuchet MS"/>
                <a:cs typeface="Trebuchet MS"/>
              </a:rPr>
              <a:t>poszczególnych </a:t>
            </a:r>
            <a:r>
              <a:rPr sz="1850" spc="5" dirty="0">
                <a:latin typeface="Trebuchet MS"/>
                <a:cs typeface="Trebuchet MS"/>
              </a:rPr>
              <a:t>głosek. </a:t>
            </a:r>
            <a:r>
              <a:rPr sz="1850" spc="90" dirty="0">
                <a:latin typeface="Trebuchet MS"/>
                <a:cs typeface="Trebuchet MS"/>
              </a:rPr>
              <a:t>Maluch </a:t>
            </a:r>
            <a:r>
              <a:rPr sz="1850" spc="180" dirty="0">
                <a:latin typeface="Trebuchet MS"/>
                <a:cs typeface="Trebuchet MS"/>
              </a:rPr>
              <a:t>zmuszany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-10" dirty="0">
                <a:latin typeface="Trebuchet MS"/>
                <a:cs typeface="Trebuchet MS"/>
              </a:rPr>
              <a:t>artykulacji 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zbyt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trudnych</a:t>
            </a:r>
            <a:r>
              <a:rPr sz="1850" spc="73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dla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niego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głosek,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zniekształca</a:t>
            </a:r>
            <a:r>
              <a:rPr sz="1850" spc="680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-80" dirty="0">
                <a:latin typeface="Trebuchet MS"/>
                <a:cs typeface="Trebuchet MS"/>
              </a:rPr>
              <a:t> </a:t>
            </a:r>
            <a:r>
              <a:rPr lang="pl-PL" sz="1850" spc="-80" dirty="0">
                <a:latin typeface="Trebuchet MS"/>
                <a:cs typeface="Trebuchet MS"/>
              </a:rPr>
              <a:t/>
            </a:r>
            <a:br>
              <a:rPr lang="pl-PL" sz="1850" spc="-8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lang="pl-PL" sz="1850" spc="-150" dirty="0">
                <a:latin typeface="Trebuchet MS"/>
                <a:cs typeface="Trebuchet MS"/>
              </a:rPr>
              <a:t> </a:t>
            </a:r>
            <a:r>
              <a:rPr sz="1850" spc="185" dirty="0">
                <a:latin typeface="Trebuchet MS"/>
                <a:cs typeface="Trebuchet MS"/>
              </a:rPr>
              <a:t>wymawia </a:t>
            </a:r>
            <a:r>
              <a:rPr sz="1850" spc="19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nieprawidłowo,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co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potem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trudne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korekty.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429895" algn="l"/>
              </a:tabLst>
            </a:pPr>
            <a:r>
              <a:rPr sz="1850" b="1" spc="580" dirty="0">
                <a:latin typeface="Trebuchet MS"/>
                <a:cs typeface="Trebuchet MS"/>
              </a:rPr>
              <a:t>W </a:t>
            </a:r>
            <a:r>
              <a:rPr sz="1850" b="1" spc="130" dirty="0">
                <a:latin typeface="Trebuchet MS"/>
                <a:cs typeface="Trebuchet MS"/>
              </a:rPr>
              <a:t>początkowym</a:t>
            </a:r>
            <a:r>
              <a:rPr sz="1850" b="1" spc="135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okresie</a:t>
            </a:r>
            <a:r>
              <a:rPr sz="1850" b="1" spc="50" dirty="0">
                <a:latin typeface="Trebuchet MS"/>
                <a:cs typeface="Trebuchet MS"/>
              </a:rPr>
              <a:t> </a:t>
            </a:r>
            <a:r>
              <a:rPr sz="1850" b="1" spc="55" dirty="0">
                <a:latin typeface="Trebuchet MS"/>
                <a:cs typeface="Trebuchet MS"/>
              </a:rPr>
              <a:t>rozwoju</a:t>
            </a:r>
            <a:r>
              <a:rPr sz="1850" b="1" spc="60" dirty="0">
                <a:latin typeface="Trebuchet MS"/>
                <a:cs typeface="Trebuchet MS"/>
              </a:rPr>
              <a:t> </a:t>
            </a:r>
            <a:r>
              <a:rPr sz="1850" b="1" spc="240" dirty="0">
                <a:latin typeface="Trebuchet MS"/>
                <a:cs typeface="Trebuchet MS"/>
              </a:rPr>
              <a:t>mowy</a:t>
            </a:r>
            <a:r>
              <a:rPr sz="1850" b="1" spc="245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naśladuj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wszelkie 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wokalizacje</a:t>
            </a:r>
            <a:r>
              <a:rPr sz="1850" b="1" spc="35" dirty="0">
                <a:latin typeface="Trebuchet MS"/>
                <a:cs typeface="Trebuchet MS"/>
              </a:rPr>
              <a:t> </a:t>
            </a:r>
            <a:r>
              <a:rPr sz="1850" b="1" spc="-10" dirty="0">
                <a:latin typeface="Trebuchet MS"/>
                <a:cs typeface="Trebuchet MS"/>
              </a:rPr>
              <a:t>dziecka.</a:t>
            </a:r>
            <a:r>
              <a:rPr sz="1850" b="1" spc="-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Wprowadzaj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wyrazy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dźwiękonaśladowcze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lang="pl-PL" sz="1850" spc="110" dirty="0">
                <a:latin typeface="Trebuchet MS"/>
                <a:cs typeface="Trebuchet MS"/>
              </a:rPr>
              <a:t/>
            </a:r>
            <a:br>
              <a:rPr lang="pl-PL" sz="1850" spc="110" dirty="0">
                <a:latin typeface="Trebuchet MS"/>
                <a:cs typeface="Trebuchet MS"/>
              </a:rPr>
            </a:br>
            <a:r>
              <a:rPr sz="1850" spc="-45" dirty="0">
                <a:latin typeface="Trebuchet MS"/>
                <a:cs typeface="Trebuchet MS"/>
              </a:rPr>
              <a:t>np. 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(piesek </a:t>
            </a:r>
            <a:r>
              <a:rPr sz="1850" spc="100" dirty="0">
                <a:latin typeface="Trebuchet MS"/>
                <a:cs typeface="Trebuchet MS"/>
              </a:rPr>
              <a:t>szczeka– </a:t>
            </a:r>
            <a:r>
              <a:rPr sz="1850" spc="20" dirty="0">
                <a:latin typeface="Trebuchet MS"/>
                <a:cs typeface="Trebuchet MS"/>
              </a:rPr>
              <a:t>hau, hau, </a:t>
            </a:r>
            <a:r>
              <a:rPr sz="1850" spc="85" dirty="0">
                <a:latin typeface="Trebuchet MS"/>
                <a:cs typeface="Trebuchet MS"/>
              </a:rPr>
              <a:t>koza </a:t>
            </a:r>
            <a:r>
              <a:rPr sz="1850" spc="165" dirty="0">
                <a:latin typeface="Trebuchet MS"/>
                <a:cs typeface="Trebuchet MS"/>
              </a:rPr>
              <a:t>meczy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65" dirty="0">
                <a:latin typeface="Trebuchet MS"/>
                <a:cs typeface="Trebuchet MS"/>
              </a:rPr>
              <a:t>mee, mee, </a:t>
            </a:r>
            <a:r>
              <a:rPr sz="1850" spc="85" dirty="0">
                <a:latin typeface="Trebuchet MS"/>
                <a:cs typeface="Trebuchet MS"/>
              </a:rPr>
              <a:t>baranek </a:t>
            </a:r>
            <a:r>
              <a:rPr sz="1850" spc="100" dirty="0">
                <a:latin typeface="Trebuchet MS"/>
                <a:cs typeface="Trebuchet MS"/>
              </a:rPr>
              <a:t>beczy </a:t>
            </a:r>
            <a:r>
              <a:rPr sz="1850" spc="-10" dirty="0">
                <a:latin typeface="Trebuchet MS"/>
                <a:cs typeface="Trebuchet MS"/>
              </a:rPr>
              <a:t>- 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bee, bee, </a:t>
            </a:r>
            <a:r>
              <a:rPr sz="1850" spc="90" dirty="0">
                <a:latin typeface="Trebuchet MS"/>
                <a:cs typeface="Trebuchet MS"/>
              </a:rPr>
              <a:t>krowa </a:t>
            </a:r>
            <a:r>
              <a:rPr sz="1850" spc="55" dirty="0">
                <a:latin typeface="Trebuchet MS"/>
                <a:cs typeface="Trebuchet MS"/>
              </a:rPr>
              <a:t>ryczy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85" dirty="0">
                <a:latin typeface="Trebuchet MS"/>
                <a:cs typeface="Trebuchet MS"/>
              </a:rPr>
              <a:t>muu, muu, </a:t>
            </a:r>
            <a:r>
              <a:rPr sz="1850" spc="50" dirty="0">
                <a:latin typeface="Trebuchet MS"/>
                <a:cs typeface="Trebuchet MS"/>
              </a:rPr>
              <a:t>kura </a:t>
            </a:r>
            <a:r>
              <a:rPr sz="1850" spc="125" dirty="0">
                <a:latin typeface="Trebuchet MS"/>
                <a:cs typeface="Trebuchet MS"/>
              </a:rPr>
              <a:t>gdacze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-110" dirty="0">
                <a:latin typeface="Trebuchet MS"/>
                <a:cs typeface="Trebuchet MS"/>
              </a:rPr>
              <a:t>ko, ko, ko, </a:t>
            </a:r>
            <a:r>
              <a:rPr sz="1850" spc="175" dirty="0">
                <a:latin typeface="Trebuchet MS"/>
                <a:cs typeface="Trebuchet MS"/>
              </a:rPr>
              <a:t>samochód </a:t>
            </a:r>
            <a:r>
              <a:rPr sz="1850" spc="18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policyjny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e-o,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e-o,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straż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pożarna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e-u,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e-u).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4"/>
              <a:tabLst>
                <a:tab pos="325755" algn="l"/>
              </a:tabLst>
            </a:pPr>
            <a:r>
              <a:rPr sz="1850" b="1" spc="195" dirty="0">
                <a:latin typeface="Trebuchet MS"/>
                <a:cs typeface="Trebuchet MS"/>
              </a:rPr>
              <a:t>Mów </a:t>
            </a:r>
            <a:r>
              <a:rPr sz="1850" b="1" spc="165" dirty="0">
                <a:latin typeface="Trebuchet MS"/>
                <a:cs typeface="Trebuchet MS"/>
              </a:rPr>
              <a:t>zawsze </a:t>
            </a:r>
            <a:r>
              <a:rPr sz="1850" b="1" spc="300" dirty="0">
                <a:latin typeface="Trebuchet MS"/>
                <a:cs typeface="Trebuchet MS"/>
              </a:rPr>
              <a:t>w </a:t>
            </a:r>
            <a:r>
              <a:rPr sz="1850" b="1" spc="105" dirty="0">
                <a:latin typeface="Trebuchet MS"/>
                <a:cs typeface="Trebuchet MS"/>
              </a:rPr>
              <a:t>nawiązaniu </a:t>
            </a:r>
            <a:r>
              <a:rPr sz="1850" b="1" spc="114" dirty="0">
                <a:latin typeface="Trebuchet MS"/>
                <a:cs typeface="Trebuchet MS"/>
              </a:rPr>
              <a:t>do </a:t>
            </a:r>
            <a:r>
              <a:rPr sz="1850" b="1" spc="30" dirty="0">
                <a:latin typeface="Trebuchet MS"/>
                <a:cs typeface="Trebuchet MS"/>
              </a:rPr>
              <a:t>konkretnych,</a:t>
            </a:r>
            <a:r>
              <a:rPr sz="1850" b="1" spc="35" dirty="0">
                <a:latin typeface="Trebuchet MS"/>
                <a:cs typeface="Trebuchet MS"/>
              </a:rPr>
              <a:t> </a:t>
            </a:r>
            <a:r>
              <a:rPr sz="1850" b="1" spc="55" dirty="0">
                <a:latin typeface="Trebuchet MS"/>
                <a:cs typeface="Trebuchet MS"/>
              </a:rPr>
              <a:t>znajdujących </a:t>
            </a:r>
            <a:r>
              <a:rPr sz="1850" b="1" spc="65" dirty="0">
                <a:latin typeface="Trebuchet MS"/>
                <a:cs typeface="Trebuchet MS"/>
              </a:rPr>
              <a:t>się </a:t>
            </a:r>
            <a:r>
              <a:rPr lang="pl-PL" sz="1850" b="1" spc="65" dirty="0">
                <a:latin typeface="Trebuchet MS"/>
                <a:cs typeface="Trebuchet MS"/>
              </a:rPr>
              <a:t/>
            </a:r>
            <a:br>
              <a:rPr lang="pl-PL" sz="1850" b="1" spc="65" dirty="0">
                <a:latin typeface="Trebuchet MS"/>
                <a:cs typeface="Trebuchet MS"/>
              </a:rPr>
            </a:br>
            <a:r>
              <a:rPr sz="1850" b="1" spc="300" dirty="0">
                <a:latin typeface="Trebuchet MS"/>
                <a:cs typeface="Trebuchet MS"/>
              </a:rPr>
              <a:t>w </a:t>
            </a:r>
            <a:r>
              <a:rPr sz="1850" b="1" spc="305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zasięgu </a:t>
            </a:r>
            <a:r>
              <a:rPr sz="1850" b="1" spc="90" dirty="0">
                <a:latin typeface="Trebuchet MS"/>
                <a:cs typeface="Trebuchet MS"/>
              </a:rPr>
              <a:t>wzroku </a:t>
            </a:r>
            <a:r>
              <a:rPr sz="1850" b="1" spc="-10" dirty="0">
                <a:latin typeface="Trebuchet MS"/>
                <a:cs typeface="Trebuchet MS"/>
              </a:rPr>
              <a:t>dziecka, </a:t>
            </a:r>
            <a:r>
              <a:rPr sz="1850" b="1" spc="100" dirty="0">
                <a:latin typeface="Trebuchet MS"/>
                <a:cs typeface="Trebuchet MS"/>
              </a:rPr>
              <a:t>przedmiotów </a:t>
            </a:r>
            <a:r>
              <a:rPr sz="1850" b="1" spc="95" dirty="0">
                <a:latin typeface="Trebuchet MS"/>
                <a:cs typeface="Trebuchet MS"/>
              </a:rPr>
              <a:t>czy </a:t>
            </a:r>
            <a:r>
              <a:rPr sz="1850" b="1" spc="40" dirty="0">
                <a:latin typeface="Trebuchet MS"/>
                <a:cs typeface="Trebuchet MS"/>
              </a:rPr>
              <a:t>obrazków. </a:t>
            </a:r>
            <a:r>
              <a:rPr sz="1850" spc="110" dirty="0">
                <a:latin typeface="Trebuchet MS"/>
                <a:cs typeface="Trebuchet MS"/>
              </a:rPr>
              <a:t>Często </a:t>
            </a:r>
            <a:r>
              <a:rPr sz="1850" spc="55" dirty="0">
                <a:latin typeface="Trebuchet MS"/>
                <a:cs typeface="Trebuchet MS"/>
              </a:rPr>
              <a:t>powtarzaj 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same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informacje.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Zachęcaj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nawiązywania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kontaktu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wzrokowego.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</a:pPr>
            <a:r>
              <a:rPr sz="1850" b="1" spc="-290" dirty="0">
                <a:latin typeface="Trebuchet MS"/>
                <a:cs typeface="Trebuchet MS"/>
              </a:rPr>
              <a:t>7.</a:t>
            </a:r>
            <a:r>
              <a:rPr sz="1850" b="1" spc="-285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Opowiadaj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55" dirty="0">
                <a:latin typeface="Trebuchet MS"/>
                <a:cs typeface="Trebuchet MS"/>
              </a:rPr>
              <a:t>dziecku</a:t>
            </a:r>
            <a:r>
              <a:rPr sz="1850" b="1" spc="60" dirty="0">
                <a:latin typeface="Trebuchet MS"/>
                <a:cs typeface="Trebuchet MS"/>
              </a:rPr>
              <a:t> </a:t>
            </a:r>
            <a:r>
              <a:rPr sz="1850" b="1" spc="-45" dirty="0">
                <a:latin typeface="Trebuchet MS"/>
                <a:cs typeface="Trebuchet MS"/>
              </a:rPr>
              <a:t>bajki</a:t>
            </a:r>
            <a:r>
              <a:rPr sz="1850" b="1" spc="-40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oraz</a:t>
            </a:r>
            <a:r>
              <a:rPr sz="1850" b="1" spc="75" dirty="0">
                <a:latin typeface="Trebuchet MS"/>
                <a:cs typeface="Trebuchet MS"/>
              </a:rPr>
              <a:t> </a:t>
            </a:r>
            <a:r>
              <a:rPr sz="1850" b="1" spc="20" dirty="0">
                <a:latin typeface="Trebuchet MS"/>
                <a:cs typeface="Trebuchet MS"/>
              </a:rPr>
              <a:t>czytaj</a:t>
            </a:r>
            <a:r>
              <a:rPr sz="1850" b="1" spc="25" dirty="0">
                <a:latin typeface="Trebuchet MS"/>
                <a:cs typeface="Trebuchet MS"/>
              </a:rPr>
              <a:t> </a:t>
            </a:r>
            <a:r>
              <a:rPr sz="1850" b="1" spc="-5" dirty="0">
                <a:latin typeface="Trebuchet MS"/>
                <a:cs typeface="Trebuchet MS"/>
              </a:rPr>
              <a:t>książeczki.</a:t>
            </a:r>
            <a:r>
              <a:rPr sz="1850" b="1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Książki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rozwijają </a:t>
            </a:r>
            <a:r>
              <a:rPr sz="18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myślenie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wyobraźnię,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poszerzają </a:t>
            </a:r>
            <a:r>
              <a:rPr sz="1850" spc="145" dirty="0">
                <a:latin typeface="Trebuchet MS"/>
                <a:cs typeface="Trebuchet MS"/>
              </a:rPr>
              <a:t>zasób </a:t>
            </a:r>
            <a:r>
              <a:rPr sz="1850" spc="50" dirty="0">
                <a:latin typeface="Trebuchet MS"/>
                <a:cs typeface="Trebuchet MS"/>
              </a:rPr>
              <a:t>słownictwa,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105" dirty="0">
                <a:latin typeface="Trebuchet MS"/>
                <a:cs typeface="Trebuchet MS"/>
              </a:rPr>
              <a:t>wspaniałą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formą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wspólnego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spędzania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czasu.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ik:POL Białystok COA.svg">
            <a:extLst>
              <a:ext uri="{FF2B5EF4-FFF2-40B4-BE49-F238E27FC236}">
                <a16:creationId xmlns:a16="http://schemas.microsoft.com/office/drawing/2014/main" xmlns="" id="{7A7ED0A0-EC8A-4DBE-A840-FA5597D5D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5602769"/>
            <a:ext cx="1765638" cy="217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3">
            <a:extLst>
              <a:ext uri="{FF2B5EF4-FFF2-40B4-BE49-F238E27FC236}">
                <a16:creationId xmlns:a16="http://schemas.microsoft.com/office/drawing/2014/main" xmlns="" id="{3CD017EA-7B68-46D7-9146-5C2E69715E24}"/>
              </a:ext>
            </a:extLst>
          </p:cNvPr>
          <p:cNvSpPr txBox="1">
            <a:spLocks/>
          </p:cNvSpPr>
          <p:nvPr/>
        </p:nvSpPr>
        <p:spPr>
          <a:xfrm>
            <a:off x="-571500" y="462520"/>
            <a:ext cx="10515599" cy="1305486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rebuchet MS"/>
                <a:ea typeface="+mj-ea"/>
                <a:cs typeface="Trebuchet MS"/>
              </a:defRPr>
            </a:lvl1pPr>
          </a:lstStyle>
          <a:p>
            <a:pPr marL="12065" marR="5080" algn="ctr">
              <a:lnSpc>
                <a:spcPts val="2930"/>
              </a:lnSpc>
              <a:spcBef>
                <a:spcPts val="470"/>
              </a:spcBef>
            </a:pPr>
            <a:r>
              <a:rPr lang="pl-PL" sz="3100" kern="0" dirty="0"/>
              <a:t>RODZICU</a:t>
            </a:r>
          </a:p>
          <a:p>
            <a:pPr marL="12065" marR="5080" algn="ctr">
              <a:lnSpc>
                <a:spcPts val="2930"/>
              </a:lnSpc>
              <a:spcBef>
                <a:spcPts val="470"/>
              </a:spcBef>
            </a:pPr>
            <a:r>
              <a:rPr lang="pl-PL" sz="3100" kern="0" dirty="0"/>
              <a:t>ZADBAJ O SWOJE DZIECKO</a:t>
            </a:r>
          </a:p>
          <a:p>
            <a:pPr marL="12065" marR="5080" algn="ctr">
              <a:lnSpc>
                <a:spcPts val="2930"/>
              </a:lnSpc>
              <a:spcBef>
                <a:spcPts val="470"/>
              </a:spcBef>
            </a:pPr>
            <a:r>
              <a:rPr lang="pl-PL" sz="2250" b="0" kern="0" dirty="0"/>
              <a:t>Oferujemy wsparcie logopedyczne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xmlns="" id="{C8713464-10EA-4941-B0DA-2948C392C859}"/>
              </a:ext>
            </a:extLst>
          </p:cNvPr>
          <p:cNvGrpSpPr/>
          <p:nvPr/>
        </p:nvGrpSpPr>
        <p:grpSpPr>
          <a:xfrm>
            <a:off x="3066803" y="2366352"/>
            <a:ext cx="3633030" cy="1069899"/>
            <a:chOff x="3543300" y="2359776"/>
            <a:chExt cx="3633030" cy="1069899"/>
          </a:xfrm>
        </p:grpSpPr>
        <p:pic>
          <p:nvPicPr>
            <p:cNvPr id="7" name="object 7">
              <a:extLst>
                <a:ext uri="{FF2B5EF4-FFF2-40B4-BE49-F238E27FC236}">
                  <a16:creationId xmlns:a16="http://schemas.microsoft.com/office/drawing/2014/main" xmlns="" id="{9C11369D-4D33-4FA2-9441-8C86F537498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55945" y="2370843"/>
              <a:ext cx="2820385" cy="1058832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xmlns="" id="{8EB3ECCB-0E6E-46E9-88E3-7690584558CE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43300" y="2359776"/>
              <a:ext cx="698389" cy="1069899"/>
            </a:xfrm>
            <a:prstGeom prst="rect">
              <a:avLst/>
            </a:prstGeom>
          </p:spPr>
        </p:pic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xmlns="" id="{21F23AFC-84CD-4C6D-8617-6505D42D3431}"/>
              </a:ext>
            </a:extLst>
          </p:cNvPr>
          <p:cNvSpPr/>
          <p:nvPr/>
        </p:nvSpPr>
        <p:spPr>
          <a:xfrm>
            <a:off x="15354" y="3424982"/>
            <a:ext cx="9601199" cy="1926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5080" algn="ctr">
              <a:lnSpc>
                <a:spcPts val="3220"/>
              </a:lnSpc>
              <a:spcBef>
                <a:spcPts val="484"/>
              </a:spcBef>
            </a:pPr>
            <a:r>
              <a:rPr lang="pl-PL" sz="2950" b="1" dirty="0">
                <a:latin typeface="Trebuchet MS"/>
                <a:cs typeface="Trebuchet MS"/>
              </a:rPr>
              <a:t>Miejski Zespół Wspomagania Dzieci  </a:t>
            </a:r>
          </a:p>
          <a:p>
            <a:pPr marL="12065" marR="5080" algn="ctr">
              <a:lnSpc>
                <a:spcPts val="3220"/>
              </a:lnSpc>
              <a:spcBef>
                <a:spcPts val="484"/>
              </a:spcBef>
            </a:pPr>
            <a:r>
              <a:rPr lang="pl-PL" sz="2950" b="1" dirty="0">
                <a:latin typeface="Trebuchet MS"/>
                <a:cs typeface="Trebuchet MS"/>
              </a:rPr>
              <a:t>z Deficytami w Rozwoju Mowy</a:t>
            </a:r>
            <a:endParaRPr lang="pl-PL" sz="2950" dirty="0">
              <a:latin typeface="Trebuchet MS"/>
              <a:cs typeface="Trebuchet MS"/>
            </a:endParaRPr>
          </a:p>
          <a:p>
            <a:pPr marL="102235" algn="ctr">
              <a:lnSpc>
                <a:spcPts val="3175"/>
              </a:lnSpc>
            </a:pPr>
            <a:r>
              <a:rPr lang="pl-PL" sz="2950" b="1" dirty="0">
                <a:latin typeface="Trebuchet MS"/>
                <a:cs typeface="Trebuchet MS"/>
              </a:rPr>
              <a:t>i Komunikacji Językowej</a:t>
            </a:r>
            <a:endParaRPr lang="pl-PL" sz="2950" dirty="0">
              <a:latin typeface="Trebuchet MS"/>
              <a:cs typeface="Trebuchet MS"/>
            </a:endParaRPr>
          </a:p>
          <a:p>
            <a:pPr marL="33655" algn="ctr">
              <a:lnSpc>
                <a:spcPct val="100000"/>
              </a:lnSpc>
              <a:spcBef>
                <a:spcPts val="1835"/>
              </a:spcBef>
            </a:pPr>
            <a:r>
              <a:rPr lang="pl-PL" sz="2000" spc="125" dirty="0">
                <a:latin typeface="Trebuchet MS"/>
                <a:cs typeface="Trebuchet MS"/>
              </a:rPr>
              <a:t>powołany</a:t>
            </a:r>
            <a:r>
              <a:rPr lang="pl-PL" sz="2000" spc="-105" dirty="0">
                <a:latin typeface="Trebuchet MS"/>
                <a:cs typeface="Trebuchet MS"/>
              </a:rPr>
              <a:t> </a:t>
            </a:r>
            <a:r>
              <a:rPr lang="pl-PL" sz="2000" spc="70" dirty="0">
                <a:latin typeface="Trebuchet MS"/>
                <a:cs typeface="Trebuchet MS"/>
              </a:rPr>
              <a:t>przez</a:t>
            </a:r>
            <a:endParaRPr lang="pl-PL" sz="2000" dirty="0">
              <a:latin typeface="Trebuchet MS"/>
              <a:cs typeface="Trebuchet MS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xmlns="" id="{927C7387-4CD2-4757-BEA1-AFC7CEA09EFF}"/>
              </a:ext>
            </a:extLst>
          </p:cNvPr>
          <p:cNvSpPr txBox="1"/>
          <p:nvPr/>
        </p:nvSpPr>
        <p:spPr>
          <a:xfrm>
            <a:off x="1148714" y="8191500"/>
            <a:ext cx="7989570" cy="175133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12700" marR="5080" indent="104775" algn="ctr">
              <a:lnSpc>
                <a:spcPct val="98400"/>
              </a:lnSpc>
              <a:spcBef>
                <a:spcPts val="430"/>
              </a:spcBef>
            </a:pPr>
            <a:r>
              <a:rPr sz="3350" b="1" spc="145" dirty="0">
                <a:latin typeface="Trebuchet MS"/>
                <a:cs typeface="Trebuchet MS"/>
              </a:rPr>
              <a:t>PREZYDENTA</a:t>
            </a:r>
            <a:r>
              <a:rPr sz="3350" b="1" spc="-120" dirty="0">
                <a:latin typeface="Trebuchet MS"/>
                <a:cs typeface="Trebuchet MS"/>
              </a:rPr>
              <a:t> </a:t>
            </a:r>
            <a:r>
              <a:rPr sz="3350" b="1" spc="150" dirty="0">
                <a:latin typeface="Trebuchet MS"/>
                <a:cs typeface="Trebuchet MS"/>
              </a:rPr>
              <a:t>MIASTA</a:t>
            </a:r>
            <a:r>
              <a:rPr sz="3350" b="1" spc="-120" dirty="0">
                <a:latin typeface="Trebuchet MS"/>
                <a:cs typeface="Trebuchet MS"/>
              </a:rPr>
              <a:t> </a:t>
            </a:r>
            <a:r>
              <a:rPr sz="3350" b="1" spc="160" dirty="0">
                <a:latin typeface="Trebuchet MS"/>
                <a:cs typeface="Trebuchet MS"/>
              </a:rPr>
              <a:t>BIAŁEGOSTOKU </a:t>
            </a:r>
            <a:r>
              <a:rPr sz="3350" b="1" spc="-994" dirty="0">
                <a:latin typeface="Trebuchet MS"/>
                <a:cs typeface="Trebuchet MS"/>
              </a:rPr>
              <a:t> </a:t>
            </a:r>
            <a:r>
              <a:rPr sz="2700" b="1" u="heavy" spc="204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PIERWSZY</a:t>
            </a:r>
            <a:r>
              <a:rPr sz="27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79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</a:t>
            </a:r>
            <a:r>
              <a:rPr sz="270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1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POLSCE</a:t>
            </a:r>
            <a:r>
              <a:rPr sz="27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1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PILOTAŻOWY</a:t>
            </a:r>
            <a:r>
              <a:rPr sz="270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1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PROGRAM </a:t>
            </a:r>
            <a:r>
              <a:rPr sz="2700" b="1" spc="-800" dirty="0">
                <a:latin typeface="Trebuchet MS"/>
                <a:cs typeface="Trebuchet MS"/>
              </a:rPr>
              <a:t> </a:t>
            </a:r>
            <a:r>
              <a:rPr sz="2700" b="1" u="heavy" spc="1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WSTĘPNYCH</a:t>
            </a:r>
            <a:r>
              <a:rPr sz="27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1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BADAŃ</a:t>
            </a:r>
            <a:r>
              <a:rPr sz="270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22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PRZESIEWOWYCH</a:t>
            </a:r>
            <a:r>
              <a:rPr sz="2700" b="1" u="heavy" spc="-7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endParaRPr sz="2700" dirty="0">
              <a:latin typeface="Trebuchet MS"/>
              <a:cs typeface="Trebuchet MS"/>
            </a:endParaRPr>
          </a:p>
          <a:p>
            <a:pPr marR="57785" algn="ctr">
              <a:lnSpc>
                <a:spcPts val="2925"/>
              </a:lnSpc>
            </a:pPr>
            <a:r>
              <a:rPr sz="2700" b="1" u="heavy" spc="9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DLA</a:t>
            </a:r>
            <a:r>
              <a:rPr sz="2700" b="1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3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DZIECI</a:t>
            </a:r>
            <a:r>
              <a:rPr sz="2700" b="1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-4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3</a:t>
            </a:r>
            <a:r>
              <a:rPr sz="27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-</a:t>
            </a:r>
            <a:r>
              <a:rPr sz="2700" b="1" u="heavy" spc="-85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4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LETNICH</a:t>
            </a:r>
            <a:r>
              <a:rPr sz="2700" b="1" u="heavy" spc="-8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 </a:t>
            </a:r>
            <a:r>
              <a:rPr sz="2700" b="1" u="heavy" spc="-500" dirty="0">
                <a:uFill>
                  <a:solidFill>
                    <a:srgbClr val="000000"/>
                  </a:solidFill>
                </a:uFill>
                <a:latin typeface="Trebuchet MS"/>
                <a:cs typeface="Trebuchet MS"/>
              </a:rPr>
              <a:t>!!!</a:t>
            </a:r>
            <a:endParaRPr sz="27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984897"/>
            <a:ext cx="8305165" cy="7461658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b="1" spc="-125" dirty="0">
                <a:latin typeface="Trebuchet MS"/>
                <a:cs typeface="Trebuchet MS"/>
              </a:rPr>
              <a:t>8.</a:t>
            </a:r>
            <a:r>
              <a:rPr sz="1850" b="1" spc="-12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Ucz</a:t>
            </a:r>
            <a:r>
              <a:rPr sz="1850" b="1" spc="125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dziecko</a:t>
            </a:r>
            <a:r>
              <a:rPr sz="1850" b="1" spc="50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wierszyków</a:t>
            </a:r>
            <a:r>
              <a:rPr sz="1850" b="1" spc="105" dirty="0">
                <a:latin typeface="Trebuchet MS"/>
                <a:cs typeface="Trebuchet MS"/>
              </a:rPr>
              <a:t> </a:t>
            </a:r>
            <a:r>
              <a:rPr sz="1850" b="1" spc="-155" dirty="0">
                <a:latin typeface="Trebuchet MS"/>
                <a:cs typeface="Trebuchet MS"/>
              </a:rPr>
              <a:t>i</a:t>
            </a:r>
            <a:r>
              <a:rPr sz="1850" b="1" spc="-150" dirty="0">
                <a:latin typeface="Trebuchet MS"/>
                <a:cs typeface="Trebuchet MS"/>
              </a:rPr>
              <a:t> </a:t>
            </a:r>
            <a:r>
              <a:rPr sz="1850" b="1" spc="85" dirty="0">
                <a:latin typeface="Trebuchet MS"/>
                <a:cs typeface="Trebuchet MS"/>
              </a:rPr>
              <a:t>rymowanek.</a:t>
            </a:r>
            <a:r>
              <a:rPr sz="1850" b="1" spc="73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Wprowadzaj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zabawy 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paluszkowe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np.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(„Sroczka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kaszkę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warzyła”,</a:t>
            </a:r>
            <a:r>
              <a:rPr sz="1850" spc="450" dirty="0">
                <a:latin typeface="Trebuchet MS"/>
                <a:cs typeface="Trebuchet MS"/>
              </a:rPr>
              <a:t> </a:t>
            </a:r>
            <a:r>
              <a:rPr sz="1850" spc="-80" dirty="0">
                <a:latin typeface="Trebuchet MS"/>
                <a:cs typeface="Trebuchet MS"/>
              </a:rPr>
              <a:t>„Idzie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rak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nieborak”).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Rytm</a:t>
            </a:r>
            <a:r>
              <a:rPr lang="pl-PL" sz="1850" dirty="0">
                <a:latin typeface="Trebuchet MS"/>
                <a:cs typeface="Trebuchet MS"/>
              </a:rPr>
              <a:t> </a:t>
            </a:r>
            <a:br>
              <a:rPr lang="pl-PL" sz="185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koordynacja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mają </a:t>
            </a:r>
            <a:r>
              <a:rPr sz="1850" spc="155" dirty="0">
                <a:latin typeface="Trebuchet MS"/>
                <a:cs typeface="Trebuchet MS"/>
              </a:rPr>
              <a:t>ogromny </a:t>
            </a:r>
            <a:r>
              <a:rPr sz="1850" spc="125" dirty="0">
                <a:latin typeface="Trebuchet MS"/>
                <a:cs typeface="Trebuchet MS"/>
              </a:rPr>
              <a:t>wpływ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40" dirty="0">
                <a:latin typeface="Trebuchet MS"/>
                <a:cs typeface="Trebuchet MS"/>
              </a:rPr>
              <a:t>rozwój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płynnej,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zrozumiałej 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9"/>
              <a:tabLst>
                <a:tab pos="347345" algn="l"/>
              </a:tabLst>
            </a:pPr>
            <a:r>
              <a:rPr sz="1850" b="1" spc="114" dirty="0">
                <a:latin typeface="Trebuchet MS"/>
                <a:cs typeface="Trebuchet MS"/>
              </a:rPr>
              <a:t>Od</a:t>
            </a:r>
            <a:r>
              <a:rPr sz="1850" b="1" spc="120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pierwszych</a:t>
            </a:r>
            <a:r>
              <a:rPr sz="1850" b="1" spc="100" dirty="0">
                <a:latin typeface="Trebuchet MS"/>
                <a:cs typeface="Trebuchet MS"/>
              </a:rPr>
              <a:t> </a:t>
            </a:r>
            <a:r>
              <a:rPr sz="1850" b="1" spc="60" dirty="0">
                <a:latin typeface="Trebuchet MS"/>
                <a:cs typeface="Trebuchet MS"/>
              </a:rPr>
              <a:t>prób</a:t>
            </a:r>
            <a:r>
              <a:rPr sz="1850" b="1" spc="65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porozumiewania</a:t>
            </a:r>
            <a:r>
              <a:rPr sz="1850" b="1" spc="114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się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z</a:t>
            </a:r>
            <a:r>
              <a:rPr sz="1850" b="1" spc="100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dzieckiem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20" dirty="0">
                <a:latin typeface="Trebuchet MS"/>
                <a:cs typeface="Trebuchet MS"/>
              </a:rPr>
              <a:t>staraj</a:t>
            </a:r>
            <a:r>
              <a:rPr sz="1850" b="1" spc="25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się 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75" dirty="0">
                <a:latin typeface="Trebuchet MS"/>
                <a:cs typeface="Trebuchet MS"/>
              </a:rPr>
              <a:t>przekazać</a:t>
            </a:r>
            <a:r>
              <a:rPr sz="1850" b="1" spc="80" dirty="0">
                <a:latin typeface="Trebuchet MS"/>
                <a:cs typeface="Trebuchet MS"/>
              </a:rPr>
              <a:t> </a:t>
            </a:r>
            <a:r>
              <a:rPr sz="1850" b="1" spc="5" dirty="0">
                <a:latin typeface="Trebuchet MS"/>
                <a:cs typeface="Trebuchet MS"/>
              </a:rPr>
              <a:t>informację</a:t>
            </a:r>
            <a:r>
              <a:rPr lang="pl-PL" sz="1850" b="1" spc="5" dirty="0">
                <a:latin typeface="Trebuchet MS"/>
                <a:cs typeface="Trebuchet MS"/>
              </a:rPr>
              <a:t>,</a:t>
            </a:r>
            <a:r>
              <a:rPr sz="1850" b="1" spc="1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że</a:t>
            </a:r>
            <a:r>
              <a:rPr sz="1850" b="1" spc="114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oczekujesz</a:t>
            </a:r>
            <a:r>
              <a:rPr sz="1850" b="1" spc="75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odpowiedzi.</a:t>
            </a:r>
            <a:r>
              <a:rPr sz="1850" b="1" spc="3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Zadawaj  </a:t>
            </a:r>
            <a:r>
              <a:rPr sz="1850" spc="75" dirty="0">
                <a:latin typeface="Trebuchet MS"/>
                <a:cs typeface="Trebuchet MS"/>
              </a:rPr>
              <a:t>proste 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pytania.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Zawieszaj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głos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oczekując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50" dirty="0">
                <a:latin typeface="Trebuchet MS"/>
                <a:cs typeface="Trebuchet MS"/>
              </a:rPr>
              <a:t>odpowiedź.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Jeśli</a:t>
            </a:r>
            <a:r>
              <a:rPr sz="1850" spc="45" dirty="0">
                <a:latin typeface="Trebuchet MS"/>
                <a:cs typeface="Trebuchet MS"/>
              </a:rPr>
              <a:t> dziecko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odpowiada,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75" dirty="0">
                <a:latin typeface="Trebuchet MS"/>
                <a:cs typeface="Trebuchet MS"/>
              </a:rPr>
              <a:t>sam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sobie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prosty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sposób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odpowiedz.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9"/>
              <a:tabLst>
                <a:tab pos="554990" algn="l"/>
              </a:tabLst>
            </a:pPr>
            <a:r>
              <a:rPr lang="pl-PL" sz="1850" b="1" spc="-15" dirty="0">
                <a:latin typeface="Trebuchet MS"/>
                <a:cs typeface="Trebuchet MS"/>
              </a:rPr>
              <a:t> </a:t>
            </a:r>
            <a:r>
              <a:rPr sz="1850" b="1" spc="-15" dirty="0">
                <a:latin typeface="Trebuchet MS"/>
                <a:cs typeface="Trebuchet MS"/>
              </a:rPr>
              <a:t>Zadbaj</a:t>
            </a:r>
            <a:r>
              <a:rPr sz="1850" b="1" spc="-1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by</a:t>
            </a:r>
            <a:r>
              <a:rPr sz="1850" b="1" spc="780" dirty="0">
                <a:latin typeface="Trebuchet MS"/>
                <a:cs typeface="Trebuchet MS"/>
              </a:rPr>
              <a:t> </a:t>
            </a:r>
            <a:r>
              <a:rPr sz="1850" b="1" spc="160" dirty="0">
                <a:latin typeface="Trebuchet MS"/>
                <a:cs typeface="Trebuchet MS"/>
              </a:rPr>
              <a:t>rozmowa</a:t>
            </a:r>
            <a:r>
              <a:rPr sz="1850" b="1" spc="880" dirty="0">
                <a:latin typeface="Trebuchet MS"/>
                <a:cs typeface="Trebuchet MS"/>
              </a:rPr>
              <a:t> </a:t>
            </a:r>
            <a:r>
              <a:rPr sz="1850" b="1" spc="50" dirty="0">
                <a:latin typeface="Trebuchet MS"/>
                <a:cs typeface="Trebuchet MS"/>
              </a:rPr>
              <a:t>była</a:t>
            </a:r>
            <a:r>
              <a:rPr sz="1850" b="1" spc="55" dirty="0">
                <a:latin typeface="Trebuchet MS"/>
                <a:cs typeface="Trebuchet MS"/>
              </a:rPr>
              <a:t> </a:t>
            </a:r>
            <a:r>
              <a:rPr sz="1850" b="1" spc="80" dirty="0">
                <a:latin typeface="Trebuchet MS"/>
                <a:cs typeface="Trebuchet MS"/>
              </a:rPr>
              <a:t>przyjemnością</a:t>
            </a:r>
            <a:r>
              <a:rPr sz="1850" b="1" spc="85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dla</a:t>
            </a:r>
            <a:r>
              <a:rPr sz="1850" b="1" spc="35" dirty="0">
                <a:latin typeface="Trebuchet MS"/>
                <a:cs typeface="Trebuchet MS"/>
              </a:rPr>
              <a:t> </a:t>
            </a:r>
            <a:r>
              <a:rPr sz="1850" b="1" spc="100" dirty="0">
                <a:latin typeface="Trebuchet MS"/>
                <a:cs typeface="Trebuchet MS"/>
              </a:rPr>
              <a:t>wszystkich </a:t>
            </a:r>
            <a:r>
              <a:rPr sz="1850" b="1" spc="105" dirty="0">
                <a:latin typeface="Trebuchet MS"/>
                <a:cs typeface="Trebuchet MS"/>
              </a:rPr>
              <a:t> </a:t>
            </a:r>
            <a:r>
              <a:rPr sz="1850" b="1" spc="75" dirty="0">
                <a:latin typeface="Trebuchet MS"/>
                <a:cs typeface="Trebuchet MS"/>
              </a:rPr>
              <a:t>zainteresowanych. </a:t>
            </a:r>
            <a:r>
              <a:rPr sz="1850" spc="5" dirty="0">
                <a:latin typeface="Trebuchet MS"/>
                <a:cs typeface="Trebuchet MS"/>
              </a:rPr>
              <a:t>Unikaj </a:t>
            </a:r>
            <a:r>
              <a:rPr sz="1850" spc="70" dirty="0">
                <a:latin typeface="Trebuchet MS"/>
                <a:cs typeface="Trebuchet MS"/>
              </a:rPr>
              <a:t>ciągłego </a:t>
            </a:r>
            <a:r>
              <a:rPr sz="1850" spc="80" dirty="0">
                <a:latin typeface="Trebuchet MS"/>
                <a:cs typeface="Trebuchet MS"/>
              </a:rPr>
              <a:t>poprawiania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-10" dirty="0">
                <a:latin typeface="Trebuchet MS"/>
                <a:cs typeface="Trebuchet MS"/>
              </a:rPr>
              <a:t>dziecka. </a:t>
            </a:r>
            <a:r>
              <a:rPr sz="1850" spc="75" dirty="0">
                <a:latin typeface="Trebuchet MS"/>
                <a:cs typeface="Trebuchet MS"/>
              </a:rPr>
              <a:t>Stale 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upominane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wycofuje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kontaktów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słownych.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zawstydzaj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karć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nieprawidłową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wymowę.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Powstrzymuje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chęć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mówienia,</a:t>
            </a:r>
            <a:endParaRPr sz="1850" dirty="0">
              <a:latin typeface="Trebuchet MS"/>
              <a:cs typeface="Trebuchet MS"/>
            </a:endParaRPr>
          </a:p>
          <a:p>
            <a:pPr marL="12700" algn="just">
              <a:lnSpc>
                <a:spcPts val="1930"/>
              </a:lnSpc>
            </a:pP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rezultacie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dalszy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rozwój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  <a:buAutoNum type="arabicPeriod" startAt="11"/>
              <a:tabLst>
                <a:tab pos="198120" algn="l"/>
              </a:tabLst>
            </a:pPr>
            <a:r>
              <a:rPr sz="1850" b="1" spc="120" dirty="0">
                <a:latin typeface="Trebuchet MS"/>
                <a:cs typeface="Trebuchet MS"/>
              </a:rPr>
              <a:t>Wykonuj </a:t>
            </a:r>
            <a:r>
              <a:rPr sz="1850" b="1" spc="110" dirty="0">
                <a:latin typeface="Trebuchet MS"/>
                <a:cs typeface="Trebuchet MS"/>
              </a:rPr>
              <a:t>wraz </a:t>
            </a:r>
            <a:r>
              <a:rPr sz="1850" b="1" spc="95" dirty="0">
                <a:latin typeface="Trebuchet MS"/>
                <a:cs typeface="Trebuchet MS"/>
              </a:rPr>
              <a:t>z</a:t>
            </a:r>
            <a:r>
              <a:rPr sz="1850" b="1" spc="100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dzieckiem</a:t>
            </a:r>
            <a:r>
              <a:rPr sz="1850" b="1" spc="70" dirty="0">
                <a:latin typeface="Trebuchet MS"/>
                <a:cs typeface="Trebuchet MS"/>
              </a:rPr>
              <a:t> </a:t>
            </a:r>
            <a:r>
              <a:rPr sz="1850" b="1" spc="75" dirty="0">
                <a:latin typeface="Trebuchet MS"/>
                <a:cs typeface="Trebuchet MS"/>
              </a:rPr>
              <a:t>ćwiczenia</a:t>
            </a:r>
            <a:r>
              <a:rPr sz="1850" b="1" spc="80" dirty="0">
                <a:latin typeface="Trebuchet MS"/>
                <a:cs typeface="Trebuchet MS"/>
              </a:rPr>
              <a:t> </a:t>
            </a:r>
            <a:r>
              <a:rPr sz="1850" b="1" spc="85" dirty="0">
                <a:latin typeface="Trebuchet MS"/>
                <a:cs typeface="Trebuchet MS"/>
              </a:rPr>
              <a:t>oddechowe:</a:t>
            </a:r>
            <a:r>
              <a:rPr sz="1850" b="1" spc="9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dmuchanie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lekkie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przedmioty </a:t>
            </a:r>
            <a:r>
              <a:rPr sz="1850" spc="140" dirty="0">
                <a:latin typeface="Trebuchet MS"/>
                <a:cs typeface="Trebuchet MS"/>
              </a:rPr>
              <a:t>dmuchanie </a:t>
            </a:r>
            <a:r>
              <a:rPr sz="1850" spc="60" dirty="0">
                <a:latin typeface="Trebuchet MS"/>
                <a:cs typeface="Trebuchet MS"/>
              </a:rPr>
              <a:t>baniek </a:t>
            </a:r>
            <a:r>
              <a:rPr sz="1850" spc="70" dirty="0">
                <a:latin typeface="Trebuchet MS"/>
                <a:cs typeface="Trebuchet MS"/>
              </a:rPr>
              <a:t>mydlanych, </a:t>
            </a:r>
            <a:r>
              <a:rPr sz="1850" spc="65" dirty="0">
                <a:latin typeface="Trebuchet MS"/>
                <a:cs typeface="Trebuchet MS"/>
              </a:rPr>
              <a:t>granie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85" dirty="0">
                <a:latin typeface="Trebuchet MS"/>
                <a:cs typeface="Trebuchet MS"/>
              </a:rPr>
              <a:t>prostych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instrumentach </a:t>
            </a:r>
            <a:r>
              <a:rPr sz="1850" spc="150" dirty="0">
                <a:latin typeface="Trebuchet MS"/>
                <a:cs typeface="Trebuchet MS"/>
              </a:rPr>
              <a:t>muzycznych </a:t>
            </a:r>
            <a:r>
              <a:rPr sz="1850" spc="90" dirty="0">
                <a:latin typeface="Trebuchet MS"/>
                <a:cs typeface="Trebuchet MS"/>
              </a:rPr>
              <a:t>typu </a:t>
            </a:r>
            <a:r>
              <a:rPr sz="1850" spc="-25" dirty="0">
                <a:latin typeface="Trebuchet MS"/>
                <a:cs typeface="Trebuchet MS"/>
              </a:rPr>
              <a:t>trąbka, </a:t>
            </a:r>
            <a:r>
              <a:rPr sz="1850" spc="-30" dirty="0">
                <a:latin typeface="Trebuchet MS"/>
                <a:cs typeface="Trebuchet MS"/>
              </a:rPr>
              <a:t>flet </a:t>
            </a:r>
            <a:r>
              <a:rPr sz="1850" spc="140" dirty="0">
                <a:latin typeface="Trebuchet MS"/>
                <a:cs typeface="Trebuchet MS"/>
              </a:rPr>
              <a:t>dmuchanie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-15" dirty="0">
                <a:latin typeface="Trebuchet MS"/>
                <a:cs typeface="Trebuchet MS"/>
              </a:rPr>
              <a:t>wiatraczki, 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picie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dmuchanie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słomkę,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zdmuchiwanie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płomienia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świeczki,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25" dirty="0">
                <a:latin typeface="Trebuchet MS"/>
                <a:cs typeface="Trebuchet MS"/>
              </a:rPr>
              <a:t>itp.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1"/>
              <a:tabLst>
                <a:tab pos="394970" algn="l"/>
              </a:tabLst>
            </a:pPr>
            <a:r>
              <a:rPr lang="pl-PL" sz="1850" b="1" spc="70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Wprowadzaj </a:t>
            </a:r>
            <a:r>
              <a:rPr sz="1850" b="1" spc="75" dirty="0">
                <a:latin typeface="Trebuchet MS"/>
                <a:cs typeface="Trebuchet MS"/>
              </a:rPr>
              <a:t>proste ćwiczenia </a:t>
            </a:r>
            <a:r>
              <a:rPr sz="1850" b="1" spc="95" dirty="0">
                <a:latin typeface="Trebuchet MS"/>
                <a:cs typeface="Trebuchet MS"/>
              </a:rPr>
              <a:t>gimnastyki </a:t>
            </a:r>
            <a:r>
              <a:rPr sz="1850" b="1" spc="50" dirty="0">
                <a:latin typeface="Trebuchet MS"/>
                <a:cs typeface="Trebuchet MS"/>
              </a:rPr>
              <a:t>buzi </a:t>
            </a:r>
            <a:r>
              <a:rPr sz="1850" b="1" spc="-155" dirty="0">
                <a:latin typeface="Trebuchet MS"/>
                <a:cs typeface="Trebuchet MS"/>
              </a:rPr>
              <a:t>i</a:t>
            </a:r>
            <a:r>
              <a:rPr sz="1850" b="1" spc="-150" dirty="0">
                <a:latin typeface="Trebuchet MS"/>
                <a:cs typeface="Trebuchet MS"/>
              </a:rPr>
              <a:t> </a:t>
            </a:r>
            <a:r>
              <a:rPr sz="1850" b="1" spc="25" dirty="0">
                <a:latin typeface="Trebuchet MS"/>
                <a:cs typeface="Trebuchet MS"/>
              </a:rPr>
              <a:t>języka </a:t>
            </a:r>
            <a:r>
              <a:rPr sz="1850" b="1" spc="300" dirty="0">
                <a:latin typeface="Trebuchet MS"/>
                <a:cs typeface="Trebuchet MS"/>
              </a:rPr>
              <a:t>w </a:t>
            </a:r>
            <a:r>
              <a:rPr sz="1850" b="1" spc="60" dirty="0">
                <a:latin typeface="Trebuchet MS"/>
                <a:cs typeface="Trebuchet MS"/>
              </a:rPr>
              <a:t>formie </a:t>
            </a:r>
            <a:r>
              <a:rPr sz="1850" b="1" spc="65" dirty="0">
                <a:latin typeface="Trebuchet MS"/>
                <a:cs typeface="Trebuchet MS"/>
              </a:rPr>
              <a:t> </a:t>
            </a:r>
            <a:r>
              <a:rPr sz="1850" b="1" spc="155" dirty="0">
                <a:latin typeface="Trebuchet MS"/>
                <a:cs typeface="Trebuchet MS"/>
              </a:rPr>
              <a:t>zabawy </a:t>
            </a:r>
            <a:r>
              <a:rPr sz="1850" spc="-45" dirty="0">
                <a:latin typeface="Trebuchet MS"/>
                <a:cs typeface="Trebuchet MS"/>
              </a:rPr>
              <a:t>np. </a:t>
            </a:r>
            <a:r>
              <a:rPr sz="1850" spc="40" dirty="0">
                <a:latin typeface="Trebuchet MS"/>
                <a:cs typeface="Trebuchet MS"/>
              </a:rPr>
              <a:t>(oblizywanie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-55" dirty="0">
                <a:latin typeface="Trebuchet MS"/>
                <a:cs typeface="Trebuchet MS"/>
              </a:rPr>
              <a:t>jak </a:t>
            </a:r>
            <a:r>
              <a:rPr sz="1850" spc="170" dirty="0">
                <a:latin typeface="Trebuchet MS"/>
                <a:cs typeface="Trebuchet MS"/>
              </a:rPr>
              <a:t>miś </a:t>
            </a:r>
            <a:r>
              <a:rPr sz="1850" spc="120" dirty="0">
                <a:latin typeface="Trebuchet MS"/>
                <a:cs typeface="Trebuchet MS"/>
              </a:rPr>
              <a:t>po </a:t>
            </a:r>
            <a:r>
              <a:rPr sz="1850" spc="45" dirty="0">
                <a:latin typeface="Trebuchet MS"/>
                <a:cs typeface="Trebuchet MS"/>
              </a:rPr>
              <a:t>zjedzeniu </a:t>
            </a:r>
            <a:r>
              <a:rPr sz="1850" spc="135" dirty="0">
                <a:latin typeface="Trebuchet MS"/>
                <a:cs typeface="Trebuchet MS"/>
              </a:rPr>
              <a:t>miodu </a:t>
            </a:r>
            <a:r>
              <a:rPr sz="1850" spc="55" dirty="0">
                <a:latin typeface="Trebuchet MS"/>
                <a:cs typeface="Trebuchet MS"/>
              </a:rPr>
              <a:t>przy </a:t>
            </a:r>
            <a:r>
              <a:rPr sz="1850" spc="80" dirty="0">
                <a:latin typeface="Trebuchet MS"/>
                <a:cs typeface="Trebuchet MS"/>
              </a:rPr>
              <a:t>szeroko </a:t>
            </a:r>
            <a:r>
              <a:rPr sz="1850" spc="85" dirty="0">
                <a:latin typeface="Trebuchet MS"/>
                <a:cs typeface="Trebuchet MS"/>
              </a:rPr>
              <a:t> otwartych </a:t>
            </a:r>
            <a:r>
              <a:rPr sz="1850" spc="50" dirty="0">
                <a:latin typeface="Trebuchet MS"/>
                <a:cs typeface="Trebuchet MS"/>
              </a:rPr>
              <a:t>ustach, </a:t>
            </a:r>
            <a:r>
              <a:rPr sz="1850" spc="35" dirty="0">
                <a:latin typeface="Trebuchet MS"/>
                <a:cs typeface="Trebuchet MS"/>
              </a:rPr>
              <a:t>całuski </a:t>
            </a:r>
            <a:r>
              <a:rPr sz="1850" spc="30" dirty="0">
                <a:latin typeface="Trebuchet MS"/>
                <a:cs typeface="Trebuchet MS"/>
              </a:rPr>
              <a:t>dla </a:t>
            </a:r>
            <a:r>
              <a:rPr sz="1850" spc="140" dirty="0">
                <a:latin typeface="Trebuchet MS"/>
                <a:cs typeface="Trebuchet MS"/>
              </a:rPr>
              <a:t>mamy, </a:t>
            </a:r>
            <a:r>
              <a:rPr sz="1850" spc="90" dirty="0">
                <a:latin typeface="Trebuchet MS"/>
                <a:cs typeface="Trebuchet MS"/>
              </a:rPr>
              <a:t>sięganie </a:t>
            </a:r>
            <a:r>
              <a:rPr sz="1850" spc="50" dirty="0">
                <a:latin typeface="Trebuchet MS"/>
                <a:cs typeface="Trebuchet MS"/>
              </a:rPr>
              <a:t>językiem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50" dirty="0">
                <a:latin typeface="Trebuchet MS"/>
                <a:cs typeface="Trebuchet MS"/>
              </a:rPr>
              <a:t>nosa, </a:t>
            </a:r>
            <a:r>
              <a:rPr sz="1850" spc="114" dirty="0">
                <a:latin typeface="Trebuchet MS"/>
                <a:cs typeface="Trebuchet MS"/>
              </a:rPr>
              <a:t>do lewego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ucha,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prawego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ucha,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75" dirty="0">
                <a:latin typeface="Trebuchet MS"/>
                <a:cs typeface="Trebuchet MS"/>
              </a:rPr>
              <a:t>koniki,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liczenie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lang="pl-PL" sz="1850" spc="50" dirty="0">
                <a:latin typeface="Trebuchet MS"/>
                <a:cs typeface="Trebuchet MS"/>
              </a:rPr>
              <a:t>językiem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górnych</a:t>
            </a:r>
            <a:r>
              <a:rPr lang="pl-PL" sz="1850" dirty="0">
                <a:latin typeface="Trebuchet MS"/>
                <a:cs typeface="Trebuchet MS"/>
              </a:rPr>
              <a:t> </a:t>
            </a:r>
            <a:br>
              <a:rPr lang="pl-PL" sz="1850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80" dirty="0">
                <a:latin typeface="Trebuchet MS"/>
                <a:cs typeface="Trebuchet MS"/>
              </a:rPr>
              <a:t>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-185" dirty="0">
                <a:latin typeface="Trebuchet MS"/>
                <a:cs typeface="Trebuchet MS"/>
              </a:rPr>
              <a:t>)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 marR="140335" algn="just">
              <a:lnSpc>
                <a:spcPts val="1950"/>
              </a:lnSpc>
              <a:spcBef>
                <a:spcPts val="1970"/>
              </a:spcBef>
              <a:buAutoNum type="arabicPeriod" startAt="13"/>
              <a:tabLst>
                <a:tab pos="318770" algn="l"/>
              </a:tabLst>
            </a:pPr>
            <a:r>
              <a:rPr lang="pl-PL" sz="1850" b="1" spc="10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Śpiewaj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55" dirty="0">
                <a:latin typeface="Trebuchet MS"/>
                <a:cs typeface="Trebuchet MS"/>
              </a:rPr>
              <a:t>dziecku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-155" dirty="0">
                <a:latin typeface="Trebuchet MS"/>
                <a:cs typeface="Trebuchet MS"/>
              </a:rPr>
              <a:t>i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razem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z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5" dirty="0">
                <a:latin typeface="Trebuchet MS"/>
                <a:cs typeface="Trebuchet MS"/>
              </a:rPr>
              <a:t>dzieckiem.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Słuchaj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płyt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muzyką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dziecięcą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68292" y="984895"/>
            <a:ext cx="8276590" cy="569194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  <a:buAutoNum type="arabicPeriod" startAt="14"/>
              <a:tabLst>
                <a:tab pos="310515" algn="l"/>
              </a:tabLst>
            </a:pPr>
            <a:r>
              <a:rPr lang="pl-PL" sz="1850" b="1" spc="15" dirty="0">
                <a:latin typeface="Trebuchet MS"/>
                <a:cs typeface="Trebuchet MS"/>
              </a:rPr>
              <a:t> </a:t>
            </a:r>
            <a:r>
              <a:rPr sz="1850" b="1" spc="15" dirty="0">
                <a:latin typeface="Trebuchet MS"/>
                <a:cs typeface="Trebuchet MS"/>
              </a:rPr>
              <a:t>Ogranicz</a:t>
            </a:r>
            <a:r>
              <a:rPr sz="1850" b="1" spc="-25" dirty="0">
                <a:latin typeface="Trebuchet MS"/>
                <a:cs typeface="Trebuchet MS"/>
              </a:rPr>
              <a:t> </a:t>
            </a:r>
            <a:r>
              <a:rPr sz="1850" b="1" spc="80" dirty="0">
                <a:latin typeface="Trebuchet MS"/>
                <a:cs typeface="Trebuchet MS"/>
              </a:rPr>
              <a:t>oglądanie</a:t>
            </a:r>
            <a:r>
              <a:rPr sz="1850" b="1" spc="-20" dirty="0">
                <a:latin typeface="Trebuchet MS"/>
                <a:cs typeface="Trebuchet MS"/>
              </a:rPr>
              <a:t> </a:t>
            </a:r>
            <a:r>
              <a:rPr sz="1850" b="1" spc="-60" dirty="0">
                <a:latin typeface="Trebuchet MS"/>
                <a:cs typeface="Trebuchet MS"/>
              </a:rPr>
              <a:t>telewizji.</a:t>
            </a:r>
            <a:r>
              <a:rPr sz="1850" b="1" spc="-20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Przekaz</a:t>
            </a:r>
            <a:r>
              <a:rPr sz="1850" b="1" spc="-20" dirty="0">
                <a:latin typeface="Trebuchet MS"/>
                <a:cs typeface="Trebuchet MS"/>
              </a:rPr>
              <a:t> </a:t>
            </a:r>
            <a:r>
              <a:rPr sz="1850" b="1" spc="35" dirty="0">
                <a:latin typeface="Trebuchet MS"/>
                <a:cs typeface="Trebuchet MS"/>
              </a:rPr>
              <a:t>telewizyjny</a:t>
            </a:r>
            <a:r>
              <a:rPr sz="1850" b="1" spc="-20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jest</a:t>
            </a:r>
            <a:r>
              <a:rPr sz="1850" b="1" spc="-20" dirty="0">
                <a:latin typeface="Trebuchet MS"/>
                <a:cs typeface="Trebuchet MS"/>
              </a:rPr>
              <a:t> </a:t>
            </a:r>
            <a:r>
              <a:rPr sz="1850" b="1" spc="135" dirty="0">
                <a:latin typeface="Trebuchet MS"/>
                <a:cs typeface="Trebuchet MS"/>
              </a:rPr>
              <a:t>mało</a:t>
            </a:r>
            <a:r>
              <a:rPr sz="1850" b="1" spc="-20" dirty="0">
                <a:latin typeface="Trebuchet MS"/>
                <a:cs typeface="Trebuchet MS"/>
              </a:rPr>
              <a:t> </a:t>
            </a:r>
            <a:r>
              <a:rPr sz="1850" b="1" spc="75" dirty="0">
                <a:latin typeface="Trebuchet MS"/>
                <a:cs typeface="Trebuchet MS"/>
              </a:rPr>
              <a:t>zrozumiały </a:t>
            </a:r>
            <a:r>
              <a:rPr sz="1850" b="1" spc="-545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dla </a:t>
            </a:r>
            <a:r>
              <a:rPr sz="1850" b="1" spc="-10" dirty="0">
                <a:latin typeface="Trebuchet MS"/>
                <a:cs typeface="Trebuchet MS"/>
              </a:rPr>
              <a:t>dziecka.</a:t>
            </a:r>
            <a:r>
              <a:rPr sz="1850" b="1" spc="-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Wybieraj </a:t>
            </a:r>
            <a:r>
              <a:rPr sz="1850" spc="105" dirty="0">
                <a:latin typeface="Trebuchet MS"/>
                <a:cs typeface="Trebuchet MS"/>
              </a:rPr>
              <a:t>wartościowe </a:t>
            </a:r>
            <a:r>
              <a:rPr sz="1850" spc="55" dirty="0">
                <a:latin typeface="Trebuchet MS"/>
                <a:cs typeface="Trebuchet MS"/>
              </a:rPr>
              <a:t>programy. </a:t>
            </a:r>
            <a:r>
              <a:rPr sz="1850" spc="75" dirty="0">
                <a:latin typeface="Trebuchet MS"/>
                <a:cs typeface="Trebuchet MS"/>
              </a:rPr>
              <a:t>Filmy </a:t>
            </a:r>
            <a:r>
              <a:rPr sz="1850" spc="40" dirty="0">
                <a:latin typeface="Trebuchet MS"/>
                <a:cs typeface="Trebuchet MS"/>
              </a:rPr>
              <a:t>oglądaj </a:t>
            </a:r>
            <a:r>
              <a:rPr sz="1850" spc="140" dirty="0">
                <a:latin typeface="Trebuchet MS"/>
                <a:cs typeface="Trebuchet MS"/>
              </a:rPr>
              <a:t>razem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dzieckiem.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Rozmawiajcie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ich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temat.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Nie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zostawiaj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włączonego 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telewizora,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0" dirty="0">
                <a:latin typeface="Trebuchet MS"/>
                <a:cs typeface="Trebuchet MS"/>
              </a:rPr>
              <a:t>jeżeli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nikt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go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ogląda.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4"/>
              <a:tabLst>
                <a:tab pos="375285" algn="l"/>
              </a:tabLst>
            </a:pPr>
            <a:r>
              <a:rPr lang="pl-PL" sz="1850" b="1" spc="-25" dirty="0">
                <a:latin typeface="Trebuchet MS"/>
                <a:cs typeface="Trebuchet MS"/>
              </a:rPr>
              <a:t> </a:t>
            </a:r>
            <a:r>
              <a:rPr sz="1850" b="1" spc="-25" dirty="0">
                <a:latin typeface="Trebuchet MS"/>
                <a:cs typeface="Trebuchet MS"/>
              </a:rPr>
              <a:t>Kiedy </a:t>
            </a:r>
            <a:r>
              <a:rPr sz="1850" b="1" spc="45" dirty="0">
                <a:latin typeface="Trebuchet MS"/>
                <a:cs typeface="Trebuchet MS"/>
              </a:rPr>
              <a:t>dziecko </a:t>
            </a:r>
            <a:r>
              <a:rPr sz="1850" b="1" spc="110" dirty="0">
                <a:latin typeface="Trebuchet MS"/>
                <a:cs typeface="Trebuchet MS"/>
              </a:rPr>
              <a:t>chce </a:t>
            </a:r>
            <a:r>
              <a:rPr sz="1850" b="1" spc="-20" dirty="0">
                <a:latin typeface="Trebuchet MS"/>
                <a:cs typeface="Trebuchet MS"/>
              </a:rPr>
              <a:t>Ci </a:t>
            </a:r>
            <a:r>
              <a:rPr sz="1850" b="1" spc="145" dirty="0">
                <a:latin typeface="Trebuchet MS"/>
                <a:cs typeface="Trebuchet MS"/>
              </a:rPr>
              <a:t>coś </a:t>
            </a:r>
            <a:r>
              <a:rPr sz="1850" b="1" spc="25" dirty="0">
                <a:latin typeface="Trebuchet MS"/>
                <a:cs typeface="Trebuchet MS"/>
              </a:rPr>
              <a:t>przekazać, </a:t>
            </a:r>
            <a:r>
              <a:rPr sz="1850" b="1" spc="45" dirty="0">
                <a:latin typeface="Trebuchet MS"/>
                <a:cs typeface="Trebuchet MS"/>
              </a:rPr>
              <a:t>słuchaj </a:t>
            </a:r>
            <a:r>
              <a:rPr sz="1850" b="1" spc="-30" dirty="0">
                <a:latin typeface="Trebuchet MS"/>
                <a:cs typeface="Trebuchet MS"/>
              </a:rPr>
              <a:t>go, </a:t>
            </a:r>
            <a:r>
              <a:rPr sz="1850" b="1" spc="45" dirty="0">
                <a:latin typeface="Trebuchet MS"/>
                <a:cs typeface="Trebuchet MS"/>
              </a:rPr>
              <a:t>rób </a:t>
            </a:r>
            <a:r>
              <a:rPr sz="1850" b="1" spc="65" dirty="0">
                <a:latin typeface="Trebuchet MS"/>
                <a:cs typeface="Trebuchet MS"/>
              </a:rPr>
              <a:t>wszystko, </a:t>
            </a:r>
            <a:r>
              <a:rPr sz="1850" b="1" spc="100" dirty="0">
                <a:latin typeface="Trebuchet MS"/>
                <a:cs typeface="Trebuchet MS"/>
              </a:rPr>
              <a:t>co </a:t>
            </a:r>
            <a:r>
              <a:rPr sz="1850" b="1" spc="105" dirty="0">
                <a:latin typeface="Trebuchet MS"/>
                <a:cs typeface="Trebuchet MS"/>
              </a:rPr>
              <a:t> </a:t>
            </a:r>
            <a:r>
              <a:rPr sz="1850" b="1" spc="35" dirty="0">
                <a:latin typeface="Trebuchet MS"/>
                <a:cs typeface="Trebuchet MS"/>
              </a:rPr>
              <a:t>możliwe, </a:t>
            </a:r>
            <a:r>
              <a:rPr sz="1850" b="1" spc="110" dirty="0">
                <a:latin typeface="Trebuchet MS"/>
                <a:cs typeface="Trebuchet MS"/>
              </a:rPr>
              <a:t>by </a:t>
            </a:r>
            <a:r>
              <a:rPr sz="1850" b="1" spc="-85" dirty="0">
                <a:latin typeface="Trebuchet MS"/>
                <a:cs typeface="Trebuchet MS"/>
              </a:rPr>
              <a:t>je </a:t>
            </a:r>
            <a:r>
              <a:rPr sz="1850" b="1" spc="40" dirty="0">
                <a:latin typeface="Trebuchet MS"/>
                <a:cs typeface="Trebuchet MS"/>
              </a:rPr>
              <a:t>zrozumieć. </a:t>
            </a:r>
            <a:r>
              <a:rPr sz="1850" spc="30" dirty="0">
                <a:latin typeface="Trebuchet MS"/>
                <a:cs typeface="Trebuchet MS"/>
              </a:rPr>
              <a:t>Poproś, </a:t>
            </a:r>
            <a:r>
              <a:rPr sz="1850" spc="110" dirty="0">
                <a:latin typeface="Trebuchet MS"/>
                <a:cs typeface="Trebuchet MS"/>
              </a:rPr>
              <a:t>żeby </a:t>
            </a:r>
            <a:r>
              <a:rPr sz="1850" spc="70" dirty="0">
                <a:latin typeface="Trebuchet MS"/>
                <a:cs typeface="Trebuchet MS"/>
              </a:rPr>
              <a:t>pokazało </a:t>
            </a:r>
            <a:r>
              <a:rPr sz="1850" spc="100" dirty="0">
                <a:latin typeface="Trebuchet MS"/>
                <a:cs typeface="Trebuchet MS"/>
              </a:rPr>
              <a:t>co </a:t>
            </a:r>
            <a:r>
              <a:rPr sz="1850" spc="295" dirty="0">
                <a:latin typeface="Trebuchet MS"/>
                <a:cs typeface="Trebuchet MS"/>
              </a:rPr>
              <a:t>ma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dirty="0">
                <a:latin typeface="Trebuchet MS"/>
                <a:cs typeface="Trebuchet MS"/>
              </a:rPr>
              <a:t>myśli, </a:t>
            </a:r>
            <a:r>
              <a:rPr sz="1850" spc="-55" dirty="0">
                <a:latin typeface="Trebuchet MS"/>
                <a:cs typeface="Trebuchet MS"/>
              </a:rPr>
              <a:t>jeśli 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brakuje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mu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słów.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4"/>
              <a:tabLst>
                <a:tab pos="402590" algn="l"/>
              </a:tabLst>
            </a:pPr>
            <a:r>
              <a:rPr lang="pl-PL" sz="1850" b="1" spc="-70" dirty="0">
                <a:latin typeface="Trebuchet MS"/>
                <a:cs typeface="Trebuchet MS"/>
              </a:rPr>
              <a:t> </a:t>
            </a:r>
            <a:r>
              <a:rPr sz="1850" b="1" spc="-70" dirty="0">
                <a:latin typeface="Trebuchet MS"/>
                <a:cs typeface="Trebuchet MS"/>
              </a:rPr>
              <a:t>Maluj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-155" dirty="0">
                <a:latin typeface="Trebuchet MS"/>
                <a:cs typeface="Trebuchet MS"/>
              </a:rPr>
              <a:t>i</a:t>
            </a:r>
            <a:r>
              <a:rPr sz="1850" b="1" spc="-150" dirty="0">
                <a:latin typeface="Trebuchet MS"/>
                <a:cs typeface="Trebuchet MS"/>
              </a:rPr>
              <a:t> </a:t>
            </a:r>
            <a:r>
              <a:rPr sz="1850" b="1" spc="20" dirty="0">
                <a:latin typeface="Trebuchet MS"/>
                <a:cs typeface="Trebuchet MS"/>
              </a:rPr>
              <a:t>rysuj</a:t>
            </a:r>
            <a:r>
              <a:rPr sz="1850" b="1" spc="25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razem </a:t>
            </a:r>
            <a:r>
              <a:rPr sz="1850" b="1" spc="95" dirty="0">
                <a:latin typeface="Trebuchet MS"/>
                <a:cs typeface="Trebuchet MS"/>
              </a:rPr>
              <a:t>z </a:t>
            </a:r>
            <a:r>
              <a:rPr sz="1850" b="1" spc="15" dirty="0">
                <a:latin typeface="Trebuchet MS"/>
                <a:cs typeface="Trebuchet MS"/>
              </a:rPr>
              <a:t>dzieckiem,</a:t>
            </a:r>
            <a:r>
              <a:rPr sz="1850" b="1" spc="20" dirty="0">
                <a:latin typeface="Trebuchet MS"/>
                <a:cs typeface="Trebuchet MS"/>
              </a:rPr>
              <a:t> </a:t>
            </a:r>
            <a:r>
              <a:rPr sz="1850" b="1" spc="140" dirty="0">
                <a:latin typeface="Trebuchet MS"/>
                <a:cs typeface="Trebuchet MS"/>
              </a:rPr>
              <a:t>gdy </a:t>
            </a:r>
            <a:r>
              <a:rPr sz="1850" b="1" spc="300" dirty="0">
                <a:latin typeface="Trebuchet MS"/>
                <a:cs typeface="Trebuchet MS"/>
              </a:rPr>
              <a:t>mu </a:t>
            </a:r>
            <a:r>
              <a:rPr sz="1850" b="1" spc="130" dirty="0">
                <a:latin typeface="Trebuchet MS"/>
                <a:cs typeface="Trebuchet MS"/>
              </a:rPr>
              <a:t>o </a:t>
            </a:r>
            <a:r>
              <a:rPr sz="1850" b="1" spc="190" dirty="0">
                <a:latin typeface="Trebuchet MS"/>
                <a:cs typeface="Trebuchet MS"/>
              </a:rPr>
              <a:t>czymś </a:t>
            </a:r>
            <a:r>
              <a:rPr sz="1850" b="1" spc="75" dirty="0">
                <a:latin typeface="Trebuchet MS"/>
                <a:cs typeface="Trebuchet MS"/>
              </a:rPr>
              <a:t>opowiadasz</a:t>
            </a:r>
            <a:r>
              <a:rPr sz="1850" spc="75" dirty="0">
                <a:latin typeface="Trebuchet MS"/>
                <a:cs typeface="Trebuchet MS"/>
              </a:rPr>
              <a:t>. 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Ilustrowanie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opowiadań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pomoże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dziecku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zrozumieć.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4"/>
              <a:tabLst>
                <a:tab pos="352425" algn="l"/>
              </a:tabLst>
            </a:pPr>
            <a:r>
              <a:rPr lang="pl-PL" sz="1850" b="1" spc="-90" dirty="0">
                <a:latin typeface="Trebuchet MS"/>
                <a:cs typeface="Trebuchet MS"/>
              </a:rPr>
              <a:t> </a:t>
            </a:r>
            <a:r>
              <a:rPr sz="1850" b="1" spc="-90" dirty="0">
                <a:latin typeface="Trebuchet MS"/>
                <a:cs typeface="Trebuchet MS"/>
              </a:rPr>
              <a:t>Nie </a:t>
            </a:r>
            <a:r>
              <a:rPr sz="1850" b="1" spc="-10" dirty="0">
                <a:latin typeface="Trebuchet MS"/>
                <a:cs typeface="Trebuchet MS"/>
              </a:rPr>
              <a:t>nalegaj, </a:t>
            </a:r>
            <a:r>
              <a:rPr sz="1850" b="1" spc="125" dirty="0">
                <a:latin typeface="Trebuchet MS"/>
                <a:cs typeface="Trebuchet MS"/>
              </a:rPr>
              <a:t>aby </a:t>
            </a:r>
            <a:r>
              <a:rPr sz="1850" b="1" spc="45" dirty="0">
                <a:latin typeface="Trebuchet MS"/>
                <a:cs typeface="Trebuchet MS"/>
              </a:rPr>
              <a:t>dziecko </a:t>
            </a:r>
            <a:r>
              <a:rPr sz="1850" b="1" spc="85" dirty="0">
                <a:latin typeface="Trebuchet MS"/>
                <a:cs typeface="Trebuchet MS"/>
              </a:rPr>
              <a:t>leworęczne </a:t>
            </a:r>
            <a:r>
              <a:rPr sz="1850" b="1" spc="80" dirty="0">
                <a:latin typeface="Trebuchet MS"/>
                <a:cs typeface="Trebuchet MS"/>
              </a:rPr>
              <a:t>posługiwało </a:t>
            </a:r>
            <a:r>
              <a:rPr sz="1850" b="1" spc="65" dirty="0">
                <a:latin typeface="Trebuchet MS"/>
                <a:cs typeface="Trebuchet MS"/>
              </a:rPr>
              <a:t>się </a:t>
            </a:r>
            <a:r>
              <a:rPr sz="1850" b="1" spc="125" dirty="0">
                <a:latin typeface="Trebuchet MS"/>
                <a:cs typeface="Trebuchet MS"/>
              </a:rPr>
              <a:t>prawą </a:t>
            </a:r>
            <a:r>
              <a:rPr sz="1850" b="1" spc="40" dirty="0">
                <a:latin typeface="Trebuchet MS"/>
                <a:cs typeface="Trebuchet MS"/>
              </a:rPr>
              <a:t>ręką </a:t>
            </a:r>
            <a:r>
              <a:rPr lang="pl-PL" sz="1850" b="1" spc="40" dirty="0">
                <a:latin typeface="Trebuchet MS"/>
                <a:cs typeface="Trebuchet MS"/>
              </a:rPr>
              <a:t/>
            </a:r>
            <a:br>
              <a:rPr lang="pl-PL" sz="1850" b="1" spc="40" dirty="0">
                <a:latin typeface="Trebuchet MS"/>
                <a:cs typeface="Trebuchet MS"/>
              </a:rPr>
            </a:br>
            <a:r>
              <a:rPr sz="1850" b="1" spc="300" dirty="0">
                <a:latin typeface="Trebuchet MS"/>
                <a:cs typeface="Trebuchet MS"/>
              </a:rPr>
              <a:t>w</a:t>
            </a:r>
            <a:r>
              <a:rPr lang="pl-PL" sz="1850" b="1" spc="300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okresie</a:t>
            </a:r>
            <a:r>
              <a:rPr sz="1850" b="1" spc="65" dirty="0">
                <a:latin typeface="Trebuchet MS"/>
                <a:cs typeface="Trebuchet MS"/>
              </a:rPr>
              <a:t> </a:t>
            </a:r>
            <a:r>
              <a:rPr sz="1850" b="1" spc="75" dirty="0">
                <a:latin typeface="Trebuchet MS"/>
                <a:cs typeface="Trebuchet MS"/>
              </a:rPr>
              <a:t>kształtowania</a:t>
            </a:r>
            <a:r>
              <a:rPr sz="1850" b="1" spc="65" dirty="0">
                <a:latin typeface="Trebuchet MS"/>
                <a:cs typeface="Trebuchet MS"/>
              </a:rPr>
              <a:t> się </a:t>
            </a:r>
            <a:r>
              <a:rPr sz="1850" b="1" spc="110" dirty="0">
                <a:latin typeface="Trebuchet MS"/>
                <a:cs typeface="Trebuchet MS"/>
              </a:rPr>
              <a:t>mowy.</a:t>
            </a:r>
            <a:r>
              <a:rPr sz="1850" b="1" spc="6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Naruszanie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tym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okresie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naturalnego </a:t>
            </a:r>
            <a:r>
              <a:rPr sz="1850" spc="-5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rozwoju </a:t>
            </a:r>
            <a:r>
              <a:rPr sz="1850" spc="114" dirty="0">
                <a:latin typeface="Trebuchet MS"/>
                <a:cs typeface="Trebuchet MS"/>
              </a:rPr>
              <a:t>sprawności </a:t>
            </a:r>
            <a:r>
              <a:rPr sz="1850" spc="70" dirty="0">
                <a:latin typeface="Trebuchet MS"/>
                <a:cs typeface="Trebuchet MS"/>
              </a:rPr>
              <a:t>ruchowej </a:t>
            </a:r>
            <a:r>
              <a:rPr sz="1850" spc="95" dirty="0">
                <a:latin typeface="Trebuchet MS"/>
                <a:cs typeface="Trebuchet MS"/>
              </a:rPr>
              <a:t>zaburza </a:t>
            </a:r>
            <a:r>
              <a:rPr sz="1850" spc="75" dirty="0">
                <a:latin typeface="Trebuchet MS"/>
                <a:cs typeface="Trebuchet MS"/>
              </a:rPr>
              <a:t>funkcjonowanie </a:t>
            </a:r>
            <a:r>
              <a:rPr sz="1850" spc="165" dirty="0">
                <a:latin typeface="Trebuchet MS"/>
                <a:cs typeface="Trebuchet MS"/>
              </a:rPr>
              <a:t>mechanizmu 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 </a:t>
            </a:r>
            <a:r>
              <a:rPr sz="1850" spc="80" dirty="0">
                <a:latin typeface="Trebuchet MS"/>
                <a:cs typeface="Trebuchet MS"/>
              </a:rPr>
              <a:t>Prowadzi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105" dirty="0">
                <a:latin typeface="Trebuchet MS"/>
                <a:cs typeface="Trebuchet MS"/>
              </a:rPr>
              <a:t>często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100" dirty="0">
                <a:latin typeface="Trebuchet MS"/>
                <a:cs typeface="Trebuchet MS"/>
              </a:rPr>
              <a:t>zaburzeń </a:t>
            </a:r>
            <a:r>
              <a:rPr sz="1850" spc="105" dirty="0">
                <a:latin typeface="Trebuchet MS"/>
                <a:cs typeface="Trebuchet MS"/>
              </a:rPr>
              <a:t>mowy, </a:t>
            </a:r>
            <a:r>
              <a:rPr lang="pl-PL" sz="1850" spc="105" dirty="0">
                <a:latin typeface="Trebuchet MS"/>
                <a:cs typeface="Trebuchet MS"/>
              </a:rPr>
              <a:t/>
            </a:r>
            <a:br>
              <a:rPr lang="pl-PL" sz="1850" spc="105" dirty="0">
                <a:latin typeface="Trebuchet MS"/>
                <a:cs typeface="Trebuchet MS"/>
              </a:rPr>
            </a:b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90" dirty="0">
                <a:latin typeface="Trebuchet MS"/>
                <a:cs typeface="Trebuchet MS"/>
              </a:rPr>
              <a:t>szczególności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jąkania.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  <a:buAutoNum type="arabicPeriod" startAt="14"/>
              <a:tabLst>
                <a:tab pos="358140" algn="l"/>
              </a:tabLst>
            </a:pPr>
            <a:r>
              <a:rPr lang="pl-PL" sz="1850" b="1" spc="-80" dirty="0">
                <a:latin typeface="Trebuchet MS"/>
                <a:cs typeface="Trebuchet MS"/>
              </a:rPr>
              <a:t> </a:t>
            </a:r>
            <a:r>
              <a:rPr sz="1850" b="1" spc="-80" dirty="0">
                <a:latin typeface="Trebuchet MS"/>
                <a:cs typeface="Trebuchet MS"/>
              </a:rPr>
              <a:t>Dbaj </a:t>
            </a:r>
            <a:r>
              <a:rPr sz="1850" b="1" spc="130" dirty="0">
                <a:latin typeface="Trebuchet MS"/>
                <a:cs typeface="Trebuchet MS"/>
              </a:rPr>
              <a:t>o </a:t>
            </a:r>
            <a:r>
              <a:rPr sz="1850" b="1" spc="75" dirty="0">
                <a:latin typeface="Trebuchet MS"/>
                <a:cs typeface="Trebuchet MS"/>
              </a:rPr>
              <a:t>prawidłowy </a:t>
            </a:r>
            <a:r>
              <a:rPr sz="1850" b="1" spc="40" dirty="0">
                <a:latin typeface="Trebuchet MS"/>
                <a:cs typeface="Trebuchet MS"/>
              </a:rPr>
              <a:t>rozwój </a:t>
            </a:r>
            <a:r>
              <a:rPr sz="1850" b="1" spc="120" dirty="0">
                <a:latin typeface="Trebuchet MS"/>
                <a:cs typeface="Trebuchet MS"/>
              </a:rPr>
              <a:t>ruchowy </a:t>
            </a:r>
            <a:r>
              <a:rPr sz="1850" b="1" spc="-10" dirty="0">
                <a:latin typeface="Trebuchet MS"/>
                <a:cs typeface="Trebuchet MS"/>
              </a:rPr>
              <a:t>dziecka. </a:t>
            </a:r>
            <a:r>
              <a:rPr sz="1850" spc="70" dirty="0">
                <a:latin typeface="Trebuchet MS"/>
                <a:cs typeface="Trebuchet MS"/>
              </a:rPr>
              <a:t>Zachęcaj </a:t>
            </a:r>
            <a:r>
              <a:rPr sz="1850" spc="-85" dirty="0">
                <a:latin typeface="Trebuchet MS"/>
                <a:cs typeface="Trebuchet MS"/>
              </a:rPr>
              <a:t>je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35" dirty="0">
                <a:latin typeface="Trebuchet MS"/>
                <a:cs typeface="Trebuchet MS"/>
              </a:rPr>
              <a:t>jazdy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hulajnodze,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rowerze,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rolkach,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biegania,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wspinania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 </a:t>
            </a:r>
            <a:r>
              <a:rPr sz="1850" spc="20" dirty="0">
                <a:latin typeface="Trebuchet MS"/>
                <a:cs typeface="Trebuchet MS"/>
              </a:rPr>
              <a:t>drabinkach. 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Usprawniaj </a:t>
            </a:r>
            <a:r>
              <a:rPr sz="1850" spc="95" dirty="0">
                <a:latin typeface="Trebuchet MS"/>
                <a:cs typeface="Trebuchet MS"/>
              </a:rPr>
              <a:t>motorykę </a:t>
            </a:r>
            <a:r>
              <a:rPr sz="1850" spc="20" dirty="0">
                <a:latin typeface="Trebuchet MS"/>
                <a:cs typeface="Trebuchet MS"/>
              </a:rPr>
              <a:t>palców, </a:t>
            </a:r>
            <a:r>
              <a:rPr sz="1850" spc="80" dirty="0">
                <a:latin typeface="Trebuchet MS"/>
                <a:cs typeface="Trebuchet MS"/>
              </a:rPr>
              <a:t>poprzez </a:t>
            </a:r>
            <a:r>
              <a:rPr sz="1850" spc="25" dirty="0">
                <a:latin typeface="Trebuchet MS"/>
                <a:cs typeface="Trebuchet MS"/>
              </a:rPr>
              <a:t>wydzieranie, </a:t>
            </a:r>
            <a:r>
              <a:rPr sz="1850" spc="-15" dirty="0">
                <a:latin typeface="Trebuchet MS"/>
                <a:cs typeface="Trebuchet MS"/>
              </a:rPr>
              <a:t>naklejanie, </a:t>
            </a:r>
            <a:r>
              <a:rPr sz="1850" spc="20" dirty="0">
                <a:latin typeface="Trebuchet MS"/>
                <a:cs typeface="Trebuchet MS"/>
              </a:rPr>
              <a:t>lepienie </a:t>
            </a:r>
            <a:r>
              <a:rPr lang="pl-PL" sz="1850" spc="20" dirty="0">
                <a:latin typeface="Trebuchet MS"/>
                <a:cs typeface="Trebuchet MS"/>
              </a:rPr>
              <a:t/>
            </a:r>
            <a:br>
              <a:rPr lang="pl-PL" sz="1850" spc="20" dirty="0">
                <a:latin typeface="Trebuchet MS"/>
                <a:cs typeface="Trebuchet MS"/>
              </a:rPr>
            </a:b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plasteliny,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kolorowanie,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rysowanie.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1647714"/>
            <a:ext cx="8305800" cy="5948423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spc="110" dirty="0">
                <a:latin typeface="Trebuchet MS"/>
                <a:cs typeface="Trebuchet MS"/>
              </a:rPr>
              <a:t>Często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rodzice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są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świadomi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tego,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30" dirty="0">
                <a:latin typeface="Trebuchet MS"/>
                <a:cs typeface="Trebuchet MS"/>
              </a:rPr>
              <a:t> ich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wadę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wymowy.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Są </a:t>
            </a:r>
            <a:r>
              <a:rPr sz="1850" spc="35" dirty="0">
                <a:latin typeface="Trebuchet MS"/>
                <a:cs typeface="Trebuchet MS"/>
              </a:rPr>
              <a:t>tak </a:t>
            </a:r>
            <a:r>
              <a:rPr sz="1850" spc="60" dirty="0">
                <a:latin typeface="Trebuchet MS"/>
                <a:cs typeface="Trebuchet MS"/>
              </a:rPr>
              <a:t>przyzwyczajeni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-70" dirty="0">
                <a:latin typeface="Trebuchet MS"/>
                <a:cs typeface="Trebuchet MS"/>
              </a:rPr>
              <a:t>ją </a:t>
            </a:r>
            <a:r>
              <a:rPr sz="1850" spc="114" dirty="0">
                <a:latin typeface="Trebuchet MS"/>
                <a:cs typeface="Trebuchet MS"/>
              </a:rPr>
              <a:t>swojego </a:t>
            </a:r>
            <a:r>
              <a:rPr sz="1850" spc="-10" dirty="0">
                <a:latin typeface="Trebuchet MS"/>
                <a:cs typeface="Trebuchet MS"/>
              </a:rPr>
              <a:t>dziecka,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145" dirty="0">
                <a:latin typeface="Trebuchet MS"/>
                <a:cs typeface="Trebuchet MS"/>
              </a:rPr>
              <a:t>nawet </a:t>
            </a:r>
            <a:r>
              <a:rPr sz="1850" spc="-55" dirty="0">
                <a:latin typeface="Trebuchet MS"/>
                <a:cs typeface="Trebuchet MS"/>
              </a:rPr>
              <a:t>jeśli </a:t>
            </a:r>
            <a:r>
              <a:rPr sz="1850" spc="-70" dirty="0">
                <a:latin typeface="Trebuchet MS"/>
                <a:cs typeface="Trebuchet MS"/>
              </a:rPr>
              <a:t>ją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zniekształca,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widzą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tym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problemu.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Inni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natomiast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wiedzą,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ich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295" dirty="0">
                <a:latin typeface="Trebuchet MS"/>
                <a:cs typeface="Trebuchet MS"/>
              </a:rPr>
              <a:t>ma </a:t>
            </a:r>
            <a:r>
              <a:rPr sz="1850" spc="25" dirty="0">
                <a:latin typeface="Trebuchet MS"/>
                <a:cs typeface="Trebuchet MS"/>
              </a:rPr>
              <a:t>złą </a:t>
            </a:r>
            <a:r>
              <a:rPr sz="1850" spc="135" dirty="0">
                <a:latin typeface="Trebuchet MS"/>
                <a:cs typeface="Trebuchet MS"/>
              </a:rPr>
              <a:t>wymowę, </a:t>
            </a:r>
            <a:r>
              <a:rPr sz="1850" spc="35" dirty="0">
                <a:latin typeface="Trebuchet MS"/>
                <a:cs typeface="Trebuchet MS"/>
              </a:rPr>
              <a:t>ale </a:t>
            </a:r>
            <a:r>
              <a:rPr sz="1850" spc="-5" dirty="0">
                <a:latin typeface="Trebuchet MS"/>
                <a:cs typeface="Trebuchet MS"/>
              </a:rPr>
              <a:t>cierpliwie </a:t>
            </a:r>
            <a:r>
              <a:rPr sz="1850" spc="-20" dirty="0">
                <a:latin typeface="Trebuchet MS"/>
                <a:cs typeface="Trebuchet MS"/>
              </a:rPr>
              <a:t>czekają, </a:t>
            </a:r>
            <a:r>
              <a:rPr sz="1850" spc="125" dirty="0">
                <a:latin typeface="Trebuchet MS"/>
                <a:cs typeface="Trebuchet MS"/>
              </a:rPr>
              <a:t>aż </a:t>
            </a:r>
            <a:r>
              <a:rPr sz="1850" spc="-210" dirty="0">
                <a:latin typeface="Trebuchet MS"/>
                <a:cs typeface="Trebuchet MS"/>
              </a:rPr>
              <a:t>„z</a:t>
            </a:r>
            <a:r>
              <a:rPr sz="1850" spc="-204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tego </a:t>
            </a:r>
            <a:r>
              <a:rPr sz="1850" spc="-15" dirty="0">
                <a:latin typeface="Trebuchet MS"/>
                <a:cs typeface="Trebuchet MS"/>
              </a:rPr>
              <a:t>wyrośnie”. 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85" dirty="0">
                <a:latin typeface="Trebuchet MS"/>
                <a:cs typeface="Trebuchet MS"/>
              </a:rPr>
              <a:t>Tymczasem </a:t>
            </a:r>
            <a:r>
              <a:rPr sz="1850" spc="145" dirty="0">
                <a:latin typeface="Trebuchet MS"/>
                <a:cs typeface="Trebuchet MS"/>
              </a:rPr>
              <a:t>nawet </a:t>
            </a:r>
            <a:r>
              <a:rPr sz="1850" spc="15" dirty="0">
                <a:latin typeface="Trebuchet MS"/>
                <a:cs typeface="Trebuchet MS"/>
              </a:rPr>
              <a:t>niewielkie trudności, </a:t>
            </a:r>
            <a:r>
              <a:rPr sz="1850" spc="-50" dirty="0">
                <a:latin typeface="Trebuchet MS"/>
                <a:cs typeface="Trebuchet MS"/>
              </a:rPr>
              <a:t>jeżeli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130" dirty="0">
                <a:latin typeface="Trebuchet MS"/>
                <a:cs typeface="Trebuchet MS"/>
              </a:rPr>
              <a:t>zostaną </a:t>
            </a:r>
            <a:r>
              <a:rPr sz="1850" spc="100" dirty="0">
                <a:latin typeface="Trebuchet MS"/>
                <a:cs typeface="Trebuchet MS"/>
              </a:rPr>
              <a:t>usunięte </a:t>
            </a:r>
            <a:r>
              <a:rPr lang="pl-PL" sz="1850" spc="100" dirty="0">
                <a:latin typeface="Trebuchet MS"/>
                <a:cs typeface="Trebuchet MS"/>
              </a:rPr>
              <a:t/>
            </a:r>
            <a:br>
              <a:rPr lang="pl-PL" sz="1850" spc="100" dirty="0">
                <a:latin typeface="Trebuchet MS"/>
                <a:cs typeface="Trebuchet MS"/>
              </a:rPr>
            </a:b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porę, </a:t>
            </a:r>
            <a:r>
              <a:rPr sz="1850" spc="35" dirty="0">
                <a:latin typeface="Trebuchet MS"/>
                <a:cs typeface="Trebuchet MS"/>
              </a:rPr>
              <a:t>utrwalają </a:t>
            </a:r>
            <a:r>
              <a:rPr sz="1850" spc="-55" dirty="0">
                <a:latin typeface="Trebuchet MS"/>
                <a:cs typeface="Trebuchet MS"/>
              </a:rPr>
              <a:t>się, </a:t>
            </a:r>
            <a:r>
              <a:rPr sz="1850" spc="45" dirty="0">
                <a:latin typeface="Trebuchet MS"/>
                <a:cs typeface="Trebuchet MS"/>
              </a:rPr>
              <a:t>stają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65" dirty="0">
                <a:latin typeface="Trebuchet MS"/>
                <a:cs typeface="Trebuchet MS"/>
              </a:rPr>
              <a:t>wadami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etap </a:t>
            </a:r>
            <a:r>
              <a:rPr sz="1850" spc="65" dirty="0">
                <a:latin typeface="Trebuchet MS"/>
                <a:cs typeface="Trebuchet MS"/>
              </a:rPr>
              <a:t>utrwalania </a:t>
            </a:r>
            <a:r>
              <a:rPr sz="1850" spc="70" dirty="0">
                <a:latin typeface="Trebuchet MS"/>
                <a:cs typeface="Trebuchet MS"/>
              </a:rPr>
              <a:t>oraz </a:t>
            </a:r>
            <a:r>
              <a:rPr sz="1850" spc="75" dirty="0">
                <a:latin typeface="Trebuchet MS"/>
                <a:cs typeface="Trebuchet MS"/>
              </a:rPr>
              <a:t> automatyzacji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nowych</a:t>
            </a:r>
            <a:r>
              <a:rPr sz="1850" spc="16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dla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wzorców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245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może</a:t>
            </a:r>
            <a:r>
              <a:rPr sz="1850" spc="20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być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długotrwały. Nie </a:t>
            </a:r>
            <a:r>
              <a:rPr sz="1850" spc="165" dirty="0">
                <a:latin typeface="Trebuchet MS"/>
                <a:cs typeface="Trebuchet MS"/>
              </a:rPr>
              <a:t>wszyscy </a:t>
            </a:r>
            <a:r>
              <a:rPr sz="1850" spc="35" dirty="0">
                <a:latin typeface="Trebuchet MS"/>
                <a:cs typeface="Trebuchet MS"/>
              </a:rPr>
              <a:t>rodzice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65" dirty="0">
                <a:latin typeface="Trebuchet MS"/>
                <a:cs typeface="Trebuchet MS"/>
              </a:rPr>
              <a:t>świadomi, </a:t>
            </a:r>
            <a:r>
              <a:rPr sz="1850" spc="-55" dirty="0">
                <a:latin typeface="Trebuchet MS"/>
                <a:cs typeface="Trebuchet MS"/>
              </a:rPr>
              <a:t>jak </a:t>
            </a:r>
            <a:r>
              <a:rPr sz="1850" spc="30" dirty="0">
                <a:latin typeface="Trebuchet MS"/>
                <a:cs typeface="Trebuchet MS"/>
              </a:rPr>
              <a:t>przykre dla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bywają </a:t>
            </a:r>
            <a:r>
              <a:rPr sz="1850" spc="140" dirty="0">
                <a:latin typeface="Trebuchet MS"/>
                <a:cs typeface="Trebuchet MS"/>
              </a:rPr>
              <a:t>następstwa </a:t>
            </a:r>
            <a:r>
              <a:rPr sz="1850" spc="40" dirty="0">
                <a:latin typeface="Trebuchet MS"/>
                <a:cs typeface="Trebuchet MS"/>
              </a:rPr>
              <a:t>wadliwej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wymowy. </a:t>
            </a:r>
            <a:r>
              <a:rPr sz="1850" spc="-15" dirty="0">
                <a:latin typeface="Trebuchet MS"/>
                <a:cs typeface="Trebuchet MS"/>
              </a:rPr>
              <a:t>Dziecko,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wyśmiewane </a:t>
            </a:r>
            <a:r>
              <a:rPr sz="1850" spc="65" dirty="0">
                <a:latin typeface="Trebuchet MS"/>
                <a:cs typeface="Trebuchet MS"/>
              </a:rPr>
              <a:t>przez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kolegów </a:t>
            </a:r>
            <a:r>
              <a:rPr sz="1850" spc="114" dirty="0">
                <a:latin typeface="Trebuchet MS"/>
                <a:cs typeface="Trebuchet MS"/>
              </a:rPr>
              <a:t>bądź </a:t>
            </a:r>
            <a:r>
              <a:rPr sz="1850" spc="15" dirty="0">
                <a:latin typeface="Trebuchet MS"/>
                <a:cs typeface="Trebuchet MS"/>
              </a:rPr>
              <a:t>rodziców, </a:t>
            </a:r>
            <a:r>
              <a:rPr sz="1850" spc="30" dirty="0">
                <a:latin typeface="Trebuchet MS"/>
                <a:cs typeface="Trebuchet MS"/>
              </a:rPr>
              <a:t>którzy </a:t>
            </a:r>
            <a:r>
              <a:rPr sz="1850" spc="55" dirty="0">
                <a:latin typeface="Trebuchet MS"/>
                <a:cs typeface="Trebuchet MS"/>
              </a:rPr>
              <a:t>sądzą,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90" dirty="0">
                <a:latin typeface="Trebuchet MS"/>
                <a:cs typeface="Trebuchet MS"/>
              </a:rPr>
              <a:t>ten </a:t>
            </a:r>
            <a:r>
              <a:rPr sz="1850" spc="155" dirty="0">
                <a:latin typeface="Trebuchet MS"/>
                <a:cs typeface="Trebuchet MS"/>
              </a:rPr>
              <a:t>sposób </a:t>
            </a:r>
            <a:r>
              <a:rPr sz="1850" spc="195" dirty="0">
                <a:latin typeface="Trebuchet MS"/>
                <a:cs typeface="Trebuchet MS"/>
              </a:rPr>
              <a:t>zmuszą </a:t>
            </a:r>
            <a:r>
              <a:rPr sz="1850" spc="30" dirty="0">
                <a:latin typeface="Trebuchet MS"/>
                <a:cs typeface="Trebuchet MS"/>
              </a:rPr>
              <a:t>lub </a:t>
            </a:r>
            <a:r>
              <a:rPr sz="1850" spc="35" dirty="0">
                <a:latin typeface="Trebuchet MS"/>
                <a:cs typeface="Trebuchet MS"/>
              </a:rPr>
              <a:t> zmobilizują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-8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40" dirty="0">
                <a:latin typeface="Trebuchet MS"/>
                <a:cs typeface="Trebuchet MS"/>
              </a:rPr>
              <a:t>prawidłowej </a:t>
            </a:r>
            <a:r>
              <a:rPr sz="1850" spc="135" dirty="0">
                <a:latin typeface="Trebuchet MS"/>
                <a:cs typeface="Trebuchet MS"/>
              </a:rPr>
              <a:t>wymowy, </a:t>
            </a:r>
            <a:r>
              <a:rPr sz="1850" spc="-15" dirty="0">
                <a:latin typeface="Trebuchet MS"/>
                <a:cs typeface="Trebuchet MS"/>
              </a:rPr>
              <a:t>traci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zaufanie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25" dirty="0">
                <a:latin typeface="Trebuchet MS"/>
                <a:cs typeface="Trebuchet MS"/>
              </a:rPr>
              <a:t>otoczenia, 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zaczyna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unikać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rówieśników,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niechętnie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rozmawia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odpowiada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pytania,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staje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85" dirty="0">
                <a:latin typeface="Trebuchet MS"/>
                <a:cs typeface="Trebuchet MS"/>
              </a:rPr>
              <a:t>małomówne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wycofane.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50"/>
              </a:spcBef>
            </a:pPr>
            <a:r>
              <a:rPr sz="1850" spc="55" dirty="0">
                <a:latin typeface="Trebuchet MS"/>
                <a:cs typeface="Trebuchet MS"/>
              </a:rPr>
              <a:t>Kiedy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więc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zdecydować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75" dirty="0">
                <a:latin typeface="Trebuchet MS"/>
                <a:cs typeface="Trebuchet MS"/>
              </a:rPr>
              <a:t>wizytę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u </a:t>
            </a:r>
            <a:r>
              <a:rPr sz="1850" spc="130" dirty="0">
                <a:latin typeface="Trebuchet MS"/>
                <a:cs typeface="Trebuchet MS"/>
              </a:rPr>
              <a:t>logopedy? </a:t>
            </a:r>
            <a:r>
              <a:rPr sz="1850" spc="90" dirty="0">
                <a:latin typeface="Trebuchet MS"/>
                <a:cs typeface="Trebuchet MS"/>
              </a:rPr>
              <a:t>Tu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zdania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20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podzielone. </a:t>
            </a:r>
            <a:r>
              <a:rPr sz="1850" spc="105" dirty="0">
                <a:latin typeface="Trebuchet MS"/>
                <a:cs typeface="Trebuchet MS"/>
              </a:rPr>
              <a:t>Bywają </a:t>
            </a:r>
            <a:r>
              <a:rPr sz="1850" spc="-20" dirty="0">
                <a:latin typeface="Trebuchet MS"/>
                <a:cs typeface="Trebuchet MS"/>
              </a:rPr>
              <a:t>rodzice, </a:t>
            </a:r>
            <a:r>
              <a:rPr sz="1850" spc="30" dirty="0">
                <a:latin typeface="Trebuchet MS"/>
                <a:cs typeface="Trebuchet MS"/>
              </a:rPr>
              <a:t>którzy </a:t>
            </a:r>
            <a:r>
              <a:rPr sz="1850" spc="40" dirty="0">
                <a:latin typeface="Trebuchet MS"/>
                <a:cs typeface="Trebuchet MS"/>
              </a:rPr>
              <a:t>czekają </a:t>
            </a:r>
            <a:r>
              <a:rPr sz="1850" spc="125" dirty="0">
                <a:latin typeface="Trebuchet MS"/>
                <a:cs typeface="Trebuchet MS"/>
              </a:rPr>
              <a:t>aż </a:t>
            </a:r>
            <a:r>
              <a:rPr sz="1850" spc="85" dirty="0">
                <a:latin typeface="Trebuchet MS"/>
                <a:cs typeface="Trebuchet MS"/>
              </a:rPr>
              <a:t>problem </a:t>
            </a:r>
            <a:r>
              <a:rPr sz="1850" spc="80" dirty="0">
                <a:latin typeface="Trebuchet MS"/>
                <a:cs typeface="Trebuchet MS"/>
              </a:rPr>
              <a:t>minie </a:t>
            </a:r>
            <a:r>
              <a:rPr sz="1850" spc="65" dirty="0">
                <a:latin typeface="Trebuchet MS"/>
                <a:cs typeface="Trebuchet MS"/>
              </a:rPr>
              <a:t>samoistnie,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co </a:t>
            </a:r>
            <a:r>
              <a:rPr sz="1850" spc="45" dirty="0">
                <a:latin typeface="Trebuchet MS"/>
                <a:cs typeface="Trebuchet MS"/>
              </a:rPr>
              <a:t>sprzyja </a:t>
            </a:r>
            <a:r>
              <a:rPr sz="1850" spc="60" dirty="0">
                <a:latin typeface="Trebuchet MS"/>
                <a:cs typeface="Trebuchet MS"/>
              </a:rPr>
              <a:t>utrwaleniu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70" dirty="0">
                <a:latin typeface="Trebuchet MS"/>
                <a:cs typeface="Trebuchet MS"/>
              </a:rPr>
              <a:t>wady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sprawia,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-155" dirty="0">
                <a:latin typeface="Trebuchet MS"/>
                <a:cs typeface="Trebuchet MS"/>
              </a:rPr>
              <a:t>jej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likwidacja </a:t>
            </a:r>
            <a:r>
              <a:rPr sz="18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będzie </a:t>
            </a:r>
            <a:r>
              <a:rPr sz="1850" spc="165" dirty="0">
                <a:latin typeface="Trebuchet MS"/>
                <a:cs typeface="Trebuchet MS"/>
              </a:rPr>
              <a:t>wymagała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55" dirty="0">
                <a:latin typeface="Trebuchet MS"/>
                <a:cs typeface="Trebuchet MS"/>
              </a:rPr>
              <a:t>przyszłości </a:t>
            </a:r>
            <a:r>
              <a:rPr sz="1850" spc="114" dirty="0">
                <a:latin typeface="Trebuchet MS"/>
                <a:cs typeface="Trebuchet MS"/>
              </a:rPr>
              <a:t>od </a:t>
            </a:r>
            <a:r>
              <a:rPr sz="1850" spc="65" dirty="0">
                <a:latin typeface="Trebuchet MS"/>
                <a:cs typeface="Trebuchet MS"/>
              </a:rPr>
              <a:t>nich </a:t>
            </a:r>
            <a:r>
              <a:rPr sz="1850" spc="195" dirty="0">
                <a:latin typeface="Trebuchet MS"/>
                <a:cs typeface="Trebuchet MS"/>
              </a:rPr>
              <a:t>samych </a:t>
            </a:r>
            <a:r>
              <a:rPr sz="1850" spc="70" dirty="0">
                <a:latin typeface="Trebuchet MS"/>
                <a:cs typeface="Trebuchet MS"/>
              </a:rPr>
              <a:t>oraz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sz="1850" spc="25" dirty="0">
                <a:latin typeface="Trebuchet MS"/>
                <a:cs typeface="Trebuchet MS"/>
              </a:rPr>
              <a:t>więcej 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czasu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pracy.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Bywają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też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tacy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rodzice,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którzy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zgłaszają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poradę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już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-5" dirty="0">
                <a:latin typeface="Trebuchet MS"/>
                <a:cs typeface="Trebuchet MS"/>
              </a:rPr>
              <a:t>3-latkiem,</a:t>
            </a:r>
            <a:r>
              <a:rPr sz="185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gdyż </a:t>
            </a:r>
            <a:r>
              <a:rPr sz="1850" spc="45" dirty="0">
                <a:latin typeface="Trebuchet MS"/>
                <a:cs typeface="Trebuchet MS"/>
              </a:rPr>
              <a:t>zaniepokojeni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25" dirty="0">
                <a:latin typeface="Trebuchet MS"/>
                <a:cs typeface="Trebuchet MS"/>
              </a:rPr>
              <a:t>faktem,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65" dirty="0">
                <a:latin typeface="Trebuchet MS"/>
                <a:cs typeface="Trebuchet MS"/>
              </a:rPr>
              <a:t>jeszcze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185" dirty="0">
                <a:latin typeface="Trebuchet MS"/>
                <a:cs typeface="Trebuchet MS"/>
              </a:rPr>
              <a:t>wymawia </a:t>
            </a:r>
            <a:r>
              <a:rPr sz="1850" spc="19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-80" dirty="0">
                <a:latin typeface="Trebuchet MS"/>
                <a:cs typeface="Trebuchet MS"/>
              </a:rPr>
              <a:t>[sz,</a:t>
            </a:r>
            <a:r>
              <a:rPr sz="1850" spc="-75" dirty="0">
                <a:latin typeface="Trebuchet MS"/>
                <a:cs typeface="Trebuchet MS"/>
              </a:rPr>
              <a:t> </a:t>
            </a:r>
            <a:r>
              <a:rPr sz="1850" spc="-165" dirty="0">
                <a:latin typeface="Trebuchet MS"/>
                <a:cs typeface="Trebuchet MS"/>
              </a:rPr>
              <a:t>ż,</a:t>
            </a:r>
            <a:r>
              <a:rPr sz="1850" spc="-160" dirty="0">
                <a:latin typeface="Trebuchet MS"/>
                <a:cs typeface="Trebuchet MS"/>
              </a:rPr>
              <a:t> </a:t>
            </a:r>
            <a:r>
              <a:rPr sz="1850" spc="-90" dirty="0">
                <a:latin typeface="Trebuchet MS"/>
                <a:cs typeface="Trebuchet MS"/>
              </a:rPr>
              <a:t>cz,</a:t>
            </a:r>
            <a:r>
              <a:rPr sz="1850" spc="-8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dż] </a:t>
            </a:r>
            <a:r>
              <a:rPr sz="1850" spc="30" dirty="0">
                <a:latin typeface="Trebuchet MS"/>
                <a:cs typeface="Trebuchet MS"/>
              </a:rPr>
              <a:t>lub głoski </a:t>
            </a:r>
            <a:r>
              <a:rPr sz="1850" spc="-240" dirty="0">
                <a:latin typeface="Trebuchet MS"/>
                <a:cs typeface="Trebuchet MS"/>
              </a:rPr>
              <a:t>[r].</a:t>
            </a:r>
            <a:r>
              <a:rPr sz="1850" spc="-235" dirty="0">
                <a:latin typeface="Trebuchet MS"/>
                <a:cs typeface="Trebuchet MS"/>
              </a:rPr>
              <a:t> </a:t>
            </a: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5" dirty="0">
                <a:latin typeface="Trebuchet MS"/>
                <a:cs typeface="Trebuchet MS"/>
              </a:rPr>
              <a:t>drugiej </a:t>
            </a:r>
            <a:r>
              <a:rPr sz="1850" spc="30" dirty="0">
                <a:latin typeface="Trebuchet MS"/>
                <a:cs typeface="Trebuchet MS"/>
              </a:rPr>
              <a:t>sytuacji </a:t>
            </a:r>
            <a:r>
              <a:rPr sz="1850" spc="35" dirty="0">
                <a:latin typeface="Trebuchet MS"/>
                <a:cs typeface="Trebuchet MS"/>
              </a:rPr>
              <a:t>rodzice </a:t>
            </a:r>
            <a:r>
              <a:rPr sz="1850" spc="75" dirty="0">
                <a:latin typeface="Trebuchet MS"/>
                <a:cs typeface="Trebuchet MS"/>
              </a:rPr>
              <a:t>uzyskają 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poradę,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295" dirty="0">
                <a:latin typeface="Trebuchet MS"/>
                <a:cs typeface="Trebuchet MS"/>
              </a:rPr>
              <a:t>ma </a:t>
            </a:r>
            <a:r>
              <a:rPr sz="1850" spc="114" dirty="0">
                <a:latin typeface="Trebuchet MS"/>
                <a:cs typeface="Trebuchet MS"/>
              </a:rPr>
              <a:t>prawo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80" dirty="0">
                <a:latin typeface="Trebuchet MS"/>
                <a:cs typeface="Trebuchet MS"/>
              </a:rPr>
              <a:t>wieku </a:t>
            </a:r>
            <a:r>
              <a:rPr sz="1850" spc="75" dirty="0">
                <a:latin typeface="Trebuchet MS"/>
                <a:cs typeface="Trebuchet MS"/>
              </a:rPr>
              <a:t>3 </a:t>
            </a:r>
            <a:r>
              <a:rPr sz="1850" spc="-15" dirty="0">
                <a:latin typeface="Trebuchet MS"/>
                <a:cs typeface="Trebuchet MS"/>
              </a:rPr>
              <a:t>lat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170" dirty="0">
                <a:latin typeface="Trebuchet MS"/>
                <a:cs typeface="Trebuchet MS"/>
              </a:rPr>
              <a:t>wymawiać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85" dirty="0">
                <a:latin typeface="Trebuchet MS"/>
                <a:cs typeface="Trebuchet MS"/>
              </a:rPr>
              <a:t> szumiących,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syczących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oraz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75" dirty="0">
                <a:latin typeface="Trebuchet MS"/>
                <a:cs typeface="Trebuchet MS"/>
              </a:rPr>
              <a:t>[r]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należy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go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tego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zmuszać.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0" dirty="0"/>
              <a:t>KIEDY</a:t>
            </a:r>
            <a:r>
              <a:rPr spc="-145" dirty="0"/>
              <a:t> </a:t>
            </a:r>
            <a:r>
              <a:rPr spc="200" dirty="0"/>
              <a:t>UDAĆ</a:t>
            </a:r>
            <a:r>
              <a:rPr spc="-145" dirty="0"/>
              <a:t> </a:t>
            </a:r>
            <a:r>
              <a:rPr spc="85" dirty="0"/>
              <a:t>SIĘ</a:t>
            </a:r>
            <a:r>
              <a:rPr spc="-140" dirty="0"/>
              <a:t> </a:t>
            </a:r>
            <a:r>
              <a:rPr spc="300" dirty="0"/>
              <a:t>DO</a:t>
            </a:r>
            <a:r>
              <a:rPr spc="-145" dirty="0"/>
              <a:t> </a:t>
            </a:r>
            <a:r>
              <a:rPr spc="145" dirty="0"/>
              <a:t>LOGOPEDY?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484" y="3118052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484" y="4108652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484" y="4603952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484" y="4851602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55484" y="5099252"/>
            <a:ext cx="66675" cy="666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57300" y="884372"/>
            <a:ext cx="8270240" cy="644856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spc="140" dirty="0">
                <a:latin typeface="Trebuchet MS"/>
                <a:cs typeface="Trebuchet MS"/>
              </a:rPr>
              <a:t>Zanim </a:t>
            </a:r>
            <a:r>
              <a:rPr sz="1850" spc="85" dirty="0">
                <a:latin typeface="Trebuchet MS"/>
                <a:cs typeface="Trebuchet MS"/>
              </a:rPr>
              <a:t>więc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zaczniemy </a:t>
            </a:r>
            <a:r>
              <a:rPr sz="1850" spc="55" dirty="0">
                <a:latin typeface="Trebuchet MS"/>
                <a:cs typeface="Trebuchet MS"/>
              </a:rPr>
              <a:t>niepotrzebnie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martwić </a:t>
            </a: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40" dirty="0">
                <a:latin typeface="Trebuchet MS"/>
                <a:cs typeface="Trebuchet MS"/>
              </a:rPr>
              <a:t>rozwój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24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dziecka, </a:t>
            </a:r>
            <a:r>
              <a:rPr sz="1850" spc="90" dirty="0">
                <a:latin typeface="Trebuchet MS"/>
                <a:cs typeface="Trebuchet MS"/>
              </a:rPr>
              <a:t>warto </a:t>
            </a:r>
            <a:r>
              <a:rPr sz="1850" spc="120" dirty="0">
                <a:latin typeface="Trebuchet MS"/>
                <a:cs typeface="Trebuchet MS"/>
              </a:rPr>
              <a:t>zapoznać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50" dirty="0">
                <a:latin typeface="Trebuchet MS"/>
                <a:cs typeface="Trebuchet MS"/>
              </a:rPr>
              <a:t>normami </a:t>
            </a:r>
            <a:r>
              <a:rPr sz="1850" spc="95" dirty="0">
                <a:latin typeface="Trebuchet MS"/>
                <a:cs typeface="Trebuchet MS"/>
              </a:rPr>
              <a:t>rozwojowymi </a:t>
            </a:r>
            <a:r>
              <a:rPr sz="1850" spc="105" dirty="0">
                <a:latin typeface="Trebuchet MS"/>
                <a:cs typeface="Trebuchet MS"/>
              </a:rPr>
              <a:t>mowy, </a:t>
            </a:r>
            <a:r>
              <a:rPr sz="1850" spc="-15" dirty="0">
                <a:latin typeface="Trebuchet MS"/>
                <a:cs typeface="Trebuchet MS"/>
              </a:rPr>
              <a:t>czyli </a:t>
            </a:r>
            <a:r>
              <a:rPr lang="pl-PL" sz="1850" spc="-15" dirty="0">
                <a:latin typeface="Trebuchet MS"/>
                <a:cs typeface="Trebuchet MS"/>
              </a:rPr>
              <a:t/>
            </a:r>
            <a:br>
              <a:rPr lang="pl-PL" sz="1850" spc="-15" dirty="0">
                <a:latin typeface="Trebuchet MS"/>
                <a:cs typeface="Trebuchet MS"/>
              </a:rPr>
            </a:b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jakim </a:t>
            </a:r>
            <a:r>
              <a:rPr sz="1850" spc="80" dirty="0">
                <a:latin typeface="Trebuchet MS"/>
                <a:cs typeface="Trebuchet MS"/>
              </a:rPr>
              <a:t>wieku </a:t>
            </a:r>
            <a:r>
              <a:rPr sz="1850" spc="25" dirty="0">
                <a:latin typeface="Trebuchet MS"/>
                <a:cs typeface="Trebuchet MS"/>
              </a:rPr>
              <a:t>pojawiają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10" dirty="0">
                <a:latin typeface="Trebuchet MS"/>
                <a:cs typeface="Trebuchet MS"/>
              </a:rPr>
              <a:t>poszczególne </a:t>
            </a:r>
            <a:r>
              <a:rPr sz="1850" spc="30" dirty="0">
                <a:latin typeface="Trebuchet MS"/>
                <a:cs typeface="Trebuchet MS"/>
              </a:rPr>
              <a:t>głoski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20" dirty="0">
                <a:latin typeface="Trebuchet MS"/>
                <a:cs typeface="Trebuchet MS"/>
              </a:rPr>
              <a:t>jakiego </a:t>
            </a:r>
            <a:r>
              <a:rPr sz="1850" spc="90" dirty="0">
                <a:latin typeface="Trebuchet MS"/>
                <a:cs typeface="Trebuchet MS"/>
              </a:rPr>
              <a:t>typu </a:t>
            </a:r>
            <a:r>
              <a:rPr sz="1850" spc="-55" dirty="0">
                <a:latin typeface="Trebuchet MS"/>
                <a:cs typeface="Trebuchet MS"/>
              </a:rPr>
              <a:t>„błędów”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prawo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85" dirty="0">
                <a:latin typeface="Trebuchet MS"/>
                <a:cs typeface="Trebuchet MS"/>
              </a:rPr>
              <a:t>swoim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etapie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rozwoju.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Nie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powinno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zdarzyć,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zgłaszamy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65" dirty="0">
                <a:latin typeface="Trebuchet MS"/>
                <a:cs typeface="Trebuchet MS"/>
              </a:rPr>
              <a:t>dzieckiem </a:t>
            </a:r>
            <a:r>
              <a:rPr sz="1850" spc="120" dirty="0">
                <a:latin typeface="Trebuchet MS"/>
                <a:cs typeface="Trebuchet MS"/>
              </a:rPr>
              <a:t>po </a:t>
            </a:r>
            <a:r>
              <a:rPr sz="1850" spc="85" dirty="0">
                <a:latin typeface="Trebuchet MS"/>
                <a:cs typeface="Trebuchet MS"/>
              </a:rPr>
              <a:t>poradę </a:t>
            </a:r>
            <a:r>
              <a:rPr sz="1850" spc="100" dirty="0">
                <a:latin typeface="Trebuchet MS"/>
                <a:cs typeface="Trebuchet MS"/>
              </a:rPr>
              <a:t>logopedyczną </a:t>
            </a:r>
            <a:r>
              <a:rPr sz="1850" spc="45" dirty="0">
                <a:latin typeface="Trebuchet MS"/>
                <a:cs typeface="Trebuchet MS"/>
              </a:rPr>
              <a:t>dopiero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80" dirty="0">
                <a:latin typeface="Trebuchet MS"/>
                <a:cs typeface="Trebuchet MS"/>
              </a:rPr>
              <a:t>wieku </a:t>
            </a:r>
            <a:r>
              <a:rPr sz="1850" spc="65" dirty="0">
                <a:latin typeface="Trebuchet MS"/>
                <a:cs typeface="Trebuchet MS"/>
              </a:rPr>
              <a:t>6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120" dirty="0">
                <a:latin typeface="Trebuchet MS"/>
                <a:cs typeface="Trebuchet MS"/>
              </a:rPr>
              <a:t>lat,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czyli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okresie,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gdy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zaczyna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już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naukę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czytania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pisania.</a:t>
            </a:r>
            <a:endParaRPr sz="1850" dirty="0">
              <a:latin typeface="Trebuchet MS"/>
              <a:cs typeface="Trebuchet MS"/>
            </a:endParaRPr>
          </a:p>
          <a:p>
            <a:pPr marL="12700" algn="just">
              <a:lnSpc>
                <a:spcPts val="2085"/>
              </a:lnSpc>
              <a:spcBef>
                <a:spcPts val="1660"/>
              </a:spcBef>
            </a:pPr>
            <a:r>
              <a:rPr sz="1850" b="1" spc="114" dirty="0">
                <a:latin typeface="Trebuchet MS"/>
                <a:cs typeface="Trebuchet MS"/>
              </a:rPr>
              <a:t>A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110" dirty="0">
                <a:latin typeface="Trebuchet MS"/>
                <a:cs typeface="Trebuchet MS"/>
              </a:rPr>
              <a:t>zatem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5" dirty="0">
                <a:latin typeface="Trebuchet MS"/>
                <a:cs typeface="Trebuchet MS"/>
              </a:rPr>
              <a:t>niezwłocznie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dirty="0">
                <a:latin typeface="Trebuchet MS"/>
                <a:cs typeface="Trebuchet MS"/>
              </a:rPr>
              <a:t>udaj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25" dirty="0">
                <a:latin typeface="Trebuchet MS"/>
                <a:cs typeface="Trebuchet MS"/>
              </a:rPr>
              <a:t>się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50" dirty="0">
                <a:latin typeface="Trebuchet MS"/>
                <a:cs typeface="Trebuchet MS"/>
              </a:rPr>
              <a:t>do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-10" dirty="0">
                <a:latin typeface="Trebuchet MS"/>
                <a:cs typeface="Trebuchet MS"/>
              </a:rPr>
              <a:t>logopedy,</a:t>
            </a:r>
            <a:r>
              <a:rPr sz="1850" b="1" spc="-55" dirty="0">
                <a:latin typeface="Trebuchet MS"/>
                <a:cs typeface="Trebuchet MS"/>
              </a:rPr>
              <a:t> </a:t>
            </a:r>
            <a:r>
              <a:rPr sz="1850" b="1" spc="-20" dirty="0">
                <a:latin typeface="Trebuchet MS"/>
                <a:cs typeface="Trebuchet MS"/>
              </a:rPr>
              <a:t>gdy:</a:t>
            </a:r>
            <a:endParaRPr sz="1850" dirty="0">
              <a:latin typeface="Trebuchet MS"/>
              <a:cs typeface="Trebuchet MS"/>
            </a:endParaRPr>
          </a:p>
          <a:p>
            <a:pPr marL="410845" marR="5080" algn="just">
              <a:lnSpc>
                <a:spcPts val="1950"/>
              </a:lnSpc>
              <a:spcBef>
                <a:spcPts val="155"/>
              </a:spcBef>
            </a:pPr>
            <a:r>
              <a:rPr lang="pl-PL" sz="1850" spc="12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odczas </a:t>
            </a:r>
            <a:r>
              <a:rPr sz="1850" spc="-10" dirty="0">
                <a:latin typeface="Trebuchet MS"/>
                <a:cs typeface="Trebuchet MS"/>
              </a:rPr>
              <a:t>artykulacji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-220" dirty="0">
                <a:latin typeface="Trebuchet MS"/>
                <a:cs typeface="Trebuchet MS"/>
              </a:rPr>
              <a:t>[t],</a:t>
            </a:r>
            <a:r>
              <a:rPr sz="1850" spc="-215" dirty="0">
                <a:latin typeface="Trebuchet MS"/>
                <a:cs typeface="Trebuchet MS"/>
              </a:rPr>
              <a:t> </a:t>
            </a:r>
            <a:r>
              <a:rPr sz="1850" spc="-190" dirty="0">
                <a:latin typeface="Trebuchet MS"/>
                <a:cs typeface="Trebuchet MS"/>
              </a:rPr>
              <a:t>[d],</a:t>
            </a:r>
            <a:r>
              <a:rPr sz="1850" spc="-185" dirty="0">
                <a:latin typeface="Trebuchet MS"/>
                <a:cs typeface="Trebuchet MS"/>
              </a:rPr>
              <a:t> </a:t>
            </a:r>
            <a:r>
              <a:rPr sz="1850" spc="-170" dirty="0">
                <a:latin typeface="Trebuchet MS"/>
                <a:cs typeface="Trebuchet MS"/>
              </a:rPr>
              <a:t>[n],</a:t>
            </a:r>
            <a:r>
              <a:rPr sz="1850" spc="-165" dirty="0">
                <a:latin typeface="Trebuchet MS"/>
                <a:cs typeface="Trebuchet MS"/>
              </a:rPr>
              <a:t> </a:t>
            </a:r>
            <a:r>
              <a:rPr sz="1850" spc="-135" dirty="0">
                <a:latin typeface="Trebuchet MS"/>
                <a:cs typeface="Trebuchet MS"/>
              </a:rPr>
              <a:t>[s, </a:t>
            </a:r>
            <a:r>
              <a:rPr sz="1850" spc="-165" dirty="0">
                <a:latin typeface="Trebuchet MS"/>
                <a:cs typeface="Trebuchet MS"/>
              </a:rPr>
              <a:t>z,</a:t>
            </a:r>
            <a:r>
              <a:rPr sz="1850" spc="-160" dirty="0">
                <a:latin typeface="Trebuchet MS"/>
                <a:cs typeface="Trebuchet MS"/>
              </a:rPr>
              <a:t> </a:t>
            </a:r>
            <a:r>
              <a:rPr sz="1850" spc="-180" dirty="0">
                <a:latin typeface="Trebuchet MS"/>
                <a:cs typeface="Trebuchet MS"/>
              </a:rPr>
              <a:t>c,</a:t>
            </a:r>
            <a:r>
              <a:rPr sz="1850" spc="-175" dirty="0">
                <a:latin typeface="Trebuchet MS"/>
                <a:cs typeface="Trebuchet MS"/>
              </a:rPr>
              <a:t> </a:t>
            </a:r>
            <a:r>
              <a:rPr sz="1850" spc="-110" dirty="0">
                <a:latin typeface="Trebuchet MS"/>
                <a:cs typeface="Trebuchet MS"/>
              </a:rPr>
              <a:t>dz], </a:t>
            </a:r>
            <a:r>
              <a:rPr sz="1850" spc="-80" dirty="0">
                <a:latin typeface="Trebuchet MS"/>
                <a:cs typeface="Trebuchet MS"/>
              </a:rPr>
              <a:t>[sz, </a:t>
            </a:r>
            <a:r>
              <a:rPr sz="1850" spc="-165" dirty="0">
                <a:latin typeface="Trebuchet MS"/>
                <a:cs typeface="Trebuchet MS"/>
              </a:rPr>
              <a:t>ż,</a:t>
            </a:r>
            <a:r>
              <a:rPr sz="1850" spc="-160" dirty="0">
                <a:latin typeface="Trebuchet MS"/>
                <a:cs typeface="Trebuchet MS"/>
              </a:rPr>
              <a:t> </a:t>
            </a:r>
            <a:r>
              <a:rPr sz="1850" spc="-90" dirty="0">
                <a:latin typeface="Trebuchet MS"/>
                <a:cs typeface="Trebuchet MS"/>
              </a:rPr>
              <a:t>cz, </a:t>
            </a:r>
            <a:r>
              <a:rPr sz="1850" spc="-5" dirty="0">
                <a:latin typeface="Trebuchet MS"/>
                <a:cs typeface="Trebuchet MS"/>
              </a:rPr>
              <a:t>dż]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wsuwa </a:t>
            </a:r>
            <a:r>
              <a:rPr sz="1850" dirty="0">
                <a:latin typeface="Trebuchet MS"/>
                <a:cs typeface="Trebuchet MS"/>
              </a:rPr>
              <a:t>język </a:t>
            </a:r>
            <a:r>
              <a:rPr sz="1850" spc="114" dirty="0">
                <a:latin typeface="Trebuchet MS"/>
                <a:cs typeface="Trebuchet MS"/>
              </a:rPr>
              <a:t>między </a:t>
            </a:r>
            <a:r>
              <a:rPr sz="1850" spc="110" dirty="0">
                <a:latin typeface="Trebuchet MS"/>
                <a:cs typeface="Trebuchet MS"/>
              </a:rPr>
              <a:t>zęby </a:t>
            </a:r>
            <a:r>
              <a:rPr sz="1850" spc="30" dirty="0">
                <a:latin typeface="Trebuchet MS"/>
                <a:cs typeface="Trebuchet MS"/>
              </a:rPr>
              <a:t>lub </a:t>
            </a:r>
            <a:r>
              <a:rPr sz="1850" spc="35" dirty="0">
                <a:latin typeface="Trebuchet MS"/>
                <a:cs typeface="Trebuchet MS"/>
              </a:rPr>
              <a:t>ociera </a:t>
            </a:r>
            <a:r>
              <a:rPr sz="1850" spc="150" dirty="0">
                <a:latin typeface="Trebuchet MS"/>
                <a:cs typeface="Trebuchet MS"/>
              </a:rPr>
              <a:t>nim </a:t>
            </a: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40" dirty="0">
                <a:latin typeface="Trebuchet MS"/>
                <a:cs typeface="Trebuchet MS"/>
              </a:rPr>
              <a:t>wargę, </a:t>
            </a:r>
            <a:r>
              <a:rPr sz="1850" spc="114" dirty="0">
                <a:latin typeface="Trebuchet MS"/>
                <a:cs typeface="Trebuchet MS"/>
              </a:rPr>
              <a:t>bo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45" dirty="0">
                <a:latin typeface="Trebuchet MS"/>
                <a:cs typeface="Trebuchet MS"/>
              </a:rPr>
              <a:t>każdym </a:t>
            </a:r>
            <a:r>
              <a:rPr sz="1850" spc="1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etapie rozwoju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55" dirty="0">
                <a:latin typeface="Trebuchet MS"/>
                <a:cs typeface="Trebuchet MS"/>
              </a:rPr>
              <a:t>wada,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-35" dirty="0">
                <a:latin typeface="Trebuchet MS"/>
                <a:cs typeface="Trebuchet MS"/>
              </a:rPr>
              <a:t>której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120" dirty="0">
                <a:latin typeface="Trebuchet MS"/>
                <a:cs typeface="Trebuchet MS"/>
              </a:rPr>
              <a:t>wyrasta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która </a:t>
            </a:r>
            <a:r>
              <a:rPr sz="1850" spc="70" dirty="0">
                <a:latin typeface="Trebuchet MS"/>
                <a:cs typeface="Trebuchet MS"/>
              </a:rPr>
              <a:t>coraz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bardziej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utrwala,</a:t>
            </a:r>
            <a:endParaRPr sz="1850" dirty="0">
              <a:latin typeface="Trebuchet MS"/>
              <a:cs typeface="Trebuchet MS"/>
            </a:endParaRPr>
          </a:p>
          <a:p>
            <a:pPr marL="410845" marR="5080" algn="just">
              <a:lnSpc>
                <a:spcPts val="1950"/>
              </a:lnSpc>
            </a:pPr>
            <a:r>
              <a:rPr sz="1850" spc="165" dirty="0">
                <a:latin typeface="Trebuchet MS"/>
                <a:cs typeface="Trebuchet MS"/>
              </a:rPr>
              <a:t>Zauważasz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zmiany</a:t>
            </a:r>
            <a:r>
              <a:rPr sz="1850" spc="14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anatomiczne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10" dirty="0">
                <a:latin typeface="Trebuchet MS"/>
                <a:cs typeface="Trebuchet MS"/>
              </a:rPr>
              <a:t>budowie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narządów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24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dziecka,</a:t>
            </a:r>
            <a:endParaRPr sz="1850" dirty="0">
              <a:latin typeface="Trebuchet MS"/>
              <a:cs typeface="Trebuchet MS"/>
            </a:endParaRPr>
          </a:p>
          <a:p>
            <a:pPr marL="410845" algn="just">
              <a:lnSpc>
                <a:spcPts val="1795"/>
              </a:lnSpc>
            </a:pP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mówi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przez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nos,</a:t>
            </a:r>
            <a:endParaRPr lang="pl-PL" sz="1850" dirty="0">
              <a:latin typeface="Trebuchet MS"/>
              <a:cs typeface="Trebuchet MS"/>
            </a:endParaRPr>
          </a:p>
          <a:p>
            <a:pPr marL="410845" marR="2820035">
              <a:lnSpc>
                <a:spcPts val="1950"/>
              </a:lnSpc>
              <a:spcBef>
                <a:spcPts val="155"/>
              </a:spcBef>
            </a:pPr>
            <a:r>
              <a:rPr lang="pl-PL" sz="1850" spc="229" dirty="0">
                <a:latin typeface="Trebuchet MS"/>
                <a:cs typeface="Trebuchet MS"/>
              </a:rPr>
              <a:t>masz</a:t>
            </a:r>
            <a:r>
              <a:rPr lang="pl-PL" sz="1850" spc="-65" dirty="0">
                <a:latin typeface="Trebuchet MS"/>
                <a:cs typeface="Trebuchet MS"/>
              </a:rPr>
              <a:t> </a:t>
            </a:r>
            <a:r>
              <a:rPr lang="pl-PL" sz="1850" spc="70" dirty="0">
                <a:latin typeface="Trebuchet MS"/>
                <a:cs typeface="Trebuchet MS"/>
              </a:rPr>
              <a:t>wątpliwości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95" dirty="0">
                <a:latin typeface="Trebuchet MS"/>
                <a:cs typeface="Trebuchet MS"/>
              </a:rPr>
              <a:t>czy</a:t>
            </a:r>
            <a:r>
              <a:rPr lang="pl-PL" sz="1850" spc="-65" dirty="0">
                <a:latin typeface="Trebuchet MS"/>
                <a:cs typeface="Trebuchet MS"/>
              </a:rPr>
              <a:t> </a:t>
            </a:r>
            <a:r>
              <a:rPr lang="pl-PL" sz="1850" spc="45" dirty="0">
                <a:latin typeface="Trebuchet MS"/>
                <a:cs typeface="Trebuchet MS"/>
              </a:rPr>
              <a:t>dziecko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75" dirty="0">
                <a:latin typeface="Trebuchet MS"/>
                <a:cs typeface="Trebuchet MS"/>
              </a:rPr>
              <a:t>dobrze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25" dirty="0">
                <a:latin typeface="Trebuchet MS"/>
                <a:cs typeface="Trebuchet MS"/>
              </a:rPr>
              <a:t>słyszy,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120" dirty="0">
                <a:latin typeface="Trebuchet MS"/>
                <a:cs typeface="Trebuchet MS"/>
              </a:rPr>
              <a:t>po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90" dirty="0">
                <a:latin typeface="Trebuchet MS"/>
                <a:cs typeface="Trebuchet MS"/>
              </a:rPr>
              <a:t>ukończeniu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-25" dirty="0">
                <a:latin typeface="Trebuchet MS"/>
                <a:cs typeface="Trebuchet MS"/>
              </a:rPr>
              <a:t>4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40" dirty="0">
                <a:latin typeface="Trebuchet MS"/>
                <a:cs typeface="Trebuchet MS"/>
              </a:rPr>
              <a:t>roku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55" dirty="0">
                <a:latin typeface="Trebuchet MS"/>
                <a:cs typeface="Trebuchet MS"/>
              </a:rPr>
              <a:t>życia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-10" dirty="0">
                <a:latin typeface="Trebuchet MS"/>
                <a:cs typeface="Trebuchet MS"/>
              </a:rPr>
              <a:t>dziecko:</a:t>
            </a:r>
            <a:endParaRPr lang="pl-PL" sz="1850" dirty="0">
              <a:latin typeface="Trebuchet MS"/>
              <a:cs typeface="Trebuchet MS"/>
            </a:endParaRPr>
          </a:p>
          <a:p>
            <a:pPr marL="460375" marR="481965" indent="-64135">
              <a:lnSpc>
                <a:spcPts val="1950"/>
              </a:lnSpc>
            </a:pPr>
            <a:r>
              <a:rPr lang="pl-PL" sz="1850" spc="65" dirty="0">
                <a:latin typeface="Trebuchet MS"/>
                <a:cs typeface="Trebuchet MS"/>
              </a:rPr>
              <a:t>-</a:t>
            </a:r>
            <a:r>
              <a:rPr sz="1850" spc="65" dirty="0">
                <a:latin typeface="Trebuchet MS"/>
                <a:cs typeface="Trebuchet MS"/>
              </a:rPr>
              <a:t>zastępuje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dźwięczne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bezdźwięczne: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[d]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0" dirty="0">
                <a:latin typeface="Trebuchet MS"/>
                <a:cs typeface="Trebuchet MS"/>
              </a:rPr>
              <a:t>[t]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zamiast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domek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mówi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[Tomek],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[w]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25" dirty="0">
                <a:latin typeface="Trebuchet MS"/>
                <a:cs typeface="Trebuchet MS"/>
              </a:rPr>
              <a:t>[f],</a:t>
            </a:r>
            <a:endParaRPr sz="1850" dirty="0">
              <a:latin typeface="Trebuchet MS"/>
              <a:cs typeface="Trebuchet MS"/>
            </a:endParaRPr>
          </a:p>
          <a:p>
            <a:pPr marL="555625" indent="-160020">
              <a:lnSpc>
                <a:spcPts val="1795"/>
              </a:lnSpc>
              <a:buChar char="–"/>
              <a:tabLst>
                <a:tab pos="556260" algn="l"/>
              </a:tabLst>
            </a:pP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25" dirty="0">
                <a:latin typeface="Trebuchet MS"/>
                <a:cs typeface="Trebuchet MS"/>
              </a:rPr>
              <a:t>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-45" dirty="0">
                <a:latin typeface="Trebuchet MS"/>
                <a:cs typeface="Trebuchet MS"/>
              </a:rPr>
              <a:t>f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15" dirty="0">
                <a:latin typeface="Trebuchet MS"/>
                <a:cs typeface="Trebuchet MS"/>
              </a:rPr>
              <a:t>]</a:t>
            </a:r>
            <a:r>
              <a:rPr sz="1850" spc="-430" dirty="0">
                <a:latin typeface="Trebuchet MS"/>
                <a:cs typeface="Trebuchet MS"/>
              </a:rPr>
              <a:t>,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215" dirty="0">
                <a:latin typeface="Trebuchet MS"/>
                <a:cs typeface="Trebuchet MS"/>
              </a:rPr>
              <a:t>]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555625" indent="-160020">
              <a:lnSpc>
                <a:spcPts val="1950"/>
              </a:lnSpc>
              <a:buChar char="–"/>
              <a:tabLst>
                <a:tab pos="556260" algn="l"/>
              </a:tabLst>
            </a:pPr>
            <a:r>
              <a:rPr sz="1850" spc="125" dirty="0">
                <a:latin typeface="Trebuchet MS"/>
                <a:cs typeface="Trebuchet MS"/>
              </a:rPr>
              <a:t>zamiast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90" dirty="0">
                <a:latin typeface="Trebuchet MS"/>
                <a:cs typeface="Trebuchet MS"/>
              </a:rPr>
              <a:t>gęś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mówi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-90" dirty="0">
                <a:latin typeface="Trebuchet MS"/>
                <a:cs typeface="Trebuchet MS"/>
              </a:rPr>
              <a:t>[kęś],</a:t>
            </a:r>
            <a:endParaRPr sz="1850" dirty="0">
              <a:latin typeface="Trebuchet MS"/>
              <a:cs typeface="Trebuchet MS"/>
            </a:endParaRPr>
          </a:p>
          <a:p>
            <a:pPr marL="555625" indent="-160020">
              <a:lnSpc>
                <a:spcPts val="1950"/>
              </a:lnSpc>
              <a:buChar char="–"/>
              <a:tabLst>
                <a:tab pos="556260" algn="l"/>
              </a:tabLst>
            </a:pPr>
            <a:r>
              <a:rPr sz="1850" spc="125" dirty="0">
                <a:latin typeface="Trebuchet MS"/>
                <a:cs typeface="Trebuchet MS"/>
              </a:rPr>
              <a:t>zamiast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buda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mówi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[puta],</a:t>
            </a:r>
            <a:endParaRPr sz="1850" dirty="0">
              <a:latin typeface="Trebuchet MS"/>
              <a:cs typeface="Trebuchet MS"/>
            </a:endParaRPr>
          </a:p>
          <a:p>
            <a:pPr marL="546100" indent="-150495">
              <a:lnSpc>
                <a:spcPts val="1950"/>
              </a:lnSpc>
              <a:buChar char="-"/>
              <a:tabLst>
                <a:tab pos="546735" algn="l"/>
              </a:tabLst>
            </a:pP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ź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ć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ź</a:t>
            </a:r>
            <a:r>
              <a:rPr sz="1850" spc="-215" dirty="0">
                <a:latin typeface="Trebuchet MS"/>
                <a:cs typeface="Trebuchet MS"/>
              </a:rPr>
              <a:t>]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546100" indent="-150495">
              <a:lnSpc>
                <a:spcPts val="1950"/>
              </a:lnSpc>
              <a:buChar char="-"/>
              <a:tabLst>
                <a:tab pos="546735" algn="l"/>
              </a:tabLst>
            </a:pP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434" dirty="0">
                <a:latin typeface="Trebuchet MS"/>
                <a:cs typeface="Trebuchet MS"/>
              </a:rPr>
              <a:t>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endParaRPr sz="1850" dirty="0">
              <a:latin typeface="Trebuchet MS"/>
              <a:cs typeface="Trebuchet MS"/>
            </a:endParaRPr>
          </a:p>
          <a:p>
            <a:pPr marL="396240">
              <a:lnSpc>
                <a:spcPts val="2085"/>
              </a:lnSpc>
            </a:pPr>
            <a:r>
              <a:rPr lang="pl-PL" sz="1850" spc="70" dirty="0">
                <a:latin typeface="Trebuchet MS"/>
                <a:cs typeface="Trebuchet MS"/>
              </a:rPr>
              <a:t>–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25" dirty="0">
                <a:latin typeface="Trebuchet MS"/>
                <a:cs typeface="Trebuchet MS"/>
              </a:rPr>
              <a:t>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15" dirty="0">
                <a:latin typeface="Trebuchet MS"/>
                <a:cs typeface="Trebuchet MS"/>
              </a:rPr>
              <a:t>]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25" dirty="0">
                <a:latin typeface="Trebuchet MS"/>
                <a:cs typeface="Trebuchet MS"/>
              </a:rPr>
              <a:t>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15" dirty="0">
                <a:latin typeface="Trebuchet MS"/>
                <a:cs typeface="Trebuchet MS"/>
              </a:rPr>
              <a:t>]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085" y="1136853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085" y="1632153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26085" y="3365703"/>
            <a:ext cx="66675" cy="6667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13361" y="984897"/>
            <a:ext cx="8268334" cy="696152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410845" marR="5080" algn="just">
              <a:lnSpc>
                <a:spcPts val="1950"/>
              </a:lnSpc>
              <a:spcBef>
                <a:spcPts val="385"/>
              </a:spcBef>
              <a:tabLst>
                <a:tab pos="1432560" algn="l"/>
                <a:tab pos="2041525" algn="l"/>
                <a:tab pos="2945130" algn="l"/>
                <a:tab pos="3254375" algn="l"/>
                <a:tab pos="3917950" algn="l"/>
                <a:tab pos="4667250" algn="l"/>
                <a:tab pos="5186680" algn="l"/>
                <a:tab pos="6506209" algn="l"/>
                <a:tab pos="8130540" algn="l"/>
              </a:tabLst>
            </a:pP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5" dirty="0">
                <a:latin typeface="Trebuchet MS"/>
                <a:cs typeface="Trebuchet MS"/>
              </a:rPr>
              <a:t>d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5" dirty="0">
                <a:latin typeface="Trebuchet MS"/>
                <a:cs typeface="Trebuchet MS"/>
              </a:rPr>
              <a:t>c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75" dirty="0">
                <a:latin typeface="Trebuchet MS"/>
                <a:cs typeface="Trebuchet MS"/>
              </a:rPr>
              <a:t>3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30" dirty="0">
                <a:latin typeface="Trebuchet MS"/>
                <a:cs typeface="Trebuchet MS"/>
              </a:rPr>
              <a:t>kt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lang="pl-PL" sz="1850" dirty="0">
                <a:latin typeface="Trebuchet MS"/>
                <a:cs typeface="Trebuchet MS"/>
              </a:rPr>
              <a:t/>
            </a:r>
            <a:br>
              <a:rPr lang="pl-PL" sz="1850" dirty="0">
                <a:latin typeface="Trebuchet MS"/>
                <a:cs typeface="Trebuchet MS"/>
              </a:rPr>
            </a:br>
            <a:r>
              <a:rPr sz="1850" spc="70" dirty="0">
                <a:latin typeface="Trebuchet MS"/>
                <a:cs typeface="Trebuchet MS"/>
              </a:rPr>
              <a:t>z 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-390" dirty="0">
                <a:latin typeface="Trebuchet MS"/>
                <a:cs typeface="Trebuchet MS"/>
              </a:rPr>
              <a:t>: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</a:pP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1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zniekształca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głoski,</a:t>
            </a:r>
            <a:r>
              <a:rPr sz="1850" spc="1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zastępuje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1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innymi,</a:t>
            </a:r>
            <a:r>
              <a:rPr sz="1850" spc="1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które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1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występują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434" dirty="0">
                <a:latin typeface="Trebuchet MS"/>
                <a:cs typeface="Trebuchet MS"/>
              </a:rPr>
              <a:t>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15" dirty="0">
                <a:latin typeface="Trebuchet MS"/>
                <a:cs typeface="Trebuchet MS"/>
              </a:rPr>
              <a:t>[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-210" dirty="0">
                <a:latin typeface="Trebuchet MS"/>
                <a:cs typeface="Trebuchet MS"/>
              </a:rPr>
              <a:t>]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396240" marR="17780">
              <a:lnSpc>
                <a:spcPts val="1950"/>
              </a:lnSpc>
            </a:pPr>
            <a:r>
              <a:rPr sz="1850" spc="65" dirty="0">
                <a:latin typeface="Trebuchet MS"/>
                <a:cs typeface="Trebuchet MS"/>
              </a:rPr>
              <a:t>Trzeba </a:t>
            </a:r>
            <a:r>
              <a:rPr sz="1850" spc="5" dirty="0">
                <a:latin typeface="Trebuchet MS"/>
                <a:cs typeface="Trebuchet MS"/>
              </a:rPr>
              <a:t>wiedzieć,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114" dirty="0">
                <a:latin typeface="Trebuchet MS"/>
                <a:cs typeface="Trebuchet MS"/>
              </a:rPr>
              <a:t>zastępowanie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50" dirty="0">
                <a:latin typeface="Trebuchet MS"/>
                <a:cs typeface="Trebuchet MS"/>
              </a:rPr>
              <a:t>trudniejszych łatwiejszymi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należy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traktować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jako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wadę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ale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swoistą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cechę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rozwoju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Jeżeli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jednak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poszczególne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są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zamieniane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głoskami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znanymi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" dirty="0">
                <a:latin typeface="Trebuchet MS"/>
                <a:cs typeface="Trebuchet MS"/>
              </a:rPr>
              <a:t>języku </a:t>
            </a:r>
            <a:r>
              <a:rPr sz="1850" spc="10" dirty="0">
                <a:latin typeface="Trebuchet MS"/>
                <a:cs typeface="Trebuchet MS"/>
              </a:rPr>
              <a:t>polskim, </a:t>
            </a:r>
            <a:r>
              <a:rPr sz="1850" spc="35" dirty="0">
                <a:latin typeface="Trebuchet MS"/>
                <a:cs typeface="Trebuchet MS"/>
              </a:rPr>
              <a:t>ale </a:t>
            </a:r>
            <a:r>
              <a:rPr sz="1850" spc="-20" dirty="0">
                <a:latin typeface="Trebuchet MS"/>
                <a:cs typeface="Trebuchet MS"/>
              </a:rPr>
              <a:t>„obco </a:t>
            </a:r>
            <a:r>
              <a:rPr sz="1850" spc="40" dirty="0">
                <a:latin typeface="Trebuchet MS"/>
                <a:cs typeface="Trebuchet MS"/>
              </a:rPr>
              <a:t>brzmiącymi” dźwiękami, </a:t>
            </a:r>
            <a:r>
              <a:rPr sz="1850" spc="120" dirty="0">
                <a:latin typeface="Trebuchet MS"/>
                <a:cs typeface="Trebuchet MS"/>
              </a:rPr>
              <a:t>wtedy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warto </a:t>
            </a:r>
            <a:r>
              <a:rPr sz="1850" spc="130" dirty="0">
                <a:latin typeface="Trebuchet MS"/>
                <a:cs typeface="Trebuchet MS"/>
              </a:rPr>
              <a:t>zanotować </a:t>
            </a:r>
            <a:r>
              <a:rPr sz="1850" spc="85" dirty="0">
                <a:latin typeface="Trebuchet MS"/>
                <a:cs typeface="Trebuchet MS"/>
              </a:rPr>
              <a:t>sobie </a:t>
            </a:r>
            <a:r>
              <a:rPr sz="1850" spc="50" dirty="0">
                <a:latin typeface="Trebuchet MS"/>
                <a:cs typeface="Trebuchet MS"/>
              </a:rPr>
              <a:t>te </a:t>
            </a:r>
            <a:r>
              <a:rPr sz="1850" spc="125" dirty="0">
                <a:latin typeface="Trebuchet MS"/>
                <a:cs typeface="Trebuchet MS"/>
              </a:rPr>
              <a:t>słowa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10" dirty="0">
                <a:latin typeface="Trebuchet MS"/>
                <a:cs typeface="Trebuchet MS"/>
              </a:rPr>
              <a:t>skonsultować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40" dirty="0">
                <a:latin typeface="Trebuchet MS"/>
                <a:cs typeface="Trebuchet MS"/>
              </a:rPr>
              <a:t>logopedą, </a:t>
            </a:r>
            <a:r>
              <a:rPr sz="1850" spc="45" dirty="0">
                <a:latin typeface="Trebuchet MS"/>
                <a:cs typeface="Trebuchet MS"/>
              </a:rPr>
              <a:t> dziecko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wyraźnie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jąka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(ma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częste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blokady,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trudny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start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endParaRPr sz="1850" dirty="0">
              <a:latin typeface="Trebuchet MS"/>
              <a:cs typeface="Trebuchet MS"/>
            </a:endParaRPr>
          </a:p>
          <a:p>
            <a:pPr marL="396240">
              <a:lnSpc>
                <a:spcPts val="1930"/>
              </a:lnSpc>
            </a:pP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235" dirty="0">
                <a:latin typeface="Trebuchet MS"/>
                <a:cs typeface="Trebuchet MS"/>
              </a:rPr>
              <a:t>ś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110" dirty="0">
                <a:latin typeface="Trebuchet MS"/>
                <a:cs typeface="Trebuchet MS"/>
              </a:rPr>
              <a:t>b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-180" dirty="0">
                <a:latin typeface="Trebuchet MS"/>
                <a:cs typeface="Trebuchet MS"/>
              </a:rPr>
              <a:t>)</a:t>
            </a:r>
            <a:r>
              <a:rPr sz="1850" b="1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</a:pPr>
            <a:r>
              <a:rPr sz="1850" spc="45" dirty="0">
                <a:latin typeface="Trebuchet MS"/>
                <a:cs typeface="Trebuchet MS"/>
              </a:rPr>
              <a:t>Ponadto,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jeśli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zaobserwujemy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lekkie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zacinanie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się,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powtarzanie </a:t>
            </a:r>
            <a:r>
              <a:rPr sz="1850" spc="-55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sylab </a:t>
            </a:r>
            <a:r>
              <a:rPr sz="1850" spc="30" dirty="0">
                <a:latin typeface="Trebuchet MS"/>
                <a:cs typeface="Trebuchet MS"/>
              </a:rPr>
              <a:t>lub </a:t>
            </a:r>
            <a:r>
              <a:rPr sz="1850" spc="65" dirty="0">
                <a:latin typeface="Trebuchet MS"/>
                <a:cs typeface="Trebuchet MS"/>
              </a:rPr>
              <a:t>całych </a:t>
            </a:r>
            <a:r>
              <a:rPr sz="1850" spc="70" dirty="0">
                <a:latin typeface="Trebuchet MS"/>
                <a:cs typeface="Trebuchet MS"/>
              </a:rPr>
              <a:t>wyrazów,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130" dirty="0">
                <a:latin typeface="Trebuchet MS"/>
                <a:cs typeface="Trebuchet MS"/>
              </a:rPr>
              <a:t>powinniśmy </a:t>
            </a:r>
            <a:r>
              <a:rPr sz="1850" spc="100" dirty="0">
                <a:latin typeface="Trebuchet MS"/>
                <a:cs typeface="Trebuchet MS"/>
              </a:rPr>
              <a:t>panikować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195" dirty="0">
                <a:latin typeface="Trebuchet MS"/>
                <a:cs typeface="Trebuchet MS"/>
              </a:rPr>
              <a:t>może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95" dirty="0">
                <a:latin typeface="Trebuchet MS"/>
                <a:cs typeface="Trebuchet MS"/>
              </a:rPr>
              <a:t>być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fizjologiczna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niepłynność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mowy.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Bierze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ona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stąd,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lang="pl-PL" sz="18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80" dirty="0">
                <a:latin typeface="Trebuchet MS"/>
                <a:cs typeface="Trebuchet MS"/>
              </a:rPr>
              <a:t>wieku </a:t>
            </a:r>
            <a:r>
              <a:rPr sz="1850" spc="100" dirty="0">
                <a:latin typeface="Trebuchet MS"/>
                <a:cs typeface="Trebuchet MS"/>
              </a:rPr>
              <a:t>przedszkolnym </a:t>
            </a:r>
            <a:r>
              <a:rPr sz="1850" spc="40" dirty="0">
                <a:latin typeface="Trebuchet MS"/>
                <a:cs typeface="Trebuchet MS"/>
              </a:rPr>
              <a:t>rozwój </a:t>
            </a:r>
            <a:r>
              <a:rPr sz="1850" spc="110" dirty="0">
                <a:latin typeface="Trebuchet MS"/>
                <a:cs typeface="Trebuchet MS"/>
              </a:rPr>
              <a:t>myślenia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45" dirty="0">
                <a:latin typeface="Trebuchet MS"/>
                <a:cs typeface="Trebuchet MS"/>
              </a:rPr>
              <a:t>zasób </a:t>
            </a:r>
            <a:r>
              <a:rPr sz="1850" spc="95" dirty="0">
                <a:latin typeface="Trebuchet MS"/>
                <a:cs typeface="Trebuchet MS"/>
              </a:rPr>
              <a:t>słownictwa </a:t>
            </a:r>
            <a:r>
              <a:rPr sz="1850" spc="75" dirty="0">
                <a:latin typeface="Trebuchet MS"/>
                <a:cs typeface="Trebuchet MS"/>
              </a:rPr>
              <a:t>biernego</a:t>
            </a:r>
            <a:r>
              <a:rPr lang="pl-PL" sz="1850" spc="7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(co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60" dirty="0">
                <a:latin typeface="Trebuchet MS"/>
                <a:cs typeface="Trebuchet MS"/>
              </a:rPr>
              <a:t>rozumie) </a:t>
            </a:r>
            <a:r>
              <a:rPr sz="1850" spc="15" dirty="0">
                <a:latin typeface="Trebuchet MS"/>
                <a:cs typeface="Trebuchet MS"/>
              </a:rPr>
              <a:t>rozwija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10" dirty="0">
                <a:latin typeface="Trebuchet MS"/>
                <a:cs typeface="Trebuchet MS"/>
              </a:rPr>
              <a:t>zdecydowanie </a:t>
            </a:r>
            <a:r>
              <a:rPr sz="1850" spc="35" dirty="0">
                <a:latin typeface="Trebuchet MS"/>
                <a:cs typeface="Trebuchet MS"/>
              </a:rPr>
              <a:t>szybciej niż </a:t>
            </a:r>
            <a:r>
              <a:rPr sz="1850" spc="85" dirty="0">
                <a:latin typeface="Trebuchet MS"/>
                <a:cs typeface="Trebuchet MS"/>
              </a:rPr>
              <a:t>umiejętność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wypowiadania</a:t>
            </a:r>
            <a:r>
              <a:rPr sz="1850" spc="41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myśli,</a:t>
            </a:r>
            <a:r>
              <a:rPr sz="1850" spc="420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41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420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może</a:t>
            </a:r>
            <a:r>
              <a:rPr sz="1850" spc="41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skutkować</a:t>
            </a:r>
            <a:r>
              <a:rPr sz="1850" spc="42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rozwojową</a:t>
            </a:r>
            <a:r>
              <a:rPr sz="1850" spc="41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niepłynnością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8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lang="pl-PL" sz="1850" spc="-2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434" dirty="0">
                <a:latin typeface="Trebuchet MS"/>
                <a:cs typeface="Trebuchet MS"/>
              </a:rPr>
              <a:t>m</a:t>
            </a:r>
            <a:r>
              <a:rPr lang="pl-PL" sz="1850" spc="434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lang="pl-PL" sz="1850" spc="-42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lang="pl-PL" sz="1850" spc="114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90" dirty="0">
                <a:latin typeface="Trebuchet MS"/>
                <a:cs typeface="Trebuchet MS"/>
              </a:rPr>
              <a:t>o</a:t>
            </a:r>
            <a:r>
              <a:rPr lang="pl-PL" sz="1850" spc="9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konsultować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ze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specjalistą.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Korekta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wadliwej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wymowy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225" dirty="0">
                <a:latin typeface="Trebuchet MS"/>
                <a:cs typeface="Trebuchet MS"/>
              </a:rPr>
              <a:t>wymaga</a:t>
            </a:r>
            <a:r>
              <a:rPr lang="pl-PL" sz="1850" spc="22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95" dirty="0">
                <a:latin typeface="Trebuchet MS"/>
                <a:cs typeface="Trebuchet MS"/>
              </a:rPr>
              <a:t>ż</a:t>
            </a:r>
            <a:r>
              <a:rPr lang="pl-PL" sz="1850" spc="95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lang="pl-PL" sz="1850" spc="-42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lang="pl-PL" sz="1850" spc="114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5" dirty="0">
                <a:latin typeface="Trebuchet MS"/>
                <a:cs typeface="Trebuchet MS"/>
              </a:rPr>
              <a:t>t</a:t>
            </a:r>
            <a:r>
              <a:rPr lang="pl-PL" sz="1850" spc="-2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lang="pl-PL" sz="1850" spc="-1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lang="pl-PL" sz="1850" spc="-1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90" dirty="0">
                <a:latin typeface="Trebuchet MS"/>
                <a:cs typeface="Trebuchet MS"/>
              </a:rPr>
              <a:t>e</a:t>
            </a:r>
            <a:r>
              <a:rPr lang="pl-PL" sz="1850" spc="9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odpowiednio</a:t>
            </a:r>
            <a:r>
              <a:rPr sz="1850" spc="40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zagospodarować</a:t>
            </a:r>
            <a:r>
              <a:rPr sz="1850" spc="409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409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405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tylko</a:t>
            </a:r>
            <a:r>
              <a:rPr sz="1850" spc="409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kwestia</a:t>
            </a:r>
            <a:r>
              <a:rPr sz="1850" spc="409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chęci</a:t>
            </a:r>
            <a:r>
              <a:rPr sz="1850" spc="40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umiejętnego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kontaktu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5" dirty="0">
                <a:latin typeface="Trebuchet MS"/>
                <a:cs typeface="Trebuchet MS"/>
              </a:rPr>
              <a:t>dzieckiem. </a:t>
            </a:r>
            <a:r>
              <a:rPr sz="1850" spc="65" dirty="0">
                <a:latin typeface="Trebuchet MS"/>
                <a:cs typeface="Trebuchet MS"/>
              </a:rPr>
              <a:t>Trzeba </a:t>
            </a:r>
            <a:r>
              <a:rPr sz="1850" spc="70" dirty="0">
                <a:latin typeface="Trebuchet MS"/>
                <a:cs typeface="Trebuchet MS"/>
              </a:rPr>
              <a:t>traktować </a:t>
            </a:r>
            <a:r>
              <a:rPr sz="1850" spc="-85" dirty="0">
                <a:latin typeface="Trebuchet MS"/>
                <a:cs typeface="Trebuchet MS"/>
              </a:rPr>
              <a:t>je</a:t>
            </a:r>
            <a:r>
              <a:rPr sz="1850" spc="-8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najzupełniej </a:t>
            </a:r>
            <a:r>
              <a:rPr sz="1850" spc="30" dirty="0">
                <a:latin typeface="Trebuchet MS"/>
                <a:cs typeface="Trebuchet MS"/>
              </a:rPr>
              <a:t>normalnie,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-55" dirty="0">
                <a:latin typeface="Trebuchet MS"/>
                <a:cs typeface="Trebuchet MS"/>
              </a:rPr>
              <a:t>jeśli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75" dirty="0">
                <a:latin typeface="Trebuchet MS"/>
                <a:cs typeface="Trebuchet MS"/>
              </a:rPr>
              <a:t>ć</a:t>
            </a:r>
            <a:r>
              <a:rPr lang="pl-PL" sz="1850" spc="75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lang="pl-PL" sz="1850" spc="-1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r>
              <a:rPr lang="pl-PL" sz="1850" spc="-42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Ł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0" dirty="0">
                <a:latin typeface="Trebuchet MS"/>
                <a:cs typeface="Trebuchet MS"/>
              </a:rPr>
              <a:t>ć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lang="pl-PL" sz="1850" spc="-42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5" dirty="0">
                <a:latin typeface="Trebuchet MS"/>
                <a:cs typeface="Trebuchet MS"/>
              </a:rPr>
              <a:t>ć</a:t>
            </a:r>
            <a:r>
              <a:rPr lang="pl-PL" sz="1850" spc="75" dirty="0">
                <a:latin typeface="Trebuchet MS"/>
                <a:cs typeface="Trebuchet MS"/>
              </a:rPr>
              <a:t> </a:t>
            </a:r>
            <a:br>
              <a:rPr lang="pl-PL" sz="1850" spc="75" dirty="0">
                <a:latin typeface="Trebuchet MS"/>
                <a:cs typeface="Trebuchet MS"/>
              </a:rPr>
            </a:br>
            <a:r>
              <a:rPr sz="1850" spc="-165" dirty="0">
                <a:latin typeface="Trebuchet MS"/>
                <a:cs typeface="Trebuchet MS"/>
              </a:rPr>
              <a:t>i 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5" dirty="0">
                <a:latin typeface="Trebuchet MS"/>
                <a:cs typeface="Trebuchet MS"/>
              </a:rPr>
              <a:t>ć</a:t>
            </a:r>
            <a:r>
              <a:rPr lang="pl-PL" sz="1850" spc="7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lang="pl-PL" sz="1850" spc="114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lang="pl-PL" sz="1850" spc="300" dirty="0">
                <a:latin typeface="Trebuchet MS"/>
                <a:cs typeface="Trebuchet MS"/>
              </a:rPr>
              <a:t>w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25" dirty="0">
                <a:latin typeface="Trebuchet MS"/>
                <a:cs typeface="Trebuchet MS"/>
              </a:rPr>
              <a:t>t</a:t>
            </a:r>
            <a:r>
              <a:rPr lang="pl-PL" sz="1850" spc="-2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434" dirty="0">
                <a:latin typeface="Trebuchet MS"/>
                <a:cs typeface="Trebuchet MS"/>
              </a:rPr>
              <a:t>m</a:t>
            </a:r>
            <a:r>
              <a:rPr lang="pl-PL" sz="1850" spc="434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50" dirty="0">
                <a:latin typeface="Trebuchet MS"/>
                <a:cs typeface="Trebuchet MS"/>
              </a:rPr>
              <a:t>m  </a:t>
            </a:r>
            <a:r>
              <a:rPr sz="1850" spc="100" dirty="0">
                <a:latin typeface="Trebuchet MS"/>
                <a:cs typeface="Trebuchet MS"/>
              </a:rPr>
              <a:t>uzyskania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oczekiwanych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rezultatów.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-35" dirty="0">
                <a:latin typeface="Trebuchet MS"/>
                <a:cs typeface="Trebuchet MS"/>
              </a:rPr>
              <a:t>Kary,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-80" dirty="0">
                <a:latin typeface="Trebuchet MS"/>
                <a:cs typeface="Trebuchet MS"/>
              </a:rPr>
              <a:t>krzyki,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wyśmiewanie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lang="pl-PL" sz="1850" spc="55" dirty="0">
                <a:latin typeface="Trebuchet MS"/>
                <a:cs typeface="Trebuchet MS"/>
              </a:rPr>
              <a:t/>
            </a:r>
            <a:br>
              <a:rPr lang="pl-PL" sz="1850" spc="55" dirty="0">
                <a:latin typeface="Trebuchet MS"/>
                <a:cs typeface="Trebuchet MS"/>
              </a:rPr>
            </a:b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zmuszanie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ćwiczeń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zniechęca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pracy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nad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prawidłową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20" dirty="0">
                <a:latin typeface="Trebuchet MS"/>
                <a:cs typeface="Trebuchet MS"/>
              </a:rPr>
              <a:t>artykulacją.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6000" y="984897"/>
            <a:ext cx="7981315" cy="40220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spc="5" dirty="0">
                <a:latin typeface="Trebuchet MS"/>
                <a:cs typeface="Trebuchet MS"/>
              </a:rPr>
              <a:t>Dzieci </a:t>
            </a:r>
            <a:r>
              <a:rPr sz="1850" spc="90" dirty="0">
                <a:latin typeface="Trebuchet MS"/>
                <a:cs typeface="Trebuchet MS"/>
              </a:rPr>
              <a:t>ćwiczą </a:t>
            </a:r>
            <a:r>
              <a:rPr sz="1850" spc="-30" dirty="0">
                <a:latin typeface="Trebuchet MS"/>
                <a:cs typeface="Trebuchet MS"/>
              </a:rPr>
              <a:t>chętniej, </a:t>
            </a:r>
            <a:r>
              <a:rPr sz="1850" spc="140" dirty="0">
                <a:latin typeface="Trebuchet MS"/>
                <a:cs typeface="Trebuchet MS"/>
              </a:rPr>
              <a:t>gdy </a:t>
            </a:r>
            <a:r>
              <a:rPr sz="1850" spc="155" dirty="0">
                <a:latin typeface="Trebuchet MS"/>
                <a:cs typeface="Trebuchet MS"/>
              </a:rPr>
              <a:t>zabawy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gry, </a:t>
            </a:r>
            <a:r>
              <a:rPr sz="1850" spc="20" dirty="0">
                <a:latin typeface="Trebuchet MS"/>
                <a:cs typeface="Trebuchet MS"/>
              </a:rPr>
              <a:t>które </a:t>
            </a:r>
            <a:r>
              <a:rPr sz="1850" spc="135" dirty="0">
                <a:latin typeface="Trebuchet MS"/>
                <a:cs typeface="Trebuchet MS"/>
              </a:rPr>
              <a:t>im </a:t>
            </a:r>
            <a:r>
              <a:rPr sz="1850" spc="95" dirty="0">
                <a:latin typeface="Trebuchet MS"/>
                <a:cs typeface="Trebuchet MS"/>
              </a:rPr>
              <a:t>proponujemy </a:t>
            </a:r>
            <a:r>
              <a:rPr sz="1850" spc="195" dirty="0">
                <a:latin typeface="Trebuchet MS"/>
                <a:cs typeface="Trebuchet MS"/>
              </a:rPr>
              <a:t>są </a:t>
            </a:r>
            <a:r>
              <a:rPr sz="1850" spc="20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krótkotrwałe,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90" dirty="0">
                <a:latin typeface="Trebuchet MS"/>
                <a:cs typeface="Trebuchet MS"/>
              </a:rPr>
              <a:t>każdy </a:t>
            </a:r>
            <a:r>
              <a:rPr sz="1850" spc="135" dirty="0">
                <a:latin typeface="Trebuchet MS"/>
                <a:cs typeface="Trebuchet MS"/>
              </a:rPr>
              <a:t>sukces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nagrodzony. </a:t>
            </a:r>
            <a:r>
              <a:rPr sz="1850" spc="60" dirty="0">
                <a:latin typeface="Trebuchet MS"/>
                <a:cs typeface="Trebuchet MS"/>
              </a:rPr>
              <a:t>Rolą </a:t>
            </a:r>
            <a:r>
              <a:rPr sz="1850" spc="70" dirty="0">
                <a:latin typeface="Trebuchet MS"/>
                <a:cs typeface="Trebuchet MS"/>
              </a:rPr>
              <a:t>rodziców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dostarczanie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dziecku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prawidłowych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wzorców </a:t>
            </a:r>
            <a:r>
              <a:rPr sz="1850" spc="240" dirty="0">
                <a:latin typeface="Trebuchet MS"/>
                <a:cs typeface="Trebuchet MS"/>
              </a:rPr>
              <a:t>mowy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osłuchanie 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dziecka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5" dirty="0">
                <a:latin typeface="Trebuchet MS"/>
                <a:cs typeface="Trebuchet MS"/>
              </a:rPr>
              <a:t>prawidłowym brzmieniem </a:t>
            </a:r>
            <a:r>
              <a:rPr sz="1850" spc="5" dirty="0">
                <a:latin typeface="Trebuchet MS"/>
                <a:cs typeface="Trebuchet MS"/>
              </a:rPr>
              <a:t>głosek, </a:t>
            </a:r>
            <a:r>
              <a:rPr sz="1850" spc="45" dirty="0">
                <a:latin typeface="Trebuchet MS"/>
                <a:cs typeface="Trebuchet MS"/>
              </a:rPr>
              <a:t>których </a:t>
            </a:r>
            <a:r>
              <a:rPr sz="1850" spc="140" dirty="0">
                <a:latin typeface="Trebuchet MS"/>
                <a:cs typeface="Trebuchet MS"/>
              </a:rPr>
              <a:t>ono </a:t>
            </a:r>
            <a:r>
              <a:rPr sz="1850" spc="65" dirty="0">
                <a:latin typeface="Trebuchet MS"/>
                <a:cs typeface="Trebuchet MS"/>
              </a:rPr>
              <a:t>jeszcze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85" dirty="0">
                <a:latin typeface="Trebuchet MS"/>
                <a:cs typeface="Trebuchet MS"/>
              </a:rPr>
              <a:t>wymawia</a:t>
            </a:r>
            <a:r>
              <a:rPr sz="1850" spc="19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bądź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realizuje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niewłaściwie.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Sprzyja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temu</a:t>
            </a:r>
            <a:r>
              <a:rPr sz="1850" spc="18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wspólne 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oglądanie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ilustracji,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nazywanie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osób,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przedmiotów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2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czynności,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czytanie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wierszyków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-60" dirty="0">
                <a:latin typeface="Trebuchet MS"/>
                <a:cs typeface="Trebuchet MS"/>
              </a:rPr>
              <a:t>bajek,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układanie</a:t>
            </a:r>
            <a:r>
              <a:rPr sz="1850" spc="6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puzzli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nazywanie 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odnajdywanych </a:t>
            </a:r>
            <a:r>
              <a:rPr sz="1850" spc="120" dirty="0">
                <a:latin typeface="Trebuchet MS"/>
                <a:cs typeface="Trebuchet MS"/>
              </a:rPr>
              <a:t>szczegółów </a:t>
            </a:r>
            <a:r>
              <a:rPr sz="1850" spc="-5" dirty="0">
                <a:latin typeface="Trebuchet MS"/>
                <a:cs typeface="Trebuchet MS"/>
              </a:rPr>
              <a:t>układanki. </a:t>
            </a:r>
            <a:r>
              <a:rPr sz="1850" spc="55" dirty="0">
                <a:latin typeface="Trebuchet MS"/>
                <a:cs typeface="Trebuchet MS"/>
              </a:rPr>
              <a:t>Kiedy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75" dirty="0">
                <a:latin typeface="Trebuchet MS"/>
                <a:cs typeface="Trebuchet MS"/>
              </a:rPr>
              <a:t>dobrze </a:t>
            </a:r>
            <a:r>
              <a:rPr sz="1850" spc="105" dirty="0">
                <a:latin typeface="Trebuchet MS"/>
                <a:cs typeface="Trebuchet MS"/>
              </a:rPr>
              <a:t>osłucha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5" dirty="0">
                <a:latin typeface="Trebuchet MS"/>
                <a:cs typeface="Trebuchet MS"/>
              </a:rPr>
              <a:t>brzmieniem </a:t>
            </a:r>
            <a:r>
              <a:rPr sz="1850" spc="55" dirty="0">
                <a:latin typeface="Trebuchet MS"/>
                <a:cs typeface="Trebuchet MS"/>
              </a:rPr>
              <a:t>danej </a:t>
            </a:r>
            <a:r>
              <a:rPr sz="1850" spc="-35" dirty="0">
                <a:latin typeface="Trebuchet MS"/>
                <a:cs typeface="Trebuchet MS"/>
              </a:rPr>
              <a:t>głoski, </a:t>
            </a:r>
            <a:r>
              <a:rPr sz="1850" spc="65" dirty="0">
                <a:latin typeface="Trebuchet MS"/>
                <a:cs typeface="Trebuchet MS"/>
              </a:rPr>
              <a:t>podejmuje </a:t>
            </a:r>
            <a:r>
              <a:rPr sz="1850" spc="70" dirty="0">
                <a:latin typeface="Trebuchet MS"/>
                <a:cs typeface="Trebuchet MS"/>
              </a:rPr>
              <a:t>próby </a:t>
            </a:r>
            <a:r>
              <a:rPr sz="1850" spc="-155" dirty="0">
                <a:latin typeface="Trebuchet MS"/>
                <a:cs typeface="Trebuchet MS"/>
              </a:rPr>
              <a:t>jej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odtwarzania, </a:t>
            </a:r>
            <a:r>
              <a:rPr sz="1850" spc="35" dirty="0">
                <a:latin typeface="Trebuchet MS"/>
                <a:cs typeface="Trebuchet MS"/>
              </a:rPr>
              <a:t>ale </a:t>
            </a:r>
            <a:r>
              <a:rPr sz="1850" spc="4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80" dirty="0">
                <a:latin typeface="Trebuchet MS"/>
                <a:cs typeface="Trebuchet MS"/>
              </a:rPr>
              <a:t>należy </a:t>
            </a:r>
            <a:r>
              <a:rPr sz="1850" spc="110" dirty="0">
                <a:latin typeface="Trebuchet MS"/>
                <a:cs typeface="Trebuchet MS"/>
              </a:rPr>
              <a:t>tego </a:t>
            </a:r>
            <a:r>
              <a:rPr sz="1850" spc="204" dirty="0">
                <a:latin typeface="Trebuchet MS"/>
                <a:cs typeface="Trebuchet MS"/>
              </a:rPr>
              <a:t>momentu </a:t>
            </a:r>
            <a:r>
              <a:rPr sz="1850" spc="90" dirty="0">
                <a:latin typeface="Trebuchet MS"/>
                <a:cs typeface="Trebuchet MS"/>
              </a:rPr>
              <a:t>przyspieszać </a:t>
            </a:r>
            <a:r>
              <a:rPr sz="1850" spc="60" dirty="0">
                <a:latin typeface="Trebuchet MS"/>
                <a:cs typeface="Trebuchet MS"/>
              </a:rPr>
              <a:t>ani </a:t>
            </a:r>
            <a:r>
              <a:rPr sz="1850" spc="65" dirty="0">
                <a:latin typeface="Trebuchet MS"/>
                <a:cs typeface="Trebuchet MS"/>
              </a:rPr>
              <a:t>przeceniać </a:t>
            </a:r>
            <a:r>
              <a:rPr sz="1850" spc="85" dirty="0">
                <a:latin typeface="Trebuchet MS"/>
                <a:cs typeface="Trebuchet MS"/>
              </a:rPr>
              <a:t>możliwości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dziecka,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gdyż </a:t>
            </a:r>
            <a:r>
              <a:rPr sz="1850" spc="120" dirty="0">
                <a:latin typeface="Trebuchet MS"/>
                <a:cs typeface="Trebuchet MS"/>
              </a:rPr>
              <a:t>po </a:t>
            </a:r>
            <a:r>
              <a:rPr sz="1850" spc="50" dirty="0">
                <a:latin typeface="Trebuchet MS"/>
                <a:cs typeface="Trebuchet MS"/>
              </a:rPr>
              <a:t>wielu </a:t>
            </a:r>
            <a:r>
              <a:rPr sz="1850" spc="110" dirty="0">
                <a:latin typeface="Trebuchet MS"/>
                <a:cs typeface="Trebuchet MS"/>
              </a:rPr>
              <a:t>nieudanych </a:t>
            </a:r>
            <a:r>
              <a:rPr sz="1850" spc="90" dirty="0">
                <a:latin typeface="Trebuchet MS"/>
                <a:cs typeface="Trebuchet MS"/>
              </a:rPr>
              <a:t>próbach </a:t>
            </a:r>
            <a:r>
              <a:rPr sz="1850" spc="195" dirty="0">
                <a:latin typeface="Trebuchet MS"/>
                <a:cs typeface="Trebuchet MS"/>
              </a:rPr>
              <a:t>może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5" dirty="0">
                <a:latin typeface="Trebuchet MS"/>
                <a:cs typeface="Trebuchet MS"/>
              </a:rPr>
              <a:t>zniechęcić. 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95" dirty="0">
                <a:latin typeface="Trebuchet MS"/>
                <a:cs typeface="Trebuchet MS"/>
              </a:rPr>
              <a:t>Bywa</a:t>
            </a:r>
            <a:r>
              <a:rPr sz="1850" spc="200" dirty="0">
                <a:latin typeface="Trebuchet MS"/>
                <a:cs typeface="Trebuchet MS"/>
              </a:rPr>
              <a:t> </a:t>
            </a:r>
            <a:r>
              <a:rPr sz="1850" spc="-80" dirty="0">
                <a:latin typeface="Trebuchet MS"/>
                <a:cs typeface="Trebuchet MS"/>
              </a:rPr>
              <a:t>tak,</a:t>
            </a:r>
            <a:r>
              <a:rPr sz="1850" spc="-7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78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235" dirty="0">
                <a:latin typeface="Trebuchet MS"/>
                <a:cs typeface="Trebuchet MS"/>
              </a:rPr>
              <a:t>samo</a:t>
            </a:r>
            <a:r>
              <a:rPr sz="1850" spc="24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odkryje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prawidłowe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artykulacje 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obserwując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aparat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swojej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285" dirty="0">
                <a:latin typeface="Trebuchet MS"/>
                <a:cs typeface="Trebuchet MS"/>
              </a:rPr>
              <a:t>mamy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-40" dirty="0">
                <a:latin typeface="Trebuchet MS"/>
                <a:cs typeface="Trebuchet MS"/>
              </a:rPr>
              <a:t>taty.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Niemniej</a:t>
            </a:r>
            <a:r>
              <a:rPr sz="1850" spc="-1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największą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zasługą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rodziców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58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sprawienie,</a:t>
            </a:r>
            <a:r>
              <a:rPr sz="1850" spc="63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aby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ich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dziecko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chętnie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podejmowało </a:t>
            </a:r>
            <a:r>
              <a:rPr sz="1850" spc="125" dirty="0">
                <a:latin typeface="Trebuchet MS"/>
                <a:cs typeface="Trebuchet MS"/>
              </a:rPr>
              <a:t>wspólne </a:t>
            </a:r>
            <a:r>
              <a:rPr sz="1850" spc="75" dirty="0">
                <a:latin typeface="Trebuchet MS"/>
                <a:cs typeface="Trebuchet MS"/>
              </a:rPr>
              <a:t>ćwiczenia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związane </a:t>
            </a: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70" dirty="0">
                <a:latin typeface="Trebuchet MS"/>
                <a:cs typeface="Trebuchet MS"/>
              </a:rPr>
              <a:t>nimi zabawy. </a:t>
            </a:r>
            <a:r>
              <a:rPr sz="1850" spc="30" dirty="0">
                <a:latin typeface="Trebuchet MS"/>
                <a:cs typeface="Trebuchet MS"/>
              </a:rPr>
              <a:t>Jeżeli 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jednak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" dirty="0">
                <a:latin typeface="Trebuchet MS"/>
                <a:cs typeface="Trebuchet MS"/>
              </a:rPr>
              <a:t>udaje,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przyda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pomoc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logopedy.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4329136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4576786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4824436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5319736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5815036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6062685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6557985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7053285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7300935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7548585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7796235"/>
            <a:ext cx="66675" cy="666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8043885"/>
            <a:ext cx="66675" cy="666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8291535"/>
            <a:ext cx="66675" cy="666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7039" y="8539185"/>
            <a:ext cx="66675" cy="6667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84314" y="1948331"/>
            <a:ext cx="8187055" cy="67462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spc="-35" dirty="0">
                <a:latin typeface="Trebuchet MS"/>
                <a:cs typeface="Trebuchet MS"/>
              </a:rPr>
              <a:t>Najlepiej </a:t>
            </a:r>
            <a:r>
              <a:rPr sz="1850" spc="114" dirty="0">
                <a:latin typeface="Trebuchet MS"/>
                <a:cs typeface="Trebuchet MS"/>
              </a:rPr>
              <a:t>pomiędzy </a:t>
            </a:r>
            <a:r>
              <a:rPr sz="1850" spc="60" dirty="0">
                <a:latin typeface="Trebuchet MS"/>
                <a:cs typeface="Trebuchet MS"/>
              </a:rPr>
              <a:t>trzecim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30" dirty="0">
                <a:latin typeface="Trebuchet MS"/>
                <a:cs typeface="Trebuchet MS"/>
              </a:rPr>
              <a:t>czwartym </a:t>
            </a:r>
            <a:r>
              <a:rPr sz="1850" spc="65" dirty="0">
                <a:latin typeface="Trebuchet MS"/>
                <a:cs typeface="Trebuchet MS"/>
              </a:rPr>
              <a:t>rokiem </a:t>
            </a:r>
            <a:r>
              <a:rPr sz="1850" spc="-10" dirty="0">
                <a:latin typeface="Trebuchet MS"/>
                <a:cs typeface="Trebuchet MS"/>
              </a:rPr>
              <a:t>dziecka, </a:t>
            </a:r>
            <a:r>
              <a:rPr sz="1850" spc="30" dirty="0">
                <a:latin typeface="Trebuchet MS"/>
                <a:cs typeface="Trebuchet MS"/>
              </a:rPr>
              <a:t>kiedy </a:t>
            </a:r>
            <a:r>
              <a:rPr sz="1850" spc="295" dirty="0">
                <a:latin typeface="Trebuchet MS"/>
                <a:cs typeface="Trebuchet MS"/>
              </a:rPr>
              <a:t>ma </a:t>
            </a:r>
            <a:r>
              <a:rPr sz="1850" spc="-10" dirty="0">
                <a:latin typeface="Trebuchet MS"/>
                <a:cs typeface="Trebuchet MS"/>
              </a:rPr>
              <a:t>już 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wszystkie </a:t>
            </a:r>
            <a:r>
              <a:rPr sz="1850" spc="110" dirty="0">
                <a:latin typeface="Trebuchet MS"/>
                <a:cs typeface="Trebuchet MS"/>
              </a:rPr>
              <a:t>zęby </a:t>
            </a:r>
            <a:r>
              <a:rPr sz="1850" spc="50" dirty="0">
                <a:latin typeface="Trebuchet MS"/>
                <a:cs typeface="Trebuchet MS"/>
              </a:rPr>
              <a:t>mleczne. </a:t>
            </a:r>
            <a:r>
              <a:rPr sz="1850" spc="180" dirty="0">
                <a:latin typeface="Trebuchet MS"/>
                <a:cs typeface="Trebuchet MS"/>
              </a:rPr>
              <a:t>Wtedy </a:t>
            </a:r>
            <a:r>
              <a:rPr sz="1850" spc="10" dirty="0">
                <a:latin typeface="Trebuchet MS"/>
                <a:cs typeface="Trebuchet MS"/>
              </a:rPr>
              <a:t>lekarz </a:t>
            </a:r>
            <a:r>
              <a:rPr sz="1850" spc="65" dirty="0">
                <a:latin typeface="Trebuchet MS"/>
                <a:cs typeface="Trebuchet MS"/>
              </a:rPr>
              <a:t>będzie </a:t>
            </a:r>
            <a:r>
              <a:rPr sz="1850" spc="145" dirty="0">
                <a:latin typeface="Trebuchet MS"/>
                <a:cs typeface="Trebuchet MS"/>
              </a:rPr>
              <a:t>mógł </a:t>
            </a:r>
            <a:r>
              <a:rPr sz="1850" spc="-5" dirty="0">
                <a:latin typeface="Trebuchet MS"/>
                <a:cs typeface="Trebuchet MS"/>
              </a:rPr>
              <a:t>ocenić, </a:t>
            </a:r>
            <a:r>
              <a:rPr sz="1850" spc="95" dirty="0">
                <a:latin typeface="Trebuchet MS"/>
                <a:cs typeface="Trebuchet MS"/>
              </a:rPr>
              <a:t>czy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 </a:t>
            </a:r>
            <a:r>
              <a:rPr sz="1850" spc="170" dirty="0">
                <a:latin typeface="Trebuchet MS"/>
                <a:cs typeface="Trebuchet MS"/>
              </a:rPr>
              <a:t>wadę </a:t>
            </a:r>
            <a:r>
              <a:rPr sz="1850" spc="20" dirty="0">
                <a:latin typeface="Trebuchet MS"/>
                <a:cs typeface="Trebuchet MS"/>
              </a:rPr>
              <a:t>zgryzu. </a:t>
            </a:r>
            <a:r>
              <a:rPr sz="1850" spc="85" dirty="0">
                <a:latin typeface="Trebuchet MS"/>
                <a:cs typeface="Trebuchet MS"/>
              </a:rPr>
              <a:t>Gdy </a:t>
            </a:r>
            <a:r>
              <a:rPr sz="1850" spc="90" dirty="0">
                <a:latin typeface="Trebuchet MS"/>
                <a:cs typeface="Trebuchet MS"/>
              </a:rPr>
              <a:t>zostanie </a:t>
            </a:r>
            <a:r>
              <a:rPr sz="1850" spc="120" dirty="0">
                <a:latin typeface="Trebuchet MS"/>
                <a:cs typeface="Trebuchet MS"/>
              </a:rPr>
              <a:t>wcześnie </a:t>
            </a:r>
            <a:r>
              <a:rPr sz="1850" spc="55" dirty="0">
                <a:latin typeface="Trebuchet MS"/>
                <a:cs typeface="Trebuchet MS"/>
              </a:rPr>
              <a:t>dostrzeżona, </a:t>
            </a:r>
            <a:r>
              <a:rPr sz="1850" spc="-15" dirty="0">
                <a:latin typeface="Trebuchet MS"/>
                <a:cs typeface="Trebuchet MS"/>
              </a:rPr>
              <a:t>łatwiej </a:t>
            </a:r>
            <a:r>
              <a:rPr sz="1850" spc="65" dirty="0">
                <a:latin typeface="Trebuchet MS"/>
                <a:cs typeface="Trebuchet MS"/>
              </a:rPr>
              <a:t>będzie </a:t>
            </a:r>
            <a:r>
              <a:rPr sz="1850" spc="-70" dirty="0">
                <a:latin typeface="Trebuchet MS"/>
                <a:cs typeface="Trebuchet MS"/>
              </a:rPr>
              <a:t>ją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skorygować. </a:t>
            </a:r>
            <a:r>
              <a:rPr sz="1850" spc="580" dirty="0">
                <a:latin typeface="Trebuchet MS"/>
                <a:cs typeface="Trebuchet MS"/>
              </a:rPr>
              <a:t>W </a:t>
            </a:r>
            <a:r>
              <a:rPr sz="1850" spc="30" dirty="0">
                <a:latin typeface="Trebuchet MS"/>
                <a:cs typeface="Trebuchet MS"/>
              </a:rPr>
              <a:t>około </a:t>
            </a:r>
            <a:r>
              <a:rPr sz="1850" spc="70" dirty="0">
                <a:latin typeface="Trebuchet MS"/>
                <a:cs typeface="Trebuchet MS"/>
              </a:rPr>
              <a:t>80% </a:t>
            </a:r>
            <a:r>
              <a:rPr sz="1850" spc="170" dirty="0">
                <a:latin typeface="Trebuchet MS"/>
                <a:cs typeface="Trebuchet MS"/>
              </a:rPr>
              <a:t>wady </a:t>
            </a:r>
            <a:r>
              <a:rPr sz="1850" spc="95" dirty="0">
                <a:latin typeface="Trebuchet MS"/>
                <a:cs typeface="Trebuchet MS"/>
              </a:rPr>
              <a:t>zgryzu powstają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95" dirty="0">
                <a:latin typeface="Trebuchet MS"/>
                <a:cs typeface="Trebuchet MS"/>
              </a:rPr>
              <a:t>pierwszych </a:t>
            </a:r>
            <a:r>
              <a:rPr sz="1850" spc="60" dirty="0">
                <a:latin typeface="Trebuchet MS"/>
                <a:cs typeface="Trebuchet MS"/>
              </a:rPr>
              <a:t>latach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życia. </a:t>
            </a:r>
            <a:r>
              <a:rPr sz="1850" spc="20" dirty="0">
                <a:latin typeface="Trebuchet MS"/>
                <a:cs typeface="Trebuchet MS"/>
              </a:rPr>
              <a:t>Nie </a:t>
            </a:r>
            <a:r>
              <a:rPr sz="1850" spc="80" dirty="0">
                <a:latin typeface="Trebuchet MS"/>
                <a:cs typeface="Trebuchet MS"/>
              </a:rPr>
              <a:t>należy czekać </a:t>
            </a:r>
            <a:r>
              <a:rPr sz="1850" spc="125" dirty="0">
                <a:latin typeface="Trebuchet MS"/>
                <a:cs typeface="Trebuchet MS"/>
              </a:rPr>
              <a:t>aż </a:t>
            </a:r>
            <a:r>
              <a:rPr sz="1850" spc="55" dirty="0">
                <a:latin typeface="Trebuchet MS"/>
                <a:cs typeface="Trebuchet MS"/>
              </a:rPr>
              <a:t>pojawią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10" dirty="0">
                <a:latin typeface="Trebuchet MS"/>
                <a:cs typeface="Trebuchet MS"/>
              </a:rPr>
              <a:t>zęby </a:t>
            </a:r>
            <a:r>
              <a:rPr sz="1850" spc="60" dirty="0">
                <a:latin typeface="Trebuchet MS"/>
                <a:cs typeface="Trebuchet MS"/>
              </a:rPr>
              <a:t>stałe </a:t>
            </a:r>
            <a:r>
              <a:rPr sz="1850" spc="170" dirty="0">
                <a:latin typeface="Trebuchet MS"/>
                <a:cs typeface="Trebuchet MS"/>
              </a:rPr>
              <a:t>u </a:t>
            </a:r>
            <a:r>
              <a:rPr sz="1850" spc="-50" dirty="0">
                <a:latin typeface="Trebuchet MS"/>
                <a:cs typeface="Trebuchet MS"/>
              </a:rPr>
              <a:t>dzieci, </a:t>
            </a:r>
            <a:r>
              <a:rPr sz="1850" spc="114" dirty="0">
                <a:latin typeface="Trebuchet MS"/>
                <a:cs typeface="Trebuchet MS"/>
              </a:rPr>
              <a:t>bo </a:t>
            </a:r>
            <a:r>
              <a:rPr sz="1850" spc="195" dirty="0">
                <a:latin typeface="Trebuchet MS"/>
                <a:cs typeface="Trebuchet MS"/>
              </a:rPr>
              <a:t>może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okazać,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leczenie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ortodontyczne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stanie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bardziej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skomplikowane</a:t>
            </a:r>
            <a:endParaRPr sz="1850" dirty="0">
              <a:latin typeface="Trebuchet MS"/>
              <a:cs typeface="Trebuchet MS"/>
            </a:endParaRPr>
          </a:p>
          <a:p>
            <a:pPr marL="12700" algn="just">
              <a:lnSpc>
                <a:spcPts val="1930"/>
              </a:lnSpc>
            </a:pP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>
              <a:lnSpc>
                <a:spcPts val="2085"/>
              </a:lnSpc>
              <a:spcBef>
                <a:spcPts val="1680"/>
              </a:spcBef>
            </a:pPr>
            <a:r>
              <a:rPr sz="1850" b="1" spc="40" dirty="0">
                <a:latin typeface="Trebuchet MS"/>
                <a:cs typeface="Trebuchet MS"/>
              </a:rPr>
              <a:t>Objawy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50" dirty="0">
                <a:latin typeface="Trebuchet MS"/>
                <a:cs typeface="Trebuchet MS"/>
              </a:rPr>
              <a:t>wskazujące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na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potrzebę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-20" dirty="0">
                <a:latin typeface="Trebuchet MS"/>
                <a:cs typeface="Trebuchet MS"/>
              </a:rPr>
              <a:t>konsultacji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-30" dirty="0">
                <a:latin typeface="Trebuchet MS"/>
                <a:cs typeface="Trebuchet MS"/>
              </a:rPr>
              <a:t>ortodontycznej: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50"/>
              </a:lnSpc>
            </a:pPr>
            <a:r>
              <a:rPr sz="1850" spc="105" dirty="0">
                <a:latin typeface="Trebuchet MS"/>
                <a:cs typeface="Trebuchet MS"/>
              </a:rPr>
              <a:t>asymetria</a:t>
            </a:r>
            <a:r>
              <a:rPr sz="1850" spc="-8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7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rysach</a:t>
            </a:r>
            <a:r>
              <a:rPr sz="1850" spc="-7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twarzy,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50"/>
              </a:lnSpc>
            </a:pPr>
            <a:r>
              <a:rPr sz="1850" spc="100" dirty="0">
                <a:latin typeface="Trebuchet MS"/>
                <a:cs typeface="Trebuchet MS"/>
              </a:rPr>
              <a:t>oddychanie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usta,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stale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otwarta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buzia,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spcBef>
                <a:spcPts val="155"/>
              </a:spcBef>
            </a:pPr>
            <a:r>
              <a:rPr sz="1850" spc="10" dirty="0">
                <a:latin typeface="Trebuchet MS"/>
                <a:cs typeface="Trebuchet MS"/>
              </a:rPr>
              <a:t>złe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szkodliwe </a:t>
            </a:r>
            <a:r>
              <a:rPr sz="1850" spc="90" dirty="0">
                <a:latin typeface="Trebuchet MS"/>
                <a:cs typeface="Trebuchet MS"/>
              </a:rPr>
              <a:t>nawyki </a:t>
            </a:r>
            <a:r>
              <a:rPr sz="1850" spc="15" dirty="0">
                <a:latin typeface="Trebuchet MS"/>
                <a:cs typeface="Trebuchet MS"/>
              </a:rPr>
              <a:t>takie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-140" dirty="0">
                <a:latin typeface="Trebuchet MS"/>
                <a:cs typeface="Trebuchet MS"/>
              </a:rPr>
              <a:t>jak:</a:t>
            </a:r>
            <a:r>
              <a:rPr sz="1850" spc="-13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ssanie </a:t>
            </a:r>
            <a:r>
              <a:rPr sz="1850" spc="-20" dirty="0">
                <a:latin typeface="Trebuchet MS"/>
                <a:cs typeface="Trebuchet MS"/>
              </a:rPr>
              <a:t>palca,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obgryzanie </a:t>
            </a:r>
            <a:r>
              <a:rPr sz="1850" spc="10" dirty="0">
                <a:latin typeface="Trebuchet MS"/>
                <a:cs typeface="Trebuchet MS"/>
              </a:rPr>
              <a:t>paznokci,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ołówków,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długopisów,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tabLst>
                <a:tab pos="2435225" algn="l"/>
                <a:tab pos="3490595" algn="l"/>
                <a:tab pos="4617085" algn="l"/>
                <a:tab pos="6226175" algn="l"/>
                <a:tab pos="7877809" algn="l"/>
              </a:tabLst>
            </a:pP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80" dirty="0">
                <a:latin typeface="Trebuchet MS"/>
                <a:cs typeface="Trebuchet MS"/>
              </a:rPr>
              <a:t>h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200" dirty="0">
                <a:latin typeface="Trebuchet MS"/>
                <a:cs typeface="Trebuchet MS"/>
              </a:rPr>
              <a:t>(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4" dirty="0">
                <a:latin typeface="Trebuchet MS"/>
                <a:cs typeface="Trebuchet MS"/>
              </a:rPr>
              <a:t>a  </a:t>
            </a:r>
            <a:r>
              <a:rPr sz="1850" spc="75" dirty="0">
                <a:latin typeface="Trebuchet MS"/>
                <a:cs typeface="Trebuchet MS"/>
              </a:rPr>
              <a:t>skutek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powikłań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próchnicy),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85" dirty="0">
                <a:latin typeface="Trebuchet MS"/>
                <a:cs typeface="Trebuchet MS"/>
              </a:rPr>
              <a:t>nadmiernie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cofnięta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wysunięta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bródka,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spcBef>
                <a:spcPts val="155"/>
              </a:spcBef>
            </a:pPr>
            <a:r>
              <a:rPr sz="1850" spc="70" dirty="0">
                <a:latin typeface="Trebuchet MS"/>
                <a:cs typeface="Trebuchet MS"/>
              </a:rPr>
              <a:t>nieprawidłowe</a:t>
            </a:r>
            <a:r>
              <a:rPr sz="1850" spc="14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ustawienie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zębów: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nadmierne</a:t>
            </a:r>
            <a:r>
              <a:rPr sz="1850" spc="14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stłoczenia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szpary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pomiędzy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zębami,</a:t>
            </a:r>
            <a:endParaRPr sz="1850" dirty="0">
              <a:latin typeface="Trebuchet MS"/>
              <a:cs typeface="Trebuchet MS"/>
            </a:endParaRPr>
          </a:p>
          <a:p>
            <a:pPr marL="410845" marR="5080">
              <a:lnSpc>
                <a:spcPts val="1950"/>
              </a:lnSpc>
              <a:tabLst>
                <a:tab pos="1599565" algn="l"/>
                <a:tab pos="1944370" algn="l"/>
                <a:tab pos="3550285" algn="l"/>
                <a:tab pos="3729354" algn="l"/>
                <a:tab pos="4913630" algn="l"/>
                <a:tab pos="6708140" algn="l"/>
              </a:tabLst>
            </a:pP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70" dirty="0">
                <a:latin typeface="Trebuchet MS"/>
                <a:cs typeface="Trebuchet MS"/>
              </a:rPr>
              <a:t>u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" dirty="0">
                <a:latin typeface="Trebuchet MS"/>
                <a:cs typeface="Trebuchet MS"/>
              </a:rPr>
              <a:t>kt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e  </a:t>
            </a:r>
            <a:r>
              <a:rPr sz="1850" dirty="0">
                <a:latin typeface="Trebuchet MS"/>
                <a:cs typeface="Trebuchet MS"/>
              </a:rPr>
              <a:t>zęby,</a:t>
            </a:r>
          </a:p>
          <a:p>
            <a:pPr marL="410845" marR="3992879">
              <a:lnSpc>
                <a:spcPts val="1950"/>
              </a:lnSpc>
            </a:pPr>
            <a:r>
              <a:rPr sz="1850" spc="65" dirty="0">
                <a:latin typeface="Trebuchet MS"/>
                <a:cs typeface="Trebuchet MS"/>
              </a:rPr>
              <a:t>zgrzytanie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zaciskanie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zębami,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wada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90" dirty="0">
                <a:latin typeface="Trebuchet MS"/>
                <a:cs typeface="Trebuchet MS"/>
              </a:rPr>
              <a:t>trudność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zamykaniu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ust,</a:t>
            </a:r>
            <a:endParaRPr sz="1850" dirty="0">
              <a:latin typeface="Trebuchet MS"/>
              <a:cs typeface="Trebuchet MS"/>
            </a:endParaRPr>
          </a:p>
          <a:p>
            <a:pPr marL="410845" marR="2976245">
              <a:lnSpc>
                <a:spcPts val="1950"/>
              </a:lnSpc>
              <a:spcBef>
                <a:spcPts val="155"/>
              </a:spcBef>
            </a:pPr>
            <a:r>
              <a:rPr sz="1850" spc="125" dirty="0">
                <a:latin typeface="Trebuchet MS"/>
                <a:cs typeface="Trebuchet MS"/>
              </a:rPr>
              <a:t>późne </a:t>
            </a:r>
            <a:r>
              <a:rPr sz="1850" spc="120" dirty="0">
                <a:latin typeface="Trebuchet MS"/>
                <a:cs typeface="Trebuchet MS"/>
              </a:rPr>
              <a:t>wypadanie </a:t>
            </a:r>
            <a:r>
              <a:rPr sz="1850" spc="150" dirty="0">
                <a:latin typeface="Trebuchet MS"/>
                <a:cs typeface="Trebuchet MS"/>
              </a:rPr>
              <a:t>zębów </a:t>
            </a:r>
            <a:r>
              <a:rPr sz="1850" spc="65" dirty="0">
                <a:latin typeface="Trebuchet MS"/>
                <a:cs typeface="Trebuchet MS"/>
              </a:rPr>
              <a:t>mlecznych,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zęby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wyrżnięte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niewłaściwym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miejscu,</a:t>
            </a:r>
            <a:endParaRPr sz="1850" dirty="0">
              <a:latin typeface="Trebuchet MS"/>
              <a:cs typeface="Trebuchet MS"/>
            </a:endParaRPr>
          </a:p>
          <a:p>
            <a:pPr marL="410845" marR="295910">
              <a:lnSpc>
                <a:spcPts val="1950"/>
              </a:lnSpc>
            </a:pPr>
            <a:r>
              <a:rPr sz="1850" spc="70" dirty="0">
                <a:latin typeface="Trebuchet MS"/>
                <a:cs typeface="Trebuchet MS"/>
              </a:rPr>
              <a:t>zbyt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płytkie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zbyt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głębokie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nagryzanie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zębów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górnych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dolne,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zęby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dolne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wysunięte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przed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zęby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górne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odwrotny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nagryz.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902717" y="997643"/>
            <a:ext cx="677862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20" dirty="0"/>
              <a:t>KIEDY</a:t>
            </a:r>
            <a:r>
              <a:rPr spc="-145" dirty="0"/>
              <a:t> </a:t>
            </a:r>
            <a:r>
              <a:rPr spc="200" dirty="0"/>
              <a:t>UDAĆ</a:t>
            </a:r>
            <a:r>
              <a:rPr spc="-145" dirty="0"/>
              <a:t> </a:t>
            </a:r>
            <a:r>
              <a:rPr spc="85" dirty="0"/>
              <a:t>SIĘ</a:t>
            </a:r>
            <a:r>
              <a:rPr spc="-140" dirty="0"/>
              <a:t> </a:t>
            </a:r>
            <a:r>
              <a:rPr spc="300" dirty="0"/>
              <a:t>DO</a:t>
            </a:r>
            <a:r>
              <a:rPr spc="-145" dirty="0"/>
              <a:t> </a:t>
            </a:r>
            <a:r>
              <a:rPr spc="170" dirty="0"/>
              <a:t>ORTODONTY?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1879802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2127452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2375102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2622752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2870402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3118052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2132" y="3365702"/>
            <a:ext cx="66675" cy="66674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1019407" y="984897"/>
            <a:ext cx="552767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597025" algn="l"/>
                <a:tab pos="2715260" algn="l"/>
                <a:tab pos="4852035" algn="l"/>
              </a:tabLst>
            </a:pPr>
            <a:r>
              <a:rPr sz="1850" spc="11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30" dirty="0">
                <a:latin typeface="Trebuchet MS"/>
                <a:cs typeface="Trebuchet MS"/>
              </a:rPr>
              <a:t>e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708734" y="984897"/>
            <a:ext cx="2562860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01980" algn="l"/>
                <a:tab pos="1945639" algn="l"/>
              </a:tabLst>
            </a:pP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5" dirty="0">
                <a:latin typeface="Trebuchet MS"/>
                <a:cs typeface="Trebuchet MS"/>
              </a:rPr>
              <a:t>ć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5" dirty="0">
                <a:latin typeface="Trebuchet MS"/>
                <a:cs typeface="Trebuchet MS"/>
              </a:rPr>
              <a:t>ą</a:t>
            </a:r>
            <a:r>
              <a:rPr sz="1850" dirty="0">
                <a:latin typeface="Trebuchet MS"/>
                <a:cs typeface="Trebuchet MS"/>
              </a:rPr>
              <a:t>	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70" dirty="0">
                <a:latin typeface="Trebuchet MS"/>
                <a:cs typeface="Trebuchet MS"/>
              </a:rPr>
              <a:t>u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19407" y="1232547"/>
            <a:ext cx="8251825" cy="669093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850" spc="60" dirty="0">
                <a:latin typeface="Trebuchet MS"/>
                <a:cs typeface="Trebuchet MS"/>
              </a:rPr>
              <a:t>powikłań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obrębie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narządu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żucia,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takich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40" dirty="0">
                <a:latin typeface="Trebuchet MS"/>
                <a:cs typeface="Trebuchet MS"/>
              </a:rPr>
              <a:t>jak:</a:t>
            </a:r>
            <a:endParaRPr sz="1850" dirty="0">
              <a:latin typeface="Trebuchet MS"/>
              <a:cs typeface="Trebuchet MS"/>
            </a:endParaRPr>
          </a:p>
          <a:p>
            <a:pPr marL="410845" marR="5631180">
              <a:lnSpc>
                <a:spcPts val="1950"/>
              </a:lnSpc>
              <a:spcBef>
                <a:spcPts val="1970"/>
              </a:spcBef>
            </a:pPr>
            <a:r>
              <a:rPr sz="1850" spc="55" dirty="0">
                <a:latin typeface="Trebuchet MS"/>
                <a:cs typeface="Trebuchet MS"/>
              </a:rPr>
              <a:t>nasilenie</a:t>
            </a:r>
            <a:r>
              <a:rPr sz="1850" spc="-12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próchnicy,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wada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wymowy,</a:t>
            </a:r>
            <a:endParaRPr sz="1850" dirty="0">
              <a:latin typeface="Trebuchet MS"/>
              <a:cs typeface="Trebuchet MS"/>
            </a:endParaRPr>
          </a:p>
          <a:p>
            <a:pPr marL="410845" marR="2023745">
              <a:lnSpc>
                <a:spcPts val="1950"/>
              </a:lnSpc>
            </a:pPr>
            <a:r>
              <a:rPr sz="1850" spc="80" dirty="0">
                <a:latin typeface="Trebuchet MS"/>
                <a:cs typeface="Trebuchet MS"/>
              </a:rPr>
              <a:t>zaburzenia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pracy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stawów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skroniowo-żuchwowych,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paradontoza,</a:t>
            </a:r>
            <a:endParaRPr sz="1850" dirty="0">
              <a:latin typeface="Trebuchet MS"/>
              <a:cs typeface="Trebuchet MS"/>
            </a:endParaRPr>
          </a:p>
          <a:p>
            <a:pPr marL="410845" marR="4535170">
              <a:lnSpc>
                <a:spcPts val="1950"/>
              </a:lnSpc>
            </a:pPr>
            <a:r>
              <a:rPr sz="1850" spc="40" dirty="0">
                <a:latin typeface="Trebuchet MS"/>
                <a:cs typeface="Trebuchet MS"/>
              </a:rPr>
              <a:t>starcie  </a:t>
            </a:r>
            <a:r>
              <a:rPr sz="1850" spc="50" dirty="0">
                <a:latin typeface="Trebuchet MS"/>
                <a:cs typeface="Trebuchet MS"/>
              </a:rPr>
              <a:t>zębów, 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nadwrażliwość </a:t>
            </a:r>
            <a:r>
              <a:rPr sz="1850" spc="50" dirty="0">
                <a:latin typeface="Trebuchet MS"/>
                <a:cs typeface="Trebuchet MS"/>
              </a:rPr>
              <a:t>zębów, 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przedwczesna</a:t>
            </a:r>
            <a:r>
              <a:rPr sz="1850" spc="-9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utrata</a:t>
            </a:r>
            <a:r>
              <a:rPr sz="1850" spc="-9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zębów.</a:t>
            </a:r>
            <a:endParaRPr sz="18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 dirty="0">
              <a:latin typeface="Trebuchet MS"/>
              <a:cs typeface="Trebuchet MS"/>
            </a:endParaRPr>
          </a:p>
          <a:p>
            <a:pPr marL="2470785" marR="1465580" indent="-1089025">
              <a:lnSpc>
                <a:spcPts val="2930"/>
              </a:lnSpc>
            </a:pPr>
            <a:r>
              <a:rPr sz="2750" b="1" spc="35" dirty="0">
                <a:solidFill>
                  <a:srgbClr val="25456F"/>
                </a:solidFill>
                <a:latin typeface="Trebuchet MS"/>
                <a:cs typeface="Trebuchet MS"/>
              </a:rPr>
              <a:t>PROPOZYCJE</a:t>
            </a:r>
            <a:r>
              <a:rPr sz="2750" b="1" spc="-130" dirty="0">
                <a:solidFill>
                  <a:srgbClr val="25456F"/>
                </a:solidFill>
                <a:latin typeface="Trebuchet MS"/>
                <a:cs typeface="Trebuchet MS"/>
              </a:rPr>
              <a:t> </a:t>
            </a:r>
            <a:r>
              <a:rPr sz="2750" b="1" spc="125" dirty="0">
                <a:solidFill>
                  <a:srgbClr val="25456F"/>
                </a:solidFill>
                <a:latin typeface="Trebuchet MS"/>
                <a:cs typeface="Trebuchet MS"/>
              </a:rPr>
              <a:t>ĆWICZEŃ</a:t>
            </a:r>
            <a:r>
              <a:rPr sz="2750" b="1" spc="-130" dirty="0">
                <a:solidFill>
                  <a:srgbClr val="25456F"/>
                </a:solidFill>
                <a:latin typeface="Trebuchet MS"/>
                <a:cs typeface="Trebuchet MS"/>
              </a:rPr>
              <a:t> </a:t>
            </a:r>
            <a:r>
              <a:rPr sz="2750" b="1" spc="140" dirty="0">
                <a:solidFill>
                  <a:srgbClr val="25456F"/>
                </a:solidFill>
                <a:latin typeface="Trebuchet MS"/>
                <a:cs typeface="Trebuchet MS"/>
              </a:rPr>
              <a:t>I</a:t>
            </a:r>
            <a:r>
              <a:rPr sz="2750" b="1" spc="-130" dirty="0">
                <a:solidFill>
                  <a:srgbClr val="25456F"/>
                </a:solidFill>
                <a:latin typeface="Trebuchet MS"/>
                <a:cs typeface="Trebuchet MS"/>
              </a:rPr>
              <a:t> </a:t>
            </a:r>
            <a:r>
              <a:rPr sz="2750" b="1" spc="150" dirty="0">
                <a:solidFill>
                  <a:srgbClr val="25456F"/>
                </a:solidFill>
                <a:latin typeface="Trebuchet MS"/>
                <a:cs typeface="Trebuchet MS"/>
              </a:rPr>
              <a:t>ZABAW </a:t>
            </a:r>
            <a:r>
              <a:rPr sz="2750" b="1" spc="-810" dirty="0">
                <a:solidFill>
                  <a:srgbClr val="25456F"/>
                </a:solidFill>
                <a:latin typeface="Trebuchet MS"/>
                <a:cs typeface="Trebuchet MS"/>
              </a:rPr>
              <a:t> </a:t>
            </a:r>
            <a:r>
              <a:rPr sz="2750" b="1" spc="130" dirty="0">
                <a:solidFill>
                  <a:srgbClr val="25456F"/>
                </a:solidFill>
                <a:latin typeface="Trebuchet MS"/>
                <a:cs typeface="Trebuchet MS"/>
              </a:rPr>
              <a:t>LOGOPEDYCZNYCH</a:t>
            </a:r>
            <a:endParaRPr lang="pl-PL" sz="2750" dirty="0">
              <a:latin typeface="Trebuchet MS"/>
              <a:cs typeface="Trebuchet MS"/>
            </a:endParaRPr>
          </a:p>
          <a:p>
            <a:pPr marL="12700" marR="5080" indent="83185" algn="just">
              <a:lnSpc>
                <a:spcPts val="1950"/>
              </a:lnSpc>
              <a:spcBef>
                <a:spcPts val="1750"/>
              </a:spcBef>
            </a:pPr>
            <a:r>
              <a:rPr lang="pl-PL" sz="1850" spc="130" dirty="0">
                <a:latin typeface="Trebuchet MS"/>
                <a:cs typeface="Trebuchet MS"/>
              </a:rPr>
              <a:t>Proponowane </a:t>
            </a:r>
            <a:r>
              <a:rPr lang="pl-PL" sz="1850" spc="75" dirty="0">
                <a:latin typeface="Trebuchet MS"/>
                <a:cs typeface="Trebuchet MS"/>
              </a:rPr>
              <a:t>ćwiczenia </a:t>
            </a: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lang="pl-PL" sz="1850" spc="155" dirty="0">
                <a:latin typeface="Trebuchet MS"/>
                <a:cs typeface="Trebuchet MS"/>
              </a:rPr>
              <a:t>zabawy </a:t>
            </a:r>
            <a:r>
              <a:rPr lang="pl-PL" sz="1850" spc="50" dirty="0">
                <a:latin typeface="Trebuchet MS"/>
                <a:cs typeface="Trebuchet MS"/>
              </a:rPr>
              <a:t>to </a:t>
            </a:r>
            <a:r>
              <a:rPr lang="pl-PL" sz="1850" spc="80" dirty="0">
                <a:latin typeface="Trebuchet MS"/>
                <a:cs typeface="Trebuchet MS"/>
              </a:rPr>
              <a:t>oczywiście </a:t>
            </a:r>
            <a:r>
              <a:rPr lang="pl-PL" sz="1850" spc="45" dirty="0">
                <a:latin typeface="Trebuchet MS"/>
                <a:cs typeface="Trebuchet MS"/>
              </a:rPr>
              <a:t>jeden </a:t>
            </a:r>
            <a:r>
              <a:rPr lang="pl-PL" sz="1850" spc="95" dirty="0">
                <a:latin typeface="Trebuchet MS"/>
                <a:cs typeface="Trebuchet MS"/>
              </a:rPr>
              <a:t>z </a:t>
            </a:r>
            <a:r>
              <a:rPr lang="pl-PL" sz="1850" spc="155" dirty="0">
                <a:latin typeface="Trebuchet MS"/>
                <a:cs typeface="Trebuchet MS"/>
              </a:rPr>
              <a:t>pomysłów </a:t>
            </a:r>
            <a:r>
              <a:rPr lang="pl-PL" sz="1850" spc="170" dirty="0">
                <a:latin typeface="Trebuchet MS"/>
                <a:cs typeface="Trebuchet MS"/>
              </a:rPr>
              <a:t>na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105" dirty="0">
                <a:latin typeface="Trebuchet MS"/>
                <a:cs typeface="Trebuchet MS"/>
              </a:rPr>
              <a:t>spędzenie </a:t>
            </a:r>
            <a:r>
              <a:rPr lang="pl-PL" sz="1850" spc="145" dirty="0">
                <a:latin typeface="Trebuchet MS"/>
                <a:cs typeface="Trebuchet MS"/>
              </a:rPr>
              <a:t>czasu </a:t>
            </a:r>
            <a:r>
              <a:rPr lang="pl-PL" sz="1850" spc="95" dirty="0">
                <a:latin typeface="Trebuchet MS"/>
                <a:cs typeface="Trebuchet MS"/>
              </a:rPr>
              <a:t>z </a:t>
            </a:r>
            <a:r>
              <a:rPr lang="pl-PL" sz="1850" spc="175" dirty="0">
                <a:latin typeface="Trebuchet MS"/>
                <a:cs typeface="Trebuchet MS"/>
              </a:rPr>
              <a:t>własnym </a:t>
            </a:r>
            <a:r>
              <a:rPr lang="pl-PL" sz="1850" spc="15" dirty="0">
                <a:latin typeface="Trebuchet MS"/>
                <a:cs typeface="Trebuchet MS"/>
              </a:rPr>
              <a:t>dzieckiem. </a:t>
            </a:r>
            <a:r>
              <a:rPr lang="pl-PL" sz="1850" spc="45" dirty="0">
                <a:latin typeface="Trebuchet MS"/>
                <a:cs typeface="Trebuchet MS"/>
              </a:rPr>
              <a:t>Ich </a:t>
            </a:r>
            <a:r>
              <a:rPr lang="pl-PL" sz="1850" spc="114" dirty="0">
                <a:latin typeface="Trebuchet MS"/>
                <a:cs typeface="Trebuchet MS"/>
              </a:rPr>
              <a:t>celem </a:t>
            </a:r>
            <a:r>
              <a:rPr lang="pl-PL" sz="1850" spc="10" dirty="0">
                <a:latin typeface="Trebuchet MS"/>
                <a:cs typeface="Trebuchet MS"/>
              </a:rPr>
              <a:t>jest </a:t>
            </a:r>
            <a:r>
              <a:rPr lang="pl-PL" sz="1850" spc="120" dirty="0">
                <a:latin typeface="Trebuchet MS"/>
                <a:cs typeface="Trebuchet MS"/>
              </a:rPr>
              <a:t>stymulowanie </a:t>
            </a:r>
            <a:r>
              <a:rPr lang="pl-PL" sz="1850" spc="125" dirty="0">
                <a:latin typeface="Trebuchet MS"/>
                <a:cs typeface="Trebuchet MS"/>
              </a:rPr>
              <a:t> </a:t>
            </a:r>
            <a:r>
              <a:rPr lang="pl-PL" sz="1850" spc="55" dirty="0">
                <a:latin typeface="Trebuchet MS"/>
                <a:cs typeface="Trebuchet MS"/>
              </a:rPr>
              <a:t>rozwoju </a:t>
            </a:r>
            <a:r>
              <a:rPr lang="pl-PL" sz="1850" spc="240" dirty="0">
                <a:latin typeface="Trebuchet MS"/>
                <a:cs typeface="Trebuchet MS"/>
              </a:rPr>
              <a:t>mowy </a:t>
            </a:r>
            <a:r>
              <a:rPr lang="pl-PL" sz="1850" spc="50" dirty="0">
                <a:latin typeface="Trebuchet MS"/>
                <a:cs typeface="Trebuchet MS"/>
              </a:rPr>
              <a:t>dziecka </a:t>
            </a:r>
            <a:r>
              <a:rPr lang="pl-PL" sz="1850" spc="80" dirty="0">
                <a:latin typeface="Trebuchet MS"/>
                <a:cs typeface="Trebuchet MS"/>
              </a:rPr>
              <a:t>poprzez </a:t>
            </a:r>
            <a:r>
              <a:rPr lang="pl-PL" sz="1850" spc="75" dirty="0">
                <a:latin typeface="Trebuchet MS"/>
                <a:cs typeface="Trebuchet MS"/>
              </a:rPr>
              <a:t>ćwiczenia </a:t>
            </a:r>
            <a:r>
              <a:rPr lang="pl-PL" sz="1850" spc="5" dirty="0">
                <a:latin typeface="Trebuchet MS"/>
                <a:cs typeface="Trebuchet MS"/>
              </a:rPr>
              <a:t>percepcji </a:t>
            </a: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lang="pl-PL" sz="1850" spc="80" dirty="0">
                <a:latin typeface="Trebuchet MS"/>
                <a:cs typeface="Trebuchet MS"/>
              </a:rPr>
              <a:t>pamięci słuchowej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70" dirty="0">
                <a:latin typeface="Trebuchet MS"/>
                <a:cs typeface="Trebuchet MS"/>
              </a:rPr>
              <a:t>oraz</a:t>
            </a:r>
            <a:r>
              <a:rPr lang="pl-PL" sz="1850" spc="75" dirty="0">
                <a:latin typeface="Trebuchet MS"/>
                <a:cs typeface="Trebuchet MS"/>
              </a:rPr>
              <a:t> ćwiczenia</a:t>
            </a:r>
            <a:r>
              <a:rPr lang="pl-PL" sz="1850" spc="80" dirty="0">
                <a:latin typeface="Trebuchet MS"/>
                <a:cs typeface="Trebuchet MS"/>
              </a:rPr>
              <a:t> </a:t>
            </a:r>
            <a:r>
              <a:rPr lang="pl-PL" sz="1850" spc="85" dirty="0">
                <a:latin typeface="Trebuchet MS"/>
                <a:cs typeface="Trebuchet MS"/>
              </a:rPr>
              <a:t>usprawniające</a:t>
            </a:r>
            <a:r>
              <a:rPr lang="pl-PL" sz="1850" spc="90" dirty="0">
                <a:latin typeface="Trebuchet MS"/>
                <a:cs typeface="Trebuchet MS"/>
              </a:rPr>
              <a:t> </a:t>
            </a:r>
            <a:r>
              <a:rPr lang="pl-PL" sz="1850" spc="75" dirty="0">
                <a:latin typeface="Trebuchet MS"/>
                <a:cs typeface="Trebuchet MS"/>
              </a:rPr>
              <a:t>aparat</a:t>
            </a:r>
            <a:r>
              <a:rPr lang="pl-PL" sz="1850" spc="80" dirty="0">
                <a:latin typeface="Trebuchet MS"/>
                <a:cs typeface="Trebuchet MS"/>
              </a:rPr>
              <a:t> </a:t>
            </a:r>
            <a:r>
              <a:rPr lang="pl-PL" sz="1850" dirty="0">
                <a:latin typeface="Trebuchet MS"/>
                <a:cs typeface="Trebuchet MS"/>
              </a:rPr>
              <a:t>artykulacyjny,</a:t>
            </a:r>
            <a:r>
              <a:rPr lang="pl-PL" sz="1850" spc="5" dirty="0">
                <a:latin typeface="Trebuchet MS"/>
                <a:cs typeface="Trebuchet MS"/>
              </a:rPr>
              <a:t> </a:t>
            </a:r>
            <a:r>
              <a:rPr lang="pl-PL" sz="1850" spc="135" dirty="0">
                <a:latin typeface="Trebuchet MS"/>
                <a:cs typeface="Trebuchet MS"/>
              </a:rPr>
              <a:t>oddechowy</a:t>
            </a:r>
            <a:r>
              <a:rPr lang="pl-PL" sz="1850" spc="140" dirty="0">
                <a:latin typeface="Trebuchet MS"/>
                <a:cs typeface="Trebuchet MS"/>
              </a:rPr>
              <a:t> </a:t>
            </a:r>
            <a:br>
              <a:rPr lang="pl-PL" sz="1850" spc="140" dirty="0">
                <a:latin typeface="Trebuchet MS"/>
                <a:cs typeface="Trebuchet MS"/>
              </a:rPr>
            </a:b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lang="pl-PL" sz="1850" spc="-150" dirty="0">
                <a:latin typeface="Trebuchet MS"/>
                <a:cs typeface="Trebuchet MS"/>
              </a:rPr>
              <a:t> </a:t>
            </a:r>
            <a:r>
              <a:rPr lang="pl-PL" sz="1850" spc="15" dirty="0">
                <a:latin typeface="Trebuchet MS"/>
                <a:cs typeface="Trebuchet MS"/>
              </a:rPr>
              <a:t>fonacyjny. </a:t>
            </a:r>
            <a:r>
              <a:rPr lang="pl-PL" sz="1850" spc="140" dirty="0">
                <a:latin typeface="Trebuchet MS"/>
                <a:cs typeface="Trebuchet MS"/>
              </a:rPr>
              <a:t>Zanim </a:t>
            </a:r>
            <a:r>
              <a:rPr lang="pl-PL" sz="1850" spc="100" dirty="0">
                <a:latin typeface="Trebuchet MS"/>
                <a:cs typeface="Trebuchet MS"/>
              </a:rPr>
              <a:t>rozpoczniemy </a:t>
            </a:r>
            <a:r>
              <a:rPr lang="pl-PL" sz="1850" spc="25" dirty="0">
                <a:latin typeface="Trebuchet MS"/>
                <a:cs typeface="Trebuchet MS"/>
              </a:rPr>
              <a:t>ćwiczenia, </a:t>
            </a:r>
            <a:r>
              <a:rPr lang="pl-PL" sz="1850" spc="55" dirty="0">
                <a:latin typeface="Trebuchet MS"/>
                <a:cs typeface="Trebuchet MS"/>
              </a:rPr>
              <a:t>pamiętajmy, </a:t>
            </a:r>
            <a:r>
              <a:rPr lang="pl-PL" sz="1850" spc="110" dirty="0">
                <a:latin typeface="Trebuchet MS"/>
                <a:cs typeface="Trebuchet MS"/>
              </a:rPr>
              <a:t>że </a:t>
            </a:r>
            <a:r>
              <a:rPr lang="pl-PL" sz="1850" spc="30" dirty="0">
                <a:latin typeface="Trebuchet MS"/>
                <a:cs typeface="Trebuchet MS"/>
              </a:rPr>
              <a:t>dla </a:t>
            </a:r>
            <a:r>
              <a:rPr lang="pl-PL" sz="1850" spc="50" dirty="0">
                <a:latin typeface="Trebuchet MS"/>
                <a:cs typeface="Trebuchet MS"/>
              </a:rPr>
              <a:t>dziecka </a:t>
            </a:r>
            <a:r>
              <a:rPr lang="pl-PL" sz="1850" spc="55" dirty="0">
                <a:latin typeface="Trebuchet MS"/>
                <a:cs typeface="Trebuchet MS"/>
              </a:rPr>
              <a:t> </a:t>
            </a:r>
            <a:r>
              <a:rPr lang="pl-PL" sz="1850" spc="295" dirty="0">
                <a:latin typeface="Trebuchet MS"/>
                <a:cs typeface="Trebuchet MS"/>
              </a:rPr>
              <a:t>ma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50" dirty="0">
                <a:latin typeface="Trebuchet MS"/>
                <a:cs typeface="Trebuchet MS"/>
              </a:rPr>
              <a:t>to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95" dirty="0">
                <a:latin typeface="Trebuchet MS"/>
                <a:cs typeface="Trebuchet MS"/>
              </a:rPr>
              <a:t>być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90" dirty="0">
                <a:latin typeface="Trebuchet MS"/>
                <a:cs typeface="Trebuchet MS"/>
              </a:rPr>
              <a:t>zabawa!</a:t>
            </a:r>
            <a:endParaRPr lang="pl-PL" sz="1850" dirty="0">
              <a:latin typeface="Trebuchet MS"/>
              <a:cs typeface="Trebuchet MS"/>
            </a:endParaRPr>
          </a:p>
          <a:p>
            <a:pPr marL="12700" marR="5080" indent="187960" algn="just">
              <a:lnSpc>
                <a:spcPts val="1950"/>
              </a:lnSpc>
            </a:pPr>
            <a:r>
              <a:rPr lang="pl-PL" sz="1850" spc="140" dirty="0">
                <a:latin typeface="Trebuchet MS"/>
                <a:cs typeface="Trebuchet MS"/>
              </a:rPr>
              <a:t>Właściwy</a:t>
            </a:r>
            <a:r>
              <a:rPr lang="pl-PL" sz="1850" spc="145" dirty="0">
                <a:latin typeface="Trebuchet MS"/>
                <a:cs typeface="Trebuchet MS"/>
              </a:rPr>
              <a:t> </a:t>
            </a:r>
            <a:r>
              <a:rPr lang="pl-PL" sz="1850" spc="120" dirty="0">
                <a:latin typeface="Trebuchet MS"/>
                <a:cs typeface="Trebuchet MS"/>
              </a:rPr>
              <a:t>poziom</a:t>
            </a:r>
            <a:r>
              <a:rPr lang="pl-PL" sz="1850" spc="125" dirty="0">
                <a:latin typeface="Trebuchet MS"/>
                <a:cs typeface="Trebuchet MS"/>
              </a:rPr>
              <a:t> </a:t>
            </a:r>
            <a:r>
              <a:rPr lang="pl-PL" sz="1850" spc="114" dirty="0">
                <a:latin typeface="Trebuchet MS"/>
                <a:cs typeface="Trebuchet MS"/>
              </a:rPr>
              <a:t>sprawności</a:t>
            </a:r>
            <a:r>
              <a:rPr lang="pl-PL" sz="1850" spc="120" dirty="0">
                <a:latin typeface="Trebuchet MS"/>
                <a:cs typeface="Trebuchet MS"/>
              </a:rPr>
              <a:t> </a:t>
            </a:r>
            <a:r>
              <a:rPr lang="pl-PL" sz="1850" spc="125" dirty="0">
                <a:latin typeface="Trebuchet MS"/>
                <a:cs typeface="Trebuchet MS"/>
              </a:rPr>
              <a:t>narządów</a:t>
            </a:r>
            <a:r>
              <a:rPr lang="pl-PL" sz="1850" spc="130" dirty="0">
                <a:latin typeface="Trebuchet MS"/>
                <a:cs typeface="Trebuchet MS"/>
              </a:rPr>
              <a:t> </a:t>
            </a:r>
            <a:r>
              <a:rPr lang="pl-PL" sz="1850" spc="15" dirty="0">
                <a:latin typeface="Trebuchet MS"/>
                <a:cs typeface="Trebuchet MS"/>
              </a:rPr>
              <a:t>artykulacyjnych,</a:t>
            </a:r>
            <a:r>
              <a:rPr lang="pl-PL" sz="1850" spc="20" dirty="0">
                <a:latin typeface="Trebuchet MS"/>
                <a:cs typeface="Trebuchet MS"/>
              </a:rPr>
              <a:t> </a:t>
            </a:r>
            <a:r>
              <a:rPr lang="pl-PL" sz="1850" spc="85" dirty="0">
                <a:latin typeface="Trebuchet MS"/>
                <a:cs typeface="Trebuchet MS"/>
              </a:rPr>
              <a:t>głównie </a:t>
            </a:r>
            <a:r>
              <a:rPr lang="pl-PL" sz="1850" spc="90" dirty="0">
                <a:latin typeface="Trebuchet MS"/>
                <a:cs typeface="Trebuchet MS"/>
              </a:rPr>
              <a:t> </a:t>
            </a:r>
            <a:r>
              <a:rPr lang="pl-PL" sz="1850" spc="-40" dirty="0">
                <a:latin typeface="Trebuchet MS"/>
                <a:cs typeface="Trebuchet MS"/>
              </a:rPr>
              <a:t>języka, </a:t>
            </a:r>
            <a:r>
              <a:rPr lang="pl-PL" sz="1850" spc="140" dirty="0">
                <a:latin typeface="Trebuchet MS"/>
                <a:cs typeface="Trebuchet MS"/>
              </a:rPr>
              <a:t>warg </a:t>
            </a: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lang="pl-PL" sz="1850" spc="20" dirty="0">
                <a:latin typeface="Trebuchet MS"/>
                <a:cs typeface="Trebuchet MS"/>
              </a:rPr>
              <a:t>podniebienia, </a:t>
            </a:r>
            <a:r>
              <a:rPr lang="pl-PL" sz="1850" spc="35" dirty="0">
                <a:latin typeface="Trebuchet MS"/>
                <a:cs typeface="Trebuchet MS"/>
              </a:rPr>
              <a:t>powoduje, </a:t>
            </a:r>
            <a:r>
              <a:rPr lang="pl-PL" sz="1850" spc="110" dirty="0">
                <a:latin typeface="Trebuchet MS"/>
                <a:cs typeface="Trebuchet MS"/>
              </a:rPr>
              <a:t>że </a:t>
            </a:r>
            <a:r>
              <a:rPr lang="pl-PL" sz="1850" spc="45" dirty="0">
                <a:latin typeface="Trebuchet MS"/>
                <a:cs typeface="Trebuchet MS"/>
              </a:rPr>
              <a:t>dziecko </a:t>
            </a:r>
            <a:r>
              <a:rPr lang="pl-PL" sz="1850" spc="75" dirty="0">
                <a:latin typeface="Trebuchet MS"/>
                <a:cs typeface="Trebuchet MS"/>
              </a:rPr>
              <a:t>prawidłowo </a:t>
            </a:r>
            <a:r>
              <a:rPr lang="pl-PL" sz="1850" spc="185" dirty="0">
                <a:latin typeface="Trebuchet MS"/>
                <a:cs typeface="Trebuchet MS"/>
              </a:rPr>
              <a:t>wymawia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-35" dirty="0">
                <a:latin typeface="Trebuchet MS"/>
                <a:cs typeface="Trebuchet MS"/>
              </a:rPr>
              <a:t>głoski.</a:t>
            </a:r>
            <a:r>
              <a:rPr lang="pl-PL" sz="1850" spc="-30" dirty="0">
                <a:latin typeface="Trebuchet MS"/>
                <a:cs typeface="Trebuchet MS"/>
              </a:rPr>
              <a:t> </a:t>
            </a:r>
            <a:r>
              <a:rPr lang="pl-PL" sz="1850" spc="85" dirty="0">
                <a:latin typeface="Trebuchet MS"/>
                <a:cs typeface="Trebuchet MS"/>
              </a:rPr>
              <a:t>Narządy </a:t>
            </a:r>
            <a:r>
              <a:rPr lang="pl-PL" sz="1850" spc="229" dirty="0">
                <a:latin typeface="Trebuchet MS"/>
                <a:cs typeface="Trebuchet MS"/>
              </a:rPr>
              <a:t>mowne </a:t>
            </a:r>
            <a:r>
              <a:rPr lang="pl-PL" sz="1850" spc="195" dirty="0">
                <a:latin typeface="Trebuchet MS"/>
                <a:cs typeface="Trebuchet MS"/>
              </a:rPr>
              <a:t>można </a:t>
            </a:r>
            <a:r>
              <a:rPr lang="pl-PL" sz="1850" spc="110" dirty="0">
                <a:latin typeface="Trebuchet MS"/>
                <a:cs typeface="Trebuchet MS"/>
              </a:rPr>
              <a:t>usprawniać </a:t>
            </a:r>
            <a:r>
              <a:rPr lang="pl-PL" sz="1850" spc="80" dirty="0">
                <a:latin typeface="Trebuchet MS"/>
                <a:cs typeface="Trebuchet MS"/>
              </a:rPr>
              <a:t>poprzez </a:t>
            </a:r>
            <a:r>
              <a:rPr lang="pl-PL" sz="1850" spc="30" dirty="0">
                <a:latin typeface="Trebuchet MS"/>
                <a:cs typeface="Trebuchet MS"/>
              </a:rPr>
              <a:t>ich </a:t>
            </a:r>
            <a:r>
              <a:rPr lang="pl-PL" sz="1850" spc="70" dirty="0">
                <a:latin typeface="Trebuchet MS"/>
                <a:cs typeface="Trebuchet MS"/>
              </a:rPr>
              <a:t>gimnastykę. </a:t>
            </a:r>
            <a:r>
              <a:rPr lang="pl-PL" sz="1850" spc="75" dirty="0">
                <a:latin typeface="Trebuchet MS"/>
                <a:cs typeface="Trebuchet MS"/>
              </a:rPr>
              <a:t> </a:t>
            </a:r>
            <a:r>
              <a:rPr lang="pl-PL" sz="1850" spc="185" dirty="0">
                <a:latin typeface="Trebuchet MS"/>
                <a:cs typeface="Trebuchet MS"/>
              </a:rPr>
              <a:t>Wskazane</a:t>
            </a:r>
            <a:r>
              <a:rPr lang="pl-PL" sz="1850" spc="190" dirty="0">
                <a:latin typeface="Trebuchet MS"/>
                <a:cs typeface="Trebuchet MS"/>
              </a:rPr>
              <a:t> </a:t>
            </a:r>
            <a:r>
              <a:rPr lang="pl-PL" sz="1850" spc="195" dirty="0">
                <a:latin typeface="Trebuchet MS"/>
                <a:cs typeface="Trebuchet MS"/>
              </a:rPr>
              <a:t>są</a:t>
            </a:r>
            <a:r>
              <a:rPr lang="pl-PL" sz="1850" spc="200" dirty="0">
                <a:latin typeface="Trebuchet MS"/>
                <a:cs typeface="Trebuchet MS"/>
              </a:rPr>
              <a:t> </a:t>
            </a:r>
            <a:r>
              <a:rPr lang="pl-PL" sz="1850" spc="75" dirty="0">
                <a:latin typeface="Trebuchet MS"/>
                <a:cs typeface="Trebuchet MS"/>
              </a:rPr>
              <a:t>ćwiczenia</a:t>
            </a:r>
            <a:r>
              <a:rPr lang="pl-PL" sz="1850" spc="80" dirty="0">
                <a:latin typeface="Trebuchet MS"/>
                <a:cs typeface="Trebuchet MS"/>
              </a:rPr>
              <a:t> </a:t>
            </a:r>
            <a:r>
              <a:rPr lang="pl-PL" sz="1850" spc="-15" dirty="0">
                <a:latin typeface="Trebuchet MS"/>
                <a:cs typeface="Trebuchet MS"/>
              </a:rPr>
              <a:t>krótkie</a:t>
            </a:r>
            <a:r>
              <a:rPr lang="pl-PL" sz="1850" spc="530" dirty="0">
                <a:latin typeface="Trebuchet MS"/>
                <a:cs typeface="Trebuchet MS"/>
              </a:rPr>
              <a:t> </a:t>
            </a:r>
            <a:r>
              <a:rPr lang="pl-PL" sz="1850" spc="-70" dirty="0">
                <a:latin typeface="Trebuchet MS"/>
                <a:cs typeface="Trebuchet MS"/>
              </a:rPr>
              <a:t>(5</a:t>
            </a:r>
            <a:r>
              <a:rPr lang="pl-PL" sz="1850" spc="-65" dirty="0">
                <a:latin typeface="Trebuchet MS"/>
                <a:cs typeface="Trebuchet MS"/>
              </a:rPr>
              <a:t> </a:t>
            </a:r>
            <a:r>
              <a:rPr lang="pl-PL" sz="1850" spc="70" dirty="0">
                <a:latin typeface="Trebuchet MS"/>
                <a:cs typeface="Trebuchet MS"/>
              </a:rPr>
              <a:t>–</a:t>
            </a:r>
            <a:r>
              <a:rPr lang="pl-PL" sz="1850" spc="75" dirty="0">
                <a:latin typeface="Trebuchet MS"/>
                <a:cs typeface="Trebuchet MS"/>
              </a:rPr>
              <a:t> </a:t>
            </a:r>
            <a:r>
              <a:rPr lang="pl-PL" sz="1850" spc="-180" dirty="0">
                <a:latin typeface="Trebuchet MS"/>
                <a:cs typeface="Trebuchet MS"/>
              </a:rPr>
              <a:t>10</a:t>
            </a:r>
            <a:r>
              <a:rPr lang="pl-PL" sz="1850" spc="-175" dirty="0">
                <a:latin typeface="Trebuchet MS"/>
                <a:cs typeface="Trebuchet MS"/>
              </a:rPr>
              <a:t> </a:t>
            </a:r>
            <a:r>
              <a:rPr lang="pl-PL" sz="1850" spc="-5" dirty="0">
                <a:latin typeface="Trebuchet MS"/>
                <a:cs typeface="Trebuchet MS"/>
              </a:rPr>
              <a:t>minut),</a:t>
            </a:r>
            <a:r>
              <a:rPr lang="pl-PL" sz="1850" dirty="0">
                <a:latin typeface="Trebuchet MS"/>
                <a:cs typeface="Trebuchet MS"/>
              </a:rPr>
              <a:t> </a:t>
            </a:r>
            <a:r>
              <a:rPr lang="pl-PL" sz="1850" spc="35" dirty="0">
                <a:latin typeface="Trebuchet MS"/>
                <a:cs typeface="Trebuchet MS"/>
              </a:rPr>
              <a:t>ale</a:t>
            </a:r>
            <a:r>
              <a:rPr lang="pl-PL" sz="1850" spc="630" dirty="0">
                <a:latin typeface="Trebuchet MS"/>
                <a:cs typeface="Trebuchet MS"/>
              </a:rPr>
              <a:t> </a:t>
            </a:r>
            <a:r>
              <a:rPr lang="pl-PL" sz="1850" spc="105" dirty="0">
                <a:latin typeface="Trebuchet MS"/>
                <a:cs typeface="Trebuchet MS"/>
              </a:rPr>
              <a:t>częste</a:t>
            </a:r>
            <a:r>
              <a:rPr lang="pl-PL" sz="1850" spc="110" dirty="0">
                <a:latin typeface="Trebuchet MS"/>
                <a:cs typeface="Trebuchet MS"/>
              </a:rPr>
              <a:t> </a:t>
            </a:r>
            <a:br>
              <a:rPr lang="pl-PL" sz="1850" spc="110" dirty="0">
                <a:latin typeface="Trebuchet MS"/>
                <a:cs typeface="Trebuchet MS"/>
              </a:rPr>
            </a:b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lang="pl-PL" sz="1850" spc="-150" dirty="0">
                <a:latin typeface="Trebuchet MS"/>
                <a:cs typeface="Trebuchet MS"/>
              </a:rPr>
              <a:t> </a:t>
            </a:r>
            <a:r>
              <a:rPr lang="pl-PL" sz="1850" spc="100" dirty="0">
                <a:latin typeface="Trebuchet MS"/>
                <a:cs typeface="Trebuchet MS"/>
              </a:rPr>
              <a:t>systematyczne. </a:t>
            </a:r>
            <a:r>
              <a:rPr lang="pl-PL" sz="1850" spc="125" dirty="0">
                <a:latin typeface="Trebuchet MS"/>
                <a:cs typeface="Trebuchet MS"/>
              </a:rPr>
              <a:t>Powinny </a:t>
            </a:r>
            <a:r>
              <a:rPr lang="pl-PL" sz="1850" spc="95" dirty="0">
                <a:latin typeface="Trebuchet MS"/>
                <a:cs typeface="Trebuchet MS"/>
              </a:rPr>
              <a:t>być </a:t>
            </a:r>
            <a:r>
              <a:rPr lang="pl-PL" sz="1850" spc="155" dirty="0">
                <a:latin typeface="Trebuchet MS"/>
                <a:cs typeface="Trebuchet MS"/>
              </a:rPr>
              <a:t>wykonywane </a:t>
            </a:r>
            <a:r>
              <a:rPr lang="pl-PL" sz="1850" spc="65" dirty="0">
                <a:latin typeface="Trebuchet MS"/>
                <a:cs typeface="Trebuchet MS"/>
              </a:rPr>
              <a:t>przed </a:t>
            </a:r>
            <a:r>
              <a:rPr lang="pl-PL" sz="1850" spc="25" dirty="0">
                <a:latin typeface="Trebuchet MS"/>
                <a:cs typeface="Trebuchet MS"/>
              </a:rPr>
              <a:t>lustrem, </a:t>
            </a:r>
            <a:r>
              <a:rPr lang="pl-PL" sz="1850" spc="125" dirty="0">
                <a:latin typeface="Trebuchet MS"/>
                <a:cs typeface="Trebuchet MS"/>
              </a:rPr>
              <a:t>aby </a:t>
            </a:r>
            <a:r>
              <a:rPr lang="pl-PL" sz="1850" spc="45" dirty="0">
                <a:latin typeface="Trebuchet MS"/>
                <a:cs typeface="Trebuchet MS"/>
              </a:rPr>
              <a:t>dziecko 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140" dirty="0">
                <a:latin typeface="Trebuchet MS"/>
                <a:cs typeface="Trebuchet MS"/>
              </a:rPr>
              <a:t>mogło</a:t>
            </a:r>
            <a:r>
              <a:rPr lang="pl-PL" sz="1850" spc="-60" dirty="0">
                <a:latin typeface="Trebuchet MS"/>
                <a:cs typeface="Trebuchet MS"/>
              </a:rPr>
              <a:t> </a:t>
            </a:r>
            <a:r>
              <a:rPr lang="pl-PL" sz="1850" spc="130" dirty="0">
                <a:latin typeface="Trebuchet MS"/>
                <a:cs typeface="Trebuchet MS"/>
              </a:rPr>
              <a:t>naśladować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85" dirty="0">
                <a:latin typeface="Trebuchet MS"/>
                <a:cs typeface="Trebuchet MS"/>
              </a:rPr>
              <a:t>ruchy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140" dirty="0">
                <a:latin typeface="Trebuchet MS"/>
                <a:cs typeface="Trebuchet MS"/>
              </a:rPr>
              <a:t>osoby</a:t>
            </a:r>
            <a:r>
              <a:rPr lang="pl-PL" sz="1850" spc="-55" dirty="0">
                <a:latin typeface="Trebuchet MS"/>
                <a:cs typeface="Trebuchet MS"/>
              </a:rPr>
              <a:t> </a:t>
            </a:r>
            <a:r>
              <a:rPr lang="pl-PL" sz="1850" spc="-35" dirty="0">
                <a:latin typeface="Trebuchet MS"/>
                <a:cs typeface="Trebuchet MS"/>
              </a:rPr>
              <a:t>dorosłej.</a:t>
            </a:r>
            <a:endParaRPr lang="pl-PL"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1384502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1622627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1860752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2098877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2337002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2575127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2813252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4022927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4261052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4499177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4737302"/>
            <a:ext cx="66675" cy="666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4975427"/>
            <a:ext cx="66675" cy="666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5451677"/>
            <a:ext cx="66675" cy="666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5689802"/>
            <a:ext cx="66675" cy="666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5927927"/>
            <a:ext cx="66675" cy="666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6404177"/>
            <a:ext cx="66675" cy="666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6880427"/>
            <a:ext cx="66675" cy="66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7118552"/>
            <a:ext cx="66675" cy="666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7356677"/>
            <a:ext cx="66675" cy="666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7832927"/>
            <a:ext cx="66675" cy="666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8071052"/>
            <a:ext cx="66675" cy="666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8309177"/>
            <a:ext cx="66675" cy="666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8547302"/>
            <a:ext cx="66675" cy="666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9674" y="9023552"/>
            <a:ext cx="66675" cy="6667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16000" y="984896"/>
            <a:ext cx="8254365" cy="842962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389255" marR="713740" indent="-377190">
              <a:lnSpc>
                <a:spcPct val="90600"/>
              </a:lnSpc>
              <a:spcBef>
                <a:spcPts val="305"/>
              </a:spcBef>
            </a:pPr>
            <a:r>
              <a:rPr sz="1850" b="1" spc="45" dirty="0">
                <a:latin typeface="Trebuchet MS"/>
                <a:cs typeface="Trebuchet MS"/>
              </a:rPr>
              <a:t>Rozgrzewka </a:t>
            </a:r>
            <a:r>
              <a:rPr sz="1850" b="1" spc="70" dirty="0">
                <a:latin typeface="Trebuchet MS"/>
                <a:cs typeface="Trebuchet MS"/>
              </a:rPr>
              <a:t>– </a:t>
            </a:r>
            <a:r>
              <a:rPr sz="1850" b="1" spc="-90" dirty="0">
                <a:latin typeface="Trebuchet MS"/>
                <a:cs typeface="Trebuchet MS"/>
              </a:rPr>
              <a:t>kilka </a:t>
            </a:r>
            <a:r>
              <a:rPr sz="1850" b="1" spc="50" dirty="0">
                <a:latin typeface="Trebuchet MS"/>
                <a:cs typeface="Trebuchet MS"/>
              </a:rPr>
              <a:t>szalonych </a:t>
            </a:r>
            <a:r>
              <a:rPr sz="1850" b="1" spc="95" dirty="0">
                <a:latin typeface="Trebuchet MS"/>
                <a:cs typeface="Trebuchet MS"/>
              </a:rPr>
              <a:t>min </a:t>
            </a:r>
            <a:r>
              <a:rPr sz="1850" b="1" spc="120" dirty="0">
                <a:latin typeface="Trebuchet MS"/>
                <a:cs typeface="Trebuchet MS"/>
              </a:rPr>
              <a:t>na </a:t>
            </a:r>
            <a:r>
              <a:rPr sz="1850" b="1" spc="5" dirty="0">
                <a:latin typeface="Trebuchet MS"/>
                <a:cs typeface="Trebuchet MS"/>
              </a:rPr>
              <a:t>dobry </a:t>
            </a:r>
            <a:r>
              <a:rPr sz="1850" b="1" spc="-20" dirty="0">
                <a:latin typeface="Trebuchet MS"/>
                <a:cs typeface="Trebuchet MS"/>
              </a:rPr>
              <a:t>początek: </a:t>
            </a:r>
            <a:r>
              <a:rPr sz="1850" b="1" spc="-15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wytrzeszczenie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oczu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wysunięcie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zewnątrz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jamy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ustnej,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40" dirty="0">
                <a:latin typeface="Trebuchet MS"/>
                <a:cs typeface="Trebuchet MS"/>
              </a:rPr>
              <a:t>rozciągnięcie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30" dirty="0">
                <a:latin typeface="Trebuchet MS"/>
                <a:cs typeface="Trebuchet MS"/>
              </a:rPr>
              <a:t>warg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0" dirty="0">
                <a:latin typeface="Trebuchet MS"/>
                <a:cs typeface="Trebuchet MS"/>
              </a:rPr>
              <a:t>palcami,</a:t>
            </a:r>
            <a:endParaRPr sz="1750" dirty="0">
              <a:latin typeface="Trebuchet MS"/>
              <a:cs typeface="Trebuchet MS"/>
            </a:endParaRPr>
          </a:p>
          <a:p>
            <a:pPr marL="389255" marR="5308600">
              <a:lnSpc>
                <a:spcPts val="1880"/>
              </a:lnSpc>
              <a:spcBef>
                <a:spcPts val="20"/>
              </a:spcBef>
            </a:pPr>
            <a:r>
              <a:rPr sz="1750" spc="80" dirty="0">
                <a:latin typeface="Trebuchet MS"/>
                <a:cs typeface="Trebuchet MS"/>
              </a:rPr>
              <a:t>pokazanie</a:t>
            </a:r>
            <a:r>
              <a:rPr sz="1750" spc="-13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zmartwienia,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pokazanie</a:t>
            </a:r>
            <a:r>
              <a:rPr sz="1750" spc="-65" dirty="0">
                <a:latin typeface="Trebuchet MS"/>
                <a:cs typeface="Trebuchet MS"/>
              </a:rPr>
              <a:t> </a:t>
            </a:r>
            <a:r>
              <a:rPr sz="1750" spc="-35" dirty="0">
                <a:latin typeface="Trebuchet MS"/>
                <a:cs typeface="Trebuchet MS"/>
              </a:rPr>
              <a:t>złości,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70" dirty="0">
                <a:latin typeface="Trebuchet MS"/>
                <a:cs typeface="Trebuchet MS"/>
              </a:rPr>
              <a:t>otworzenie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szeroko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zamknięcie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45" dirty="0">
                <a:latin typeface="Trebuchet MS"/>
                <a:cs typeface="Trebuchet MS"/>
              </a:rPr>
              <a:t>buzi,</a:t>
            </a:r>
            <a:endParaRPr sz="1750" dirty="0">
              <a:latin typeface="Trebuchet MS"/>
              <a:cs typeface="Trebuchet MS"/>
            </a:endParaRPr>
          </a:p>
          <a:p>
            <a:pPr marL="389255" marR="3818890">
              <a:lnSpc>
                <a:spcPts val="1880"/>
              </a:lnSpc>
              <a:spcBef>
                <a:spcPts val="135"/>
              </a:spcBef>
            </a:pP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405" dirty="0">
                <a:latin typeface="Trebuchet MS"/>
                <a:cs typeface="Trebuchet MS"/>
              </a:rPr>
              <a:t>m</a:t>
            </a:r>
            <a:r>
              <a:rPr sz="1750" spc="114" dirty="0">
                <a:latin typeface="Trebuchet MS"/>
                <a:cs typeface="Trebuchet MS"/>
              </a:rPr>
              <a:t>o</a:t>
            </a:r>
            <a:r>
              <a:rPr sz="1750" spc="-30" dirty="0">
                <a:latin typeface="Trebuchet MS"/>
                <a:cs typeface="Trebuchet MS"/>
              </a:rPr>
              <a:t>k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00" dirty="0">
                <a:latin typeface="Trebuchet MS"/>
                <a:cs typeface="Trebuchet MS"/>
              </a:rPr>
              <a:t>p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85" dirty="0">
                <a:latin typeface="Trebuchet MS"/>
                <a:cs typeface="Trebuchet MS"/>
              </a:rPr>
              <a:t>z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220" dirty="0">
                <a:latin typeface="Trebuchet MS"/>
                <a:cs typeface="Trebuchet MS"/>
              </a:rPr>
              <a:t>s</a:t>
            </a:r>
            <a:r>
              <a:rPr sz="1750" spc="105" dirty="0">
                <a:latin typeface="Trebuchet MS"/>
                <a:cs typeface="Trebuchet MS"/>
              </a:rPr>
              <a:t>y</a:t>
            </a:r>
            <a:r>
              <a:rPr sz="1750" spc="-175" dirty="0">
                <a:latin typeface="Trebuchet MS"/>
                <a:cs typeface="Trebuchet MS"/>
              </a:rPr>
              <a:t>ł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-175" dirty="0">
                <a:latin typeface="Trebuchet MS"/>
                <a:cs typeface="Trebuchet MS"/>
              </a:rPr>
              <a:t>ł</a:t>
            </a:r>
            <a:r>
              <a:rPr sz="1750" spc="160" dirty="0">
                <a:latin typeface="Trebuchet MS"/>
                <a:cs typeface="Trebuchet MS"/>
              </a:rPr>
              <a:t>u</a:t>
            </a:r>
            <a:r>
              <a:rPr sz="1750" spc="220" dirty="0">
                <a:latin typeface="Trebuchet MS"/>
                <a:cs typeface="Trebuchet MS"/>
              </a:rPr>
              <a:t>s</a:t>
            </a:r>
            <a:r>
              <a:rPr sz="1750" spc="-30" dirty="0">
                <a:latin typeface="Trebuchet MS"/>
                <a:cs typeface="Trebuchet MS"/>
              </a:rPr>
              <a:t>k</a:t>
            </a:r>
            <a:r>
              <a:rPr sz="1750" spc="114" dirty="0">
                <a:latin typeface="Trebuchet MS"/>
                <a:cs typeface="Trebuchet MS"/>
              </a:rPr>
              <a:t>ó</a:t>
            </a:r>
            <a:r>
              <a:rPr sz="1750" spc="280" dirty="0">
                <a:latin typeface="Trebuchet MS"/>
                <a:cs typeface="Trebuchet MS"/>
              </a:rPr>
              <a:t>w</a:t>
            </a:r>
            <a:r>
              <a:rPr sz="1750" spc="-355" dirty="0">
                <a:latin typeface="Trebuchet MS"/>
                <a:cs typeface="Trebuchet MS"/>
              </a:rPr>
              <a:t>,  </a:t>
            </a:r>
            <a:r>
              <a:rPr sz="1750" spc="280" dirty="0">
                <a:latin typeface="Trebuchet MS"/>
                <a:cs typeface="Trebuchet MS"/>
              </a:rPr>
              <a:t>w</a:t>
            </a:r>
            <a:r>
              <a:rPr sz="1750" spc="105" dirty="0">
                <a:latin typeface="Trebuchet MS"/>
                <a:cs typeface="Trebuchet MS"/>
              </a:rPr>
              <a:t>y</a:t>
            </a:r>
            <a:r>
              <a:rPr sz="1750" spc="100" dirty="0">
                <a:latin typeface="Trebuchet MS"/>
                <a:cs typeface="Trebuchet MS"/>
              </a:rPr>
              <a:t>p</a:t>
            </a:r>
            <a:r>
              <a:rPr sz="1750" spc="114" dirty="0">
                <a:latin typeface="Trebuchet MS"/>
                <a:cs typeface="Trebuchet MS"/>
              </a:rPr>
              <a:t>o</a:t>
            </a:r>
            <a:r>
              <a:rPr sz="1750" spc="280" dirty="0">
                <a:latin typeface="Trebuchet MS"/>
                <a:cs typeface="Trebuchet MS"/>
              </a:rPr>
              <a:t>w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95" dirty="0">
                <a:latin typeface="Trebuchet MS"/>
                <a:cs typeface="Trebuchet MS"/>
              </a:rPr>
              <a:t>d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20" dirty="0">
                <a:latin typeface="Trebuchet MS"/>
                <a:cs typeface="Trebuchet MS"/>
              </a:rPr>
              <a:t>s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405" dirty="0">
                <a:latin typeface="Trebuchet MS"/>
                <a:cs typeface="Trebuchet MS"/>
              </a:rPr>
              <a:t>m</a:t>
            </a:r>
            <a:r>
              <a:rPr sz="1750" spc="114" dirty="0">
                <a:latin typeface="Trebuchet MS"/>
                <a:cs typeface="Trebuchet MS"/>
              </a:rPr>
              <a:t>o</a:t>
            </a:r>
            <a:r>
              <a:rPr sz="1750" spc="195" dirty="0">
                <a:latin typeface="Trebuchet MS"/>
                <a:cs typeface="Trebuchet MS"/>
              </a:rPr>
              <a:t>g</a:t>
            </a:r>
            <a:r>
              <a:rPr sz="1750" spc="-175" dirty="0">
                <a:latin typeface="Trebuchet MS"/>
                <a:cs typeface="Trebuchet MS"/>
              </a:rPr>
              <a:t>ł</a:t>
            </a:r>
            <a:r>
              <a:rPr sz="1750" spc="114" dirty="0">
                <a:latin typeface="Trebuchet MS"/>
                <a:cs typeface="Trebuchet MS"/>
              </a:rPr>
              <a:t>o</a:t>
            </a:r>
            <a:r>
              <a:rPr sz="1750" spc="220" dirty="0">
                <a:latin typeface="Trebuchet MS"/>
                <a:cs typeface="Trebuchet MS"/>
              </a:rPr>
              <a:t>s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-30" dirty="0">
                <a:latin typeface="Trebuchet MS"/>
                <a:cs typeface="Trebuchet MS"/>
              </a:rPr>
              <a:t>k</a:t>
            </a:r>
            <a:r>
              <a:rPr sz="1750" spc="-370" dirty="0">
                <a:latin typeface="Trebuchet MS"/>
                <a:cs typeface="Trebuchet MS"/>
              </a:rPr>
              <a:t>: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4" dirty="0">
                <a:latin typeface="Trebuchet MS"/>
                <a:cs typeface="Trebuchet MS"/>
              </a:rPr>
              <a:t>o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u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-400" dirty="0">
                <a:latin typeface="Trebuchet MS"/>
                <a:cs typeface="Trebuchet MS"/>
              </a:rPr>
              <a:t>.</a:t>
            </a:r>
            <a:endParaRPr sz="1750" dirty="0">
              <a:latin typeface="Trebuchet MS"/>
              <a:cs typeface="Trebuchet MS"/>
            </a:endParaRPr>
          </a:p>
          <a:p>
            <a:pPr marL="12700">
              <a:lnSpc>
                <a:spcPts val="2135"/>
              </a:lnSpc>
              <a:spcBef>
                <a:spcPts val="1590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40" dirty="0">
                <a:latin typeface="Trebuchet MS"/>
                <a:cs typeface="Trebuchet MS"/>
              </a:rPr>
              <a:t>usprawniające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motorykę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-80" dirty="0">
                <a:latin typeface="Trebuchet MS"/>
                <a:cs typeface="Trebuchet MS"/>
              </a:rPr>
              <a:t>języka:</a:t>
            </a:r>
            <a:endParaRPr sz="1850" dirty="0">
              <a:latin typeface="Trebuchet MS"/>
              <a:cs typeface="Trebuchet MS"/>
            </a:endParaRPr>
          </a:p>
          <a:p>
            <a:pPr marL="12700" marR="181610">
              <a:lnSpc>
                <a:spcPts val="1880"/>
              </a:lnSpc>
              <a:spcBef>
                <a:spcPts val="165"/>
              </a:spcBef>
            </a:pPr>
            <a:r>
              <a:rPr sz="1750" b="1" spc="95" dirty="0">
                <a:latin typeface="Trebuchet MS"/>
                <a:cs typeface="Trebuchet MS"/>
              </a:rPr>
              <a:t>(</a:t>
            </a:r>
            <a:r>
              <a:rPr sz="1750" spc="95" dirty="0">
                <a:latin typeface="Trebuchet MS"/>
                <a:cs typeface="Trebuchet MS"/>
              </a:rPr>
              <a:t>rozpoczynamy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ćwiczenia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od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05" dirty="0">
                <a:latin typeface="Trebuchet MS"/>
                <a:cs typeface="Trebuchet MS"/>
              </a:rPr>
              <a:t>obszernych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4" dirty="0">
                <a:latin typeface="Trebuchet MS"/>
                <a:cs typeface="Trebuchet MS"/>
              </a:rPr>
              <a:t>ruchów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zewnątrz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jamy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ustnej,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05" dirty="0">
                <a:latin typeface="Trebuchet MS"/>
                <a:cs typeface="Trebuchet MS"/>
              </a:rPr>
              <a:t>stopniowo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przechodzimy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4" dirty="0">
                <a:latin typeface="Trebuchet MS"/>
                <a:cs typeface="Trebuchet MS"/>
              </a:rPr>
              <a:t>ruchów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5" dirty="0">
                <a:latin typeface="Trebuchet MS"/>
                <a:cs typeface="Trebuchet MS"/>
              </a:rPr>
              <a:t>drobniejszych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–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wewnątrz)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110" dirty="0">
                <a:latin typeface="Trebuchet MS"/>
                <a:cs typeface="Trebuchet MS"/>
              </a:rPr>
              <a:t>unoszenie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językaw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35" dirty="0">
                <a:latin typeface="Trebuchet MS"/>
                <a:cs typeface="Trebuchet MS"/>
              </a:rPr>
              <a:t>kierunku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nosa,</a:t>
            </a:r>
            <a:endParaRPr sz="1750" dirty="0">
              <a:latin typeface="Trebuchet MS"/>
              <a:cs typeface="Trebuchet MS"/>
            </a:endParaRPr>
          </a:p>
          <a:p>
            <a:pPr marL="389255" marR="2866390">
              <a:lnSpc>
                <a:spcPts val="1880"/>
              </a:lnSpc>
              <a:spcBef>
                <a:spcPts val="130"/>
              </a:spcBef>
            </a:pPr>
            <a:r>
              <a:rPr sz="1750" spc="100" dirty="0">
                <a:latin typeface="Trebuchet MS"/>
                <a:cs typeface="Trebuchet MS"/>
              </a:rPr>
              <a:t>opuszczanie </a:t>
            </a:r>
            <a:r>
              <a:rPr sz="1750" spc="25" dirty="0">
                <a:latin typeface="Trebuchet MS"/>
                <a:cs typeface="Trebuchet MS"/>
              </a:rPr>
              <a:t>języka </a:t>
            </a:r>
            <a:r>
              <a:rPr sz="1750" spc="285" dirty="0">
                <a:latin typeface="Trebuchet MS"/>
                <a:cs typeface="Trebuchet MS"/>
              </a:rPr>
              <a:t>w </a:t>
            </a:r>
            <a:r>
              <a:rPr sz="1750" spc="35" dirty="0">
                <a:latin typeface="Trebuchet MS"/>
                <a:cs typeface="Trebuchet MS"/>
              </a:rPr>
              <a:t>kierunku </a:t>
            </a:r>
            <a:r>
              <a:rPr sz="1750" spc="-15" dirty="0">
                <a:latin typeface="Trebuchet MS"/>
                <a:cs typeface="Trebuchet MS"/>
              </a:rPr>
              <a:t>brody, </a:t>
            </a:r>
            <a:r>
              <a:rPr sz="1750" spc="-10" dirty="0">
                <a:latin typeface="Trebuchet MS"/>
                <a:cs typeface="Trebuchet MS"/>
              </a:rPr>
              <a:t> </a:t>
            </a:r>
            <a:r>
              <a:rPr sz="1750" spc="145" dirty="0">
                <a:latin typeface="Trebuchet MS"/>
                <a:cs typeface="Trebuchet MS"/>
              </a:rPr>
              <a:t>wysuwanie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szerokiego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wąskiego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z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5" dirty="0">
                <a:latin typeface="Trebuchet MS"/>
                <a:cs typeface="Trebuchet MS"/>
              </a:rPr>
              <a:t>ust,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60" dirty="0">
                <a:latin typeface="Trebuchet MS"/>
                <a:cs typeface="Trebuchet MS"/>
              </a:rPr>
              <a:t>oblizywanie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językiem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30" dirty="0">
                <a:latin typeface="Trebuchet MS"/>
                <a:cs typeface="Trebuchet MS"/>
              </a:rPr>
              <a:t>warg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5" dirty="0">
                <a:latin typeface="Trebuchet MS"/>
                <a:cs typeface="Trebuchet MS"/>
              </a:rPr>
              <a:t>dookoła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(w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prawąi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lewą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stronę),</a:t>
            </a:r>
            <a:endParaRPr sz="1750" dirty="0">
              <a:latin typeface="Trebuchet MS"/>
              <a:cs typeface="Trebuchet MS"/>
            </a:endParaRPr>
          </a:p>
          <a:p>
            <a:pPr marL="389255" marR="5080">
              <a:lnSpc>
                <a:spcPts val="1880"/>
              </a:lnSpc>
              <a:spcBef>
                <a:spcPts val="135"/>
              </a:spcBef>
            </a:pPr>
            <a:r>
              <a:rPr sz="1750" spc="60" dirty="0">
                <a:latin typeface="Trebuchet MS"/>
                <a:cs typeface="Trebuchet MS"/>
              </a:rPr>
              <a:t>oblizywanie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językiem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0" dirty="0">
                <a:latin typeface="Trebuchet MS"/>
                <a:cs typeface="Trebuchet MS"/>
              </a:rPr>
              <a:t>dolnej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35" dirty="0">
                <a:latin typeface="Trebuchet MS"/>
                <a:cs typeface="Trebuchet MS"/>
              </a:rPr>
              <a:t>górnej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wargi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przy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szeroko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otwartych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ustach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125" dirty="0">
                <a:latin typeface="Trebuchet MS"/>
                <a:cs typeface="Trebuchet MS"/>
              </a:rPr>
              <a:t>(można </a:t>
            </a:r>
            <a:r>
              <a:rPr sz="1750" spc="150" dirty="0">
                <a:latin typeface="Trebuchet MS"/>
                <a:cs typeface="Trebuchet MS"/>
              </a:rPr>
              <a:t>posmarować </a:t>
            </a:r>
            <a:r>
              <a:rPr sz="1750" spc="75" dirty="0">
                <a:latin typeface="Trebuchet MS"/>
                <a:cs typeface="Trebuchet MS"/>
              </a:rPr>
              <a:t>wargi </a:t>
            </a:r>
            <a:r>
              <a:rPr sz="1750" spc="155" dirty="0">
                <a:latin typeface="Trebuchet MS"/>
                <a:cs typeface="Trebuchet MS"/>
              </a:rPr>
              <a:t>kremem </a:t>
            </a:r>
            <a:r>
              <a:rPr sz="1750" spc="70" dirty="0">
                <a:latin typeface="Trebuchet MS"/>
                <a:cs typeface="Trebuchet MS"/>
              </a:rPr>
              <a:t>czekoladowym, </a:t>
            </a:r>
            <a:r>
              <a:rPr sz="1750" spc="50" dirty="0">
                <a:latin typeface="Trebuchet MS"/>
                <a:cs typeface="Trebuchet MS"/>
              </a:rPr>
              <a:t>miodem), </a:t>
            </a:r>
            <a:r>
              <a:rPr sz="1750" spc="55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kierowanie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czubka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kącików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" dirty="0">
                <a:latin typeface="Trebuchet MS"/>
                <a:cs typeface="Trebuchet MS"/>
              </a:rPr>
              <a:t>ust,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25"/>
              </a:lnSpc>
            </a:pPr>
            <a:r>
              <a:rPr sz="1750" spc="110" dirty="0">
                <a:latin typeface="Trebuchet MS"/>
                <a:cs typeface="Trebuchet MS"/>
              </a:rPr>
              <a:t>unoszenie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za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05" dirty="0">
                <a:latin typeface="Trebuchet MS"/>
                <a:cs typeface="Trebuchet MS"/>
              </a:rPr>
              <a:t>górną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dolną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40" dirty="0">
                <a:latin typeface="Trebuchet MS"/>
                <a:cs typeface="Trebuchet MS"/>
              </a:rPr>
              <a:t>wargę,</a:t>
            </a:r>
            <a:endParaRPr sz="1750" dirty="0">
              <a:latin typeface="Trebuchet MS"/>
              <a:cs typeface="Trebuchet MS"/>
            </a:endParaRPr>
          </a:p>
          <a:p>
            <a:pPr marL="389255" marR="828675">
              <a:lnSpc>
                <a:spcPts val="1880"/>
              </a:lnSpc>
              <a:spcBef>
                <a:spcPts val="135"/>
              </a:spcBef>
            </a:pPr>
            <a:r>
              <a:rPr sz="1750" spc="60" dirty="0">
                <a:latin typeface="Trebuchet MS"/>
                <a:cs typeface="Trebuchet MS"/>
              </a:rPr>
              <a:t>dotykanie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czubkiem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dolnych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00" dirty="0">
                <a:latin typeface="Trebuchet MS"/>
                <a:cs typeface="Trebuchet MS"/>
              </a:rPr>
              <a:t>górnych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40" dirty="0">
                <a:latin typeface="Trebuchet MS"/>
                <a:cs typeface="Trebuchet MS"/>
              </a:rPr>
              <a:t>zębów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przy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szeroko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otwartych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ustach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(liczenie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5" dirty="0">
                <a:latin typeface="Trebuchet MS"/>
                <a:cs typeface="Trebuchet MS"/>
              </a:rPr>
              <a:t>zębów),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110" dirty="0">
                <a:latin typeface="Trebuchet MS"/>
                <a:cs typeface="Trebuchet MS"/>
              </a:rPr>
              <a:t>wypychanie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językiem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25" dirty="0">
                <a:latin typeface="Trebuchet MS"/>
                <a:cs typeface="Trebuchet MS"/>
              </a:rPr>
              <a:t>prawego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lewego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20" dirty="0">
                <a:latin typeface="Trebuchet MS"/>
                <a:cs typeface="Trebuchet MS"/>
              </a:rPr>
              <a:t>policzka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przy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zamkniętych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45" dirty="0">
                <a:latin typeface="Trebuchet MS"/>
                <a:cs typeface="Trebuchet MS"/>
              </a:rPr>
              <a:t>ustach,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280" dirty="0">
                <a:latin typeface="Trebuchet MS"/>
                <a:cs typeface="Trebuchet MS"/>
              </a:rPr>
              <a:t>w</a:t>
            </a:r>
            <a:r>
              <a:rPr sz="1750" spc="105" dirty="0">
                <a:latin typeface="Trebuchet MS"/>
                <a:cs typeface="Trebuchet MS"/>
              </a:rPr>
              <a:t>y</a:t>
            </a:r>
            <a:r>
              <a:rPr sz="1750" spc="100" dirty="0">
                <a:latin typeface="Trebuchet MS"/>
                <a:cs typeface="Trebuchet MS"/>
              </a:rPr>
              <a:t>p</a:t>
            </a:r>
            <a:r>
              <a:rPr sz="1750" spc="105" dirty="0">
                <a:latin typeface="Trebuchet MS"/>
                <a:cs typeface="Trebuchet MS"/>
              </a:rPr>
              <a:t>y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165" dirty="0">
                <a:latin typeface="Trebuchet MS"/>
                <a:cs typeface="Trebuchet MS"/>
              </a:rPr>
              <a:t>h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285" dirty="0">
                <a:latin typeface="Trebuchet MS"/>
                <a:cs typeface="Trebuchet MS"/>
              </a:rPr>
              <a:t>j</a:t>
            </a:r>
            <a:r>
              <a:rPr sz="1750" spc="120" dirty="0">
                <a:latin typeface="Trebuchet MS"/>
                <a:cs typeface="Trebuchet MS"/>
              </a:rPr>
              <a:t>ę</a:t>
            </a:r>
            <a:r>
              <a:rPr sz="1750" spc="85" dirty="0">
                <a:latin typeface="Trebuchet MS"/>
                <a:cs typeface="Trebuchet MS"/>
              </a:rPr>
              <a:t>z</a:t>
            </a:r>
            <a:r>
              <a:rPr sz="1750" spc="105" dirty="0">
                <a:latin typeface="Trebuchet MS"/>
                <a:cs typeface="Trebuchet MS"/>
              </a:rPr>
              <a:t>y</a:t>
            </a:r>
            <a:r>
              <a:rPr sz="1750" spc="-30" dirty="0">
                <a:latin typeface="Trebuchet MS"/>
                <a:cs typeface="Trebuchet MS"/>
              </a:rPr>
              <a:t>k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409" dirty="0">
                <a:latin typeface="Trebuchet MS"/>
                <a:cs typeface="Trebuchet MS"/>
              </a:rPr>
              <a:t>m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95" dirty="0">
                <a:latin typeface="Trebuchet MS"/>
                <a:cs typeface="Trebuchet MS"/>
              </a:rPr>
              <a:t>g</a:t>
            </a:r>
            <a:r>
              <a:rPr sz="1750" spc="114" dirty="0">
                <a:latin typeface="Trebuchet MS"/>
                <a:cs typeface="Trebuchet MS"/>
              </a:rPr>
              <a:t>ó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-280" dirty="0">
                <a:latin typeface="Trebuchet MS"/>
                <a:cs typeface="Trebuchet MS"/>
              </a:rPr>
              <a:t>j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d</a:t>
            </a:r>
            <a:r>
              <a:rPr sz="1750" spc="114" dirty="0">
                <a:latin typeface="Trebuchet MS"/>
                <a:cs typeface="Trebuchet MS"/>
              </a:rPr>
              <a:t>o</a:t>
            </a:r>
            <a:r>
              <a:rPr sz="1750" spc="-170" dirty="0">
                <a:latin typeface="Trebuchet MS"/>
                <a:cs typeface="Trebuchet MS"/>
              </a:rPr>
              <a:t>l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-280" dirty="0">
                <a:latin typeface="Trebuchet MS"/>
                <a:cs typeface="Trebuchet MS"/>
              </a:rPr>
              <a:t>j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80" dirty="0">
                <a:latin typeface="Trebuchet MS"/>
                <a:cs typeface="Trebuchet MS"/>
              </a:rPr>
              <a:t>w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195" dirty="0">
                <a:latin typeface="Trebuchet MS"/>
                <a:cs typeface="Trebuchet MS"/>
              </a:rPr>
              <a:t>g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endParaRPr sz="1750" dirty="0">
              <a:latin typeface="Trebuchet MS"/>
              <a:cs typeface="Trebuchet MS"/>
            </a:endParaRPr>
          </a:p>
          <a:p>
            <a:pPr marL="389255" marR="123189">
              <a:lnSpc>
                <a:spcPts val="1880"/>
              </a:lnSpc>
              <a:spcBef>
                <a:spcPts val="130"/>
              </a:spcBef>
            </a:pPr>
            <a:r>
              <a:rPr sz="1750" spc="90" dirty="0">
                <a:latin typeface="Trebuchet MS"/>
                <a:cs typeface="Trebuchet MS"/>
              </a:rPr>
              <a:t>przytrzymywanie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czubka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5" dirty="0">
                <a:latin typeface="Trebuchet MS"/>
                <a:cs typeface="Trebuchet MS"/>
              </a:rPr>
              <a:t>podniebieniu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przy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otwartych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ustach,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cofanie </a:t>
            </a:r>
            <a:r>
              <a:rPr sz="1750" spc="90" dirty="0">
                <a:latin typeface="Trebuchet MS"/>
                <a:cs typeface="Trebuchet MS"/>
              </a:rPr>
              <a:t>czubka </a:t>
            </a:r>
            <a:r>
              <a:rPr sz="1750" spc="25" dirty="0">
                <a:latin typeface="Trebuchet MS"/>
                <a:cs typeface="Trebuchet MS"/>
              </a:rPr>
              <a:t>języka </a:t>
            </a:r>
            <a:r>
              <a:rPr sz="1750" spc="285" dirty="0">
                <a:latin typeface="Trebuchet MS"/>
                <a:cs typeface="Trebuchet MS"/>
              </a:rPr>
              <a:t>w </a:t>
            </a:r>
            <a:r>
              <a:rPr sz="1750" spc="65" dirty="0">
                <a:latin typeface="Trebuchet MS"/>
                <a:cs typeface="Trebuchet MS"/>
              </a:rPr>
              <a:t>głąb </a:t>
            </a:r>
            <a:r>
              <a:rPr sz="1750" spc="95" dirty="0">
                <a:latin typeface="Trebuchet MS"/>
                <a:cs typeface="Trebuchet MS"/>
              </a:rPr>
              <a:t>jamy </a:t>
            </a:r>
            <a:r>
              <a:rPr sz="1750" spc="-10" dirty="0">
                <a:latin typeface="Trebuchet MS"/>
                <a:cs typeface="Trebuchet MS"/>
              </a:rPr>
              <a:t>ustnej, </a:t>
            </a:r>
            <a:r>
              <a:rPr sz="1750" spc="75" dirty="0">
                <a:latin typeface="Trebuchet MS"/>
                <a:cs typeface="Trebuchet MS"/>
              </a:rPr>
              <a:t>zaczynając </a:t>
            </a:r>
            <a:r>
              <a:rPr sz="1750" spc="110" dirty="0">
                <a:latin typeface="Trebuchet MS"/>
                <a:cs typeface="Trebuchet MS"/>
              </a:rPr>
              <a:t>od </a:t>
            </a:r>
            <a:r>
              <a:rPr sz="1750" spc="100" dirty="0">
                <a:latin typeface="Trebuchet MS"/>
                <a:cs typeface="Trebuchet MS"/>
              </a:rPr>
              <a:t>górnych </a:t>
            </a:r>
            <a:r>
              <a:rPr sz="1750" spc="10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zębów,a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kończąc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5" dirty="0">
                <a:latin typeface="Trebuchet MS"/>
                <a:cs typeface="Trebuchet MS"/>
              </a:rPr>
              <a:t>podniebieniu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0" dirty="0">
                <a:latin typeface="Trebuchet MS"/>
                <a:cs typeface="Trebuchet MS"/>
              </a:rPr>
              <a:t>miękkim,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25"/>
              </a:lnSpc>
            </a:pPr>
            <a:r>
              <a:rPr sz="1750" spc="10" dirty="0">
                <a:latin typeface="Trebuchet MS"/>
                <a:cs typeface="Trebuchet MS"/>
              </a:rPr>
              <a:t>przyklejanie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-25" dirty="0">
                <a:latin typeface="Trebuchet MS"/>
                <a:cs typeface="Trebuchet MS"/>
              </a:rPr>
              <a:t>całej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powierzchni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0" dirty="0">
                <a:latin typeface="Trebuchet MS"/>
                <a:cs typeface="Trebuchet MS"/>
              </a:rPr>
              <a:t>podniebienia,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45" dirty="0">
                <a:latin typeface="Trebuchet MS"/>
                <a:cs typeface="Trebuchet MS"/>
              </a:rPr>
              <a:t>kląskanie</a:t>
            </a:r>
            <a:r>
              <a:rPr sz="1750" spc="-70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środkiem</a:t>
            </a:r>
            <a:r>
              <a:rPr sz="1750" spc="-65" dirty="0">
                <a:latin typeface="Trebuchet MS"/>
                <a:cs typeface="Trebuchet MS"/>
              </a:rPr>
              <a:t> </a:t>
            </a:r>
            <a:r>
              <a:rPr sz="1750" spc="-35" dirty="0">
                <a:latin typeface="Trebuchet MS"/>
                <a:cs typeface="Trebuchet MS"/>
              </a:rPr>
              <a:t>języka,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50" dirty="0">
                <a:latin typeface="Trebuchet MS"/>
                <a:cs typeface="Trebuchet MS"/>
              </a:rPr>
              <a:t>przeciskanie</a:t>
            </a:r>
            <a:r>
              <a:rPr sz="1750" spc="-65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języka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między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zbliżonymi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zębami,</a:t>
            </a:r>
            <a:endParaRPr sz="1750" dirty="0">
              <a:latin typeface="Trebuchet MS"/>
              <a:cs typeface="Trebuchet MS"/>
            </a:endParaRPr>
          </a:p>
          <a:p>
            <a:pPr marL="389255" marR="492125">
              <a:lnSpc>
                <a:spcPts val="1880"/>
              </a:lnSpc>
              <a:spcBef>
                <a:spcPts val="135"/>
              </a:spcBef>
            </a:pPr>
            <a:r>
              <a:rPr sz="1750" spc="114" dirty="0">
                <a:latin typeface="Trebuchet MS"/>
                <a:cs typeface="Trebuchet MS"/>
              </a:rPr>
              <a:t>wyraźne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35" dirty="0">
                <a:latin typeface="Trebuchet MS"/>
                <a:cs typeface="Trebuchet MS"/>
              </a:rPr>
              <a:t>wymawianie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35" dirty="0">
                <a:latin typeface="Trebuchet MS"/>
                <a:cs typeface="Trebuchet MS"/>
              </a:rPr>
              <a:t>głosek[a-l],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00" dirty="0">
                <a:latin typeface="Trebuchet MS"/>
                <a:cs typeface="Trebuchet MS"/>
              </a:rPr>
              <a:t>bez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poruszania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5" dirty="0">
                <a:latin typeface="Trebuchet MS"/>
                <a:cs typeface="Trebuchet MS"/>
              </a:rPr>
              <a:t>brodą,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przy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szeroko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otwartych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ustach,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135" dirty="0">
                <a:latin typeface="Trebuchet MS"/>
                <a:cs typeface="Trebuchet MS"/>
              </a:rPr>
              <a:t>wymawianie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" dirty="0">
                <a:latin typeface="Trebuchet MS"/>
                <a:cs typeface="Trebuchet MS"/>
              </a:rPr>
              <a:t>sylab: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la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la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270" dirty="0">
                <a:latin typeface="Trebuchet MS"/>
                <a:cs typeface="Trebuchet MS"/>
              </a:rPr>
              <a:t>la…,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25" dirty="0">
                <a:latin typeface="Trebuchet MS"/>
                <a:cs typeface="Trebuchet MS"/>
              </a:rPr>
              <a:t>lo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25" dirty="0">
                <a:latin typeface="Trebuchet MS"/>
                <a:cs typeface="Trebuchet MS"/>
              </a:rPr>
              <a:t>lo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275" dirty="0">
                <a:latin typeface="Trebuchet MS"/>
                <a:cs typeface="Trebuchet MS"/>
              </a:rPr>
              <a:t>lo…,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25" dirty="0">
                <a:latin typeface="Trebuchet MS"/>
                <a:cs typeface="Trebuchet MS"/>
              </a:rPr>
              <a:t>le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25" dirty="0">
                <a:latin typeface="Trebuchet MS"/>
                <a:cs typeface="Trebuchet MS"/>
              </a:rPr>
              <a:t>le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235" dirty="0">
                <a:latin typeface="Trebuchet MS"/>
                <a:cs typeface="Trebuchet MS"/>
              </a:rPr>
              <a:t>le…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-5" dirty="0">
                <a:latin typeface="Trebuchet MS"/>
                <a:cs typeface="Trebuchet MS"/>
              </a:rPr>
              <a:t>-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poruszanie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jedynie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językiem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989"/>
              </a:lnSpc>
            </a:pPr>
            <a:r>
              <a:rPr sz="1750" spc="65" dirty="0">
                <a:latin typeface="Trebuchet MS"/>
                <a:cs typeface="Trebuchet MS"/>
              </a:rPr>
              <a:t>–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brodą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przy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szeroko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otwartych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ustach</a:t>
            </a:r>
            <a:endParaRPr sz="17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1438276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1685926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1933576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2181226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2428876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2676526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2924176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3171826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3419476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3667126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4162426"/>
            <a:ext cx="66675" cy="666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4410076"/>
            <a:ext cx="66675" cy="666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4905376"/>
            <a:ext cx="66675" cy="666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5153026"/>
            <a:ext cx="66675" cy="666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6296026"/>
            <a:ext cx="66675" cy="666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6791326"/>
            <a:ext cx="66675" cy="666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7534276"/>
            <a:ext cx="66675" cy="66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8029576"/>
            <a:ext cx="66675" cy="666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13024" y="8277226"/>
            <a:ext cx="66675" cy="66674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081405" y="1028700"/>
            <a:ext cx="8124190" cy="74891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2085"/>
              </a:lnSpc>
              <a:spcBef>
                <a:spcPts val="95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40" dirty="0">
                <a:latin typeface="Trebuchet MS"/>
                <a:cs typeface="Trebuchet MS"/>
              </a:rPr>
              <a:t>usprawniające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-30" dirty="0">
                <a:latin typeface="Trebuchet MS"/>
                <a:cs typeface="Trebuchet MS"/>
              </a:rPr>
              <a:t>wargi:</a:t>
            </a:r>
            <a:endParaRPr sz="1850" dirty="0">
              <a:latin typeface="Trebuchet MS"/>
              <a:cs typeface="Trebuchet MS"/>
            </a:endParaRPr>
          </a:p>
          <a:p>
            <a:pPr marL="410845" marR="808990">
              <a:lnSpc>
                <a:spcPts val="1950"/>
              </a:lnSpc>
              <a:spcBef>
                <a:spcPts val="155"/>
              </a:spcBef>
            </a:pPr>
            <a:r>
              <a:rPr sz="1850" spc="120" dirty="0">
                <a:latin typeface="Trebuchet MS"/>
                <a:cs typeface="Trebuchet MS"/>
              </a:rPr>
              <a:t>uśmiechanie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pokazywaniem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bez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pokazywania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zębów,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rozciąganie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ust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wypowiadanie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samogłoski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05" dirty="0">
                <a:latin typeface="Trebuchet MS"/>
                <a:cs typeface="Trebuchet MS"/>
              </a:rPr>
              <a:t>„i”,</a:t>
            </a:r>
            <a:endParaRPr sz="1850" dirty="0">
              <a:latin typeface="Trebuchet MS"/>
              <a:cs typeface="Trebuchet MS"/>
            </a:endParaRPr>
          </a:p>
          <a:p>
            <a:pPr marL="410845" marR="1711325">
              <a:lnSpc>
                <a:spcPts val="1950"/>
              </a:lnSpc>
            </a:pP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210" dirty="0">
                <a:latin typeface="Trebuchet MS"/>
                <a:cs typeface="Trebuchet MS"/>
              </a:rPr>
              <a:t>g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20" dirty="0">
                <a:latin typeface="Trebuchet MS"/>
                <a:cs typeface="Trebuchet MS"/>
              </a:rPr>
              <a:t>„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509" dirty="0">
                <a:latin typeface="Trebuchet MS"/>
                <a:cs typeface="Trebuchet MS"/>
              </a:rPr>
              <a:t>”</a:t>
            </a:r>
            <a:r>
              <a:rPr sz="1850" spc="-375" dirty="0">
                <a:latin typeface="Trebuchet MS"/>
                <a:cs typeface="Trebuchet MS"/>
              </a:rPr>
              <a:t>,  </a:t>
            </a:r>
            <a:r>
              <a:rPr sz="1850" spc="70" dirty="0">
                <a:latin typeface="Trebuchet MS"/>
                <a:cs typeface="Trebuchet MS"/>
              </a:rPr>
              <a:t>zasłanianie </a:t>
            </a:r>
            <a:r>
              <a:rPr sz="1850" spc="10" dirty="0">
                <a:latin typeface="Trebuchet MS"/>
                <a:cs typeface="Trebuchet MS"/>
              </a:rPr>
              <a:t>dolnej </a:t>
            </a:r>
            <a:r>
              <a:rPr sz="1850" spc="80" dirty="0">
                <a:latin typeface="Trebuchet MS"/>
                <a:cs typeface="Trebuchet MS"/>
              </a:rPr>
              <a:t>wargi </a:t>
            </a:r>
            <a:r>
              <a:rPr sz="1850" spc="110" dirty="0">
                <a:latin typeface="Trebuchet MS"/>
                <a:cs typeface="Trebuchet MS"/>
              </a:rPr>
              <a:t>górną </a:t>
            </a:r>
            <a:r>
              <a:rPr sz="1850" spc="145" dirty="0">
                <a:latin typeface="Trebuchet MS"/>
                <a:cs typeface="Trebuchet MS"/>
              </a:rPr>
              <a:t>wargą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20" dirty="0">
                <a:latin typeface="Trebuchet MS"/>
                <a:cs typeface="Trebuchet MS"/>
              </a:rPr>
              <a:t>odwrotnie, 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nagryzanie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dolnymi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zębami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górnej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wargi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odwrotnie,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wciąganie </a:t>
            </a:r>
            <a:r>
              <a:rPr sz="1850" spc="140" dirty="0">
                <a:latin typeface="Trebuchet MS"/>
                <a:cs typeface="Trebuchet MS"/>
              </a:rPr>
              <a:t>wargami </a:t>
            </a:r>
            <a:r>
              <a:rPr sz="1850" spc="25" dirty="0">
                <a:latin typeface="Trebuchet MS"/>
                <a:cs typeface="Trebuchet MS"/>
              </a:rPr>
              <a:t>cukierka </a:t>
            </a:r>
            <a:r>
              <a:rPr sz="1850" spc="130" dirty="0">
                <a:latin typeface="Trebuchet MS"/>
                <a:cs typeface="Trebuchet MS"/>
              </a:rPr>
              <a:t>zawiązanego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-40" dirty="0">
                <a:latin typeface="Trebuchet MS"/>
                <a:cs typeface="Trebuchet MS"/>
              </a:rPr>
              <a:t>nitce, 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375" dirty="0">
                <a:latin typeface="Trebuchet MS"/>
                <a:cs typeface="Trebuchet MS"/>
              </a:rPr>
              <a:t>,  </a:t>
            </a:r>
            <a:r>
              <a:rPr sz="1850" spc="95" dirty="0">
                <a:latin typeface="Trebuchet MS"/>
                <a:cs typeface="Trebuchet MS"/>
              </a:rPr>
              <a:t>wciąganie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policzków,</a:t>
            </a:r>
          </a:p>
          <a:p>
            <a:pPr marL="410845" marR="5080">
              <a:lnSpc>
                <a:spcPts val="1950"/>
              </a:lnSpc>
            </a:pPr>
            <a:r>
              <a:rPr sz="1850" spc="70" dirty="0">
                <a:latin typeface="Trebuchet MS"/>
                <a:cs typeface="Trebuchet MS"/>
              </a:rPr>
              <a:t>wypełnianie </a:t>
            </a:r>
            <a:r>
              <a:rPr sz="1850" spc="100" dirty="0">
                <a:latin typeface="Trebuchet MS"/>
                <a:cs typeface="Trebuchet MS"/>
              </a:rPr>
              <a:t>powietrzem </a:t>
            </a:r>
            <a:r>
              <a:rPr sz="1850" spc="-70" dirty="0">
                <a:latin typeface="Trebuchet MS"/>
                <a:cs typeface="Trebuchet MS"/>
              </a:rPr>
              <a:t>jednej, </a:t>
            </a:r>
            <a:r>
              <a:rPr sz="1850" spc="100" dirty="0">
                <a:latin typeface="Trebuchet MS"/>
                <a:cs typeface="Trebuchet MS"/>
              </a:rPr>
              <a:t>następnie </a:t>
            </a:r>
            <a:r>
              <a:rPr sz="1850" spc="5" dirty="0">
                <a:latin typeface="Trebuchet MS"/>
                <a:cs typeface="Trebuchet MS"/>
              </a:rPr>
              <a:t>drugiej </a:t>
            </a:r>
            <a:r>
              <a:rPr sz="1850" spc="85" dirty="0">
                <a:latin typeface="Trebuchet MS"/>
                <a:cs typeface="Trebuchet MS"/>
              </a:rPr>
              <a:t>strony </a:t>
            </a:r>
            <a:r>
              <a:rPr sz="1850" spc="-45" dirty="0">
                <a:latin typeface="Trebuchet MS"/>
                <a:cs typeface="Trebuchet MS"/>
              </a:rPr>
              <a:t>buzi, 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zrobienie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pyszczka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rybki,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następnie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powolne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otwieranie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zamykanie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ust,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50" dirty="0">
                <a:latin typeface="Trebuchet MS"/>
                <a:cs typeface="Trebuchet MS"/>
              </a:rPr>
              <a:t>cmokanie,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przesyłanie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całusków,</a:t>
            </a:r>
            <a:endParaRPr sz="1850" dirty="0">
              <a:latin typeface="Trebuchet MS"/>
              <a:cs typeface="Trebuchet MS"/>
            </a:endParaRPr>
          </a:p>
          <a:p>
            <a:pPr marL="410845" marR="281305">
              <a:lnSpc>
                <a:spcPts val="1950"/>
              </a:lnSpc>
              <a:spcBef>
                <a:spcPts val="155"/>
              </a:spcBef>
            </a:pPr>
            <a:r>
              <a:rPr sz="1850" spc="75" dirty="0">
                <a:latin typeface="Trebuchet MS"/>
                <a:cs typeface="Trebuchet MS"/>
              </a:rPr>
              <a:t>parskanie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wargami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naśladowanie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rżenia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konia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oraz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ruszającego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motoru,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110" dirty="0">
                <a:latin typeface="Trebuchet MS"/>
                <a:cs typeface="Trebuchet MS"/>
              </a:rPr>
              <a:t>przesuwanie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palcami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wargach,</a:t>
            </a:r>
            <a:endParaRPr sz="1850" dirty="0">
              <a:latin typeface="Trebuchet MS"/>
              <a:cs typeface="Trebuchet MS"/>
            </a:endParaRPr>
          </a:p>
          <a:p>
            <a:pPr marL="410845" marR="164465">
              <a:lnSpc>
                <a:spcPts val="1950"/>
              </a:lnSpc>
              <a:spcBef>
                <a:spcPts val="155"/>
              </a:spcBef>
            </a:pPr>
            <a:r>
              <a:rPr sz="1850" spc="145" dirty="0">
                <a:latin typeface="Trebuchet MS"/>
                <a:cs typeface="Trebuchet MS"/>
              </a:rPr>
              <a:t>wymawianie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samogłoski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„o”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uderzanie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dłonią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wargi,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wydawanie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okrzyku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Indianina</a:t>
            </a:r>
            <a:r>
              <a:rPr sz="1850" b="1" spc="1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  <a:p>
            <a:pPr marL="12700">
              <a:lnSpc>
                <a:spcPts val="2085"/>
              </a:lnSpc>
              <a:spcBef>
                <a:spcPts val="1660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żuchwy:</a:t>
            </a:r>
            <a:endParaRPr sz="1850" dirty="0">
              <a:latin typeface="Trebuchet MS"/>
              <a:cs typeface="Trebuchet MS"/>
            </a:endParaRPr>
          </a:p>
          <a:p>
            <a:pPr marL="410845" marR="819785">
              <a:lnSpc>
                <a:spcPts val="1950"/>
              </a:lnSpc>
              <a:spcBef>
                <a:spcPts val="155"/>
              </a:spcBef>
            </a:pPr>
            <a:r>
              <a:rPr sz="1850" spc="85" dirty="0">
                <a:latin typeface="Trebuchet MS"/>
                <a:cs typeface="Trebuchet MS"/>
              </a:rPr>
              <a:t>opuszczaniei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unoszenie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szczęki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dolnej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(mięśnie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powinny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być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ę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175" dirty="0">
                <a:latin typeface="Trebuchet MS"/>
                <a:cs typeface="Trebuchet MS"/>
              </a:rPr>
              <a:t>nn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85" dirty="0">
                <a:latin typeface="Trebuchet MS"/>
                <a:cs typeface="Trebuchet MS"/>
              </a:rPr>
              <a:t>)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65" dirty="0">
                <a:latin typeface="Trebuchet MS"/>
                <a:cs typeface="Trebuchet MS"/>
              </a:rPr>
              <a:t>cofanie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żuchwy,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poruszanie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górnymi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zębami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dolnej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wardze</a:t>
            </a:r>
            <a:endParaRPr sz="1850" dirty="0">
              <a:latin typeface="Trebuchet MS"/>
              <a:cs typeface="Trebuchet MS"/>
            </a:endParaRPr>
          </a:p>
          <a:p>
            <a:pPr marL="396240" marR="462280">
              <a:lnSpc>
                <a:spcPts val="1950"/>
              </a:lnSpc>
              <a:spcBef>
                <a:spcPts val="155"/>
              </a:spcBef>
            </a:pP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brodzie;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wysuwanie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żuchwy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przodu,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zakładanie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poruszanie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dolnymi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zębami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górnej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wardze,</a:t>
            </a:r>
            <a:endParaRPr sz="1850" dirty="0">
              <a:latin typeface="Trebuchet MS"/>
              <a:cs typeface="Trebuchet MS"/>
            </a:endParaRPr>
          </a:p>
          <a:p>
            <a:pPr marL="396240" marR="356235" indent="14604">
              <a:lnSpc>
                <a:spcPts val="1950"/>
              </a:lnSpc>
            </a:pPr>
            <a:r>
              <a:rPr sz="1850" spc="90" dirty="0">
                <a:latin typeface="Trebuchet MS"/>
                <a:cs typeface="Trebuchet MS"/>
              </a:rPr>
              <a:t>poruszanie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żuchwą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100" dirty="0">
                <a:latin typeface="Trebuchet MS"/>
                <a:cs typeface="Trebuchet MS"/>
              </a:rPr>
              <a:t>linii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poziomej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pionowej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przy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zamkniętych,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następnie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otwartych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ustach,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114" dirty="0">
                <a:latin typeface="Trebuchet MS"/>
                <a:cs typeface="Trebuchet MS"/>
              </a:rPr>
              <a:t>naśladowanie</a:t>
            </a:r>
            <a:r>
              <a:rPr sz="1850" spc="-8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przeżuwania,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50"/>
              </a:lnSpc>
            </a:pPr>
            <a:r>
              <a:rPr sz="1850" spc="60" dirty="0">
                <a:latin typeface="Trebuchet MS"/>
                <a:cs typeface="Trebuchet MS"/>
              </a:rPr>
              <a:t>żucie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gumy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lub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naśladowanie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tej </a:t>
            </a:r>
            <a:r>
              <a:rPr sz="1850" spc="100" dirty="0">
                <a:latin typeface="Trebuchet MS"/>
                <a:cs typeface="Trebuchet MS"/>
              </a:rPr>
              <a:t>czynności</a:t>
            </a:r>
            <a:endParaRPr sz="1850" dirty="0">
              <a:latin typeface="Trebuchet MS"/>
              <a:cs typeface="Trebuchet MS"/>
            </a:endParaRPr>
          </a:p>
          <a:p>
            <a:pPr marL="431800">
              <a:lnSpc>
                <a:spcPts val="2085"/>
              </a:lnSpc>
            </a:pPr>
            <a:r>
              <a:rPr sz="1850" spc="45" dirty="0">
                <a:latin typeface="Trebuchet MS"/>
                <a:cs typeface="Trebuchet MS"/>
              </a:rPr>
              <a:t>(ćwiczenia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wykonują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dzieci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seplenieniem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międzyzębowym).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7">
            <a:extLst>
              <a:ext uri="{FF2B5EF4-FFF2-40B4-BE49-F238E27FC236}">
                <a16:creationId xmlns:a16="http://schemas.microsoft.com/office/drawing/2014/main" xmlns="" id="{C97E46A1-8DDF-4ED8-BA34-F51746AA0731}"/>
              </a:ext>
            </a:extLst>
          </p:cNvPr>
          <p:cNvSpPr/>
          <p:nvPr/>
        </p:nvSpPr>
        <p:spPr>
          <a:xfrm>
            <a:off x="9182040" y="7104670"/>
            <a:ext cx="1105535" cy="708025"/>
          </a:xfrm>
          <a:custGeom>
            <a:avLst/>
            <a:gdLst/>
            <a:ahLst/>
            <a:cxnLst/>
            <a:rect l="l" t="t" r="r" b="b"/>
            <a:pathLst>
              <a:path w="1105534" h="708025">
                <a:moveTo>
                  <a:pt x="1104958" y="707585"/>
                </a:moveTo>
                <a:lnTo>
                  <a:pt x="860946" y="642188"/>
                </a:lnTo>
                <a:lnTo>
                  <a:pt x="794025" y="602403"/>
                </a:lnTo>
                <a:lnTo>
                  <a:pt x="748829" y="573711"/>
                </a:lnTo>
                <a:lnTo>
                  <a:pt x="720604" y="555338"/>
                </a:lnTo>
                <a:lnTo>
                  <a:pt x="17253" y="110101"/>
                </a:lnTo>
                <a:lnTo>
                  <a:pt x="2924" y="93040"/>
                </a:lnTo>
                <a:lnTo>
                  <a:pt x="0" y="71020"/>
                </a:lnTo>
                <a:lnTo>
                  <a:pt x="10506" y="51023"/>
                </a:lnTo>
                <a:lnTo>
                  <a:pt x="36468" y="40029"/>
                </a:lnTo>
                <a:lnTo>
                  <a:pt x="1018986" y="0"/>
                </a:lnTo>
                <a:lnTo>
                  <a:pt x="1032729" y="1079"/>
                </a:lnTo>
                <a:lnTo>
                  <a:pt x="1104958" y="20454"/>
                </a:lnTo>
                <a:lnTo>
                  <a:pt x="1104958" y="83374"/>
                </a:lnTo>
                <a:lnTo>
                  <a:pt x="837376" y="83374"/>
                </a:lnTo>
                <a:lnTo>
                  <a:pt x="448707" y="99234"/>
                </a:lnTo>
                <a:lnTo>
                  <a:pt x="447647" y="143000"/>
                </a:lnTo>
                <a:lnTo>
                  <a:pt x="439748" y="185760"/>
                </a:lnTo>
                <a:lnTo>
                  <a:pt x="425213" y="226743"/>
                </a:lnTo>
                <a:lnTo>
                  <a:pt x="404244" y="265184"/>
                </a:lnTo>
                <a:lnTo>
                  <a:pt x="732908" y="473241"/>
                </a:lnTo>
                <a:lnTo>
                  <a:pt x="880838" y="473241"/>
                </a:lnTo>
                <a:lnTo>
                  <a:pt x="1104958" y="533286"/>
                </a:lnTo>
                <a:lnTo>
                  <a:pt x="1104958" y="707585"/>
                </a:lnTo>
                <a:close/>
              </a:path>
              <a:path w="1105534" h="708025">
                <a:moveTo>
                  <a:pt x="1104958" y="194753"/>
                </a:moveTo>
                <a:lnTo>
                  <a:pt x="877365" y="133750"/>
                </a:lnTo>
                <a:lnTo>
                  <a:pt x="869598" y="125045"/>
                </a:lnTo>
                <a:lnTo>
                  <a:pt x="851957" y="105467"/>
                </a:lnTo>
                <a:lnTo>
                  <a:pt x="847291" y="99874"/>
                </a:lnTo>
                <a:lnTo>
                  <a:pt x="843333" y="94316"/>
                </a:lnTo>
                <a:lnTo>
                  <a:pt x="840042" y="88809"/>
                </a:lnTo>
                <a:lnTo>
                  <a:pt x="837376" y="83374"/>
                </a:lnTo>
                <a:lnTo>
                  <a:pt x="1104958" y="83374"/>
                </a:lnTo>
                <a:lnTo>
                  <a:pt x="1104958" y="194753"/>
                </a:lnTo>
                <a:close/>
              </a:path>
              <a:path w="1105534" h="708025">
                <a:moveTo>
                  <a:pt x="1104958" y="454505"/>
                </a:moveTo>
                <a:lnTo>
                  <a:pt x="810650" y="375645"/>
                </a:lnTo>
                <a:lnTo>
                  <a:pt x="783173" y="344881"/>
                </a:lnTo>
                <a:lnTo>
                  <a:pt x="758201" y="305031"/>
                </a:lnTo>
                <a:lnTo>
                  <a:pt x="756858" y="271532"/>
                </a:lnTo>
                <a:lnTo>
                  <a:pt x="774211" y="242609"/>
                </a:lnTo>
                <a:lnTo>
                  <a:pt x="809931" y="221959"/>
                </a:lnTo>
                <a:lnTo>
                  <a:pt x="855913" y="206778"/>
                </a:lnTo>
                <a:lnTo>
                  <a:pt x="1104959" y="273494"/>
                </a:lnTo>
                <a:lnTo>
                  <a:pt x="1104958" y="454505"/>
                </a:lnTo>
                <a:close/>
              </a:path>
              <a:path w="1105534" h="708025">
                <a:moveTo>
                  <a:pt x="880838" y="473241"/>
                </a:moveTo>
                <a:lnTo>
                  <a:pt x="732908" y="473241"/>
                </a:lnTo>
                <a:lnTo>
                  <a:pt x="737947" y="469877"/>
                </a:lnTo>
                <a:lnTo>
                  <a:pt x="743550" y="466759"/>
                </a:lnTo>
                <a:lnTo>
                  <a:pt x="749745" y="463927"/>
                </a:lnTo>
                <a:lnTo>
                  <a:pt x="756558" y="461416"/>
                </a:lnTo>
                <a:lnTo>
                  <a:pt x="792713" y="449632"/>
                </a:lnTo>
                <a:lnTo>
                  <a:pt x="880838" y="473241"/>
                </a:lnTo>
                <a:close/>
              </a:path>
            </a:pathLst>
          </a:custGeom>
          <a:solidFill>
            <a:srgbClr val="00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20">
            <a:extLst>
              <a:ext uri="{FF2B5EF4-FFF2-40B4-BE49-F238E27FC236}">
                <a16:creationId xmlns:a16="http://schemas.microsoft.com/office/drawing/2014/main" xmlns="" id="{1F5FE795-54DA-4EC7-A819-A234A2B91A97}"/>
              </a:ext>
            </a:extLst>
          </p:cNvPr>
          <p:cNvSpPr/>
          <p:nvPr/>
        </p:nvSpPr>
        <p:spPr>
          <a:xfrm>
            <a:off x="9239342" y="8058944"/>
            <a:ext cx="1047750" cy="1003300"/>
          </a:xfrm>
          <a:custGeom>
            <a:avLst/>
            <a:gdLst/>
            <a:ahLst/>
            <a:cxnLst/>
            <a:rect l="l" t="t" r="r" b="b"/>
            <a:pathLst>
              <a:path w="1047750" h="1003300">
                <a:moveTo>
                  <a:pt x="363159" y="669434"/>
                </a:moveTo>
                <a:lnTo>
                  <a:pt x="259892" y="669434"/>
                </a:lnTo>
                <a:lnTo>
                  <a:pt x="677004" y="216846"/>
                </a:lnTo>
                <a:lnTo>
                  <a:pt x="687471" y="207937"/>
                </a:lnTo>
                <a:lnTo>
                  <a:pt x="1047656" y="0"/>
                </a:lnTo>
                <a:lnTo>
                  <a:pt x="1047656" y="194394"/>
                </a:lnTo>
                <a:lnTo>
                  <a:pt x="684145" y="404249"/>
                </a:lnTo>
                <a:lnTo>
                  <a:pt x="607532" y="404249"/>
                </a:lnTo>
                <a:lnTo>
                  <a:pt x="363159" y="669434"/>
                </a:lnTo>
                <a:close/>
              </a:path>
              <a:path w="1047750" h="1003300">
                <a:moveTo>
                  <a:pt x="795335" y="629804"/>
                </a:moveTo>
                <a:lnTo>
                  <a:pt x="754133" y="627489"/>
                </a:lnTo>
                <a:lnTo>
                  <a:pt x="708292" y="616978"/>
                </a:lnTo>
                <a:lnTo>
                  <a:pt x="675469" y="561506"/>
                </a:lnTo>
                <a:lnTo>
                  <a:pt x="686113" y="521620"/>
                </a:lnTo>
                <a:lnTo>
                  <a:pt x="699506" y="495013"/>
                </a:lnTo>
                <a:lnTo>
                  <a:pt x="707925" y="478394"/>
                </a:lnTo>
                <a:lnTo>
                  <a:pt x="1047656" y="282242"/>
                </a:lnTo>
                <a:lnTo>
                  <a:pt x="1047656" y="484148"/>
                </a:lnTo>
                <a:lnTo>
                  <a:pt x="795335" y="629804"/>
                </a:lnTo>
                <a:close/>
              </a:path>
              <a:path w="1047750" h="1003300">
                <a:moveTo>
                  <a:pt x="671412" y="411600"/>
                </a:moveTo>
                <a:lnTo>
                  <a:pt x="626212" y="408912"/>
                </a:lnTo>
                <a:lnTo>
                  <a:pt x="607532" y="404249"/>
                </a:lnTo>
                <a:lnTo>
                  <a:pt x="684145" y="404249"/>
                </a:lnTo>
                <a:lnTo>
                  <a:pt x="671412" y="411600"/>
                </a:lnTo>
                <a:close/>
              </a:path>
              <a:path w="1047750" h="1003300">
                <a:moveTo>
                  <a:pt x="776035" y="839099"/>
                </a:moveTo>
                <a:lnTo>
                  <a:pt x="429797" y="839099"/>
                </a:lnTo>
                <a:lnTo>
                  <a:pt x="809357" y="753807"/>
                </a:lnTo>
                <a:lnTo>
                  <a:pt x="810528" y="747870"/>
                </a:lnTo>
                <a:lnTo>
                  <a:pt x="834925" y="694801"/>
                </a:lnTo>
                <a:lnTo>
                  <a:pt x="1047657" y="571997"/>
                </a:lnTo>
                <a:lnTo>
                  <a:pt x="1047657" y="766390"/>
                </a:lnTo>
                <a:lnTo>
                  <a:pt x="993705" y="790113"/>
                </a:lnTo>
                <a:lnTo>
                  <a:pt x="943897" y="801911"/>
                </a:lnTo>
                <a:lnTo>
                  <a:pt x="891648" y="813567"/>
                </a:lnTo>
                <a:lnTo>
                  <a:pt x="858695" y="820522"/>
                </a:lnTo>
                <a:lnTo>
                  <a:pt x="776035" y="839099"/>
                </a:lnTo>
                <a:close/>
              </a:path>
              <a:path w="1047750" h="1003300">
                <a:moveTo>
                  <a:pt x="46521" y="1003051"/>
                </a:moveTo>
                <a:lnTo>
                  <a:pt x="24348" y="1001132"/>
                </a:lnTo>
                <a:lnTo>
                  <a:pt x="6717" y="987641"/>
                </a:lnTo>
                <a:lnTo>
                  <a:pt x="0" y="966074"/>
                </a:lnTo>
                <a:lnTo>
                  <a:pt x="10567" y="939931"/>
                </a:lnTo>
                <a:lnTo>
                  <a:pt x="259892" y="669433"/>
                </a:lnTo>
                <a:lnTo>
                  <a:pt x="363159" y="669434"/>
                </a:lnTo>
                <a:lnTo>
                  <a:pt x="343906" y="690327"/>
                </a:lnTo>
                <a:lnTo>
                  <a:pt x="374118" y="722011"/>
                </a:lnTo>
                <a:lnTo>
                  <a:pt x="398761" y="757822"/>
                </a:lnTo>
                <a:lnTo>
                  <a:pt x="417450" y="797079"/>
                </a:lnTo>
                <a:lnTo>
                  <a:pt x="429797" y="839099"/>
                </a:lnTo>
                <a:lnTo>
                  <a:pt x="776035" y="839099"/>
                </a:lnTo>
                <a:lnTo>
                  <a:pt x="46521" y="1003051"/>
                </a:lnTo>
                <a:close/>
              </a:path>
            </a:pathLst>
          </a:custGeom>
          <a:solidFill>
            <a:srgbClr val="00D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23">
            <a:extLst>
              <a:ext uri="{FF2B5EF4-FFF2-40B4-BE49-F238E27FC236}">
                <a16:creationId xmlns:a16="http://schemas.microsoft.com/office/drawing/2014/main" xmlns="" id="{102BEE8E-57DB-4B6E-8884-630E1E5227F0}"/>
              </a:ext>
            </a:extLst>
          </p:cNvPr>
          <p:cNvSpPr/>
          <p:nvPr/>
        </p:nvSpPr>
        <p:spPr>
          <a:xfrm>
            <a:off x="9151346" y="9334067"/>
            <a:ext cx="1136015" cy="953135"/>
          </a:xfrm>
          <a:custGeom>
            <a:avLst/>
            <a:gdLst/>
            <a:ahLst/>
            <a:cxnLst/>
            <a:rect l="l" t="t" r="r" b="b"/>
            <a:pathLst>
              <a:path w="1136015" h="953134">
                <a:moveTo>
                  <a:pt x="722327" y="952931"/>
                </a:moveTo>
                <a:lnTo>
                  <a:pt x="484264" y="952931"/>
                </a:lnTo>
                <a:lnTo>
                  <a:pt x="468496" y="937160"/>
                </a:lnTo>
                <a:lnTo>
                  <a:pt x="454731" y="914305"/>
                </a:lnTo>
                <a:lnTo>
                  <a:pt x="430435" y="869251"/>
                </a:lnTo>
                <a:lnTo>
                  <a:pt x="405643" y="821808"/>
                </a:lnTo>
                <a:lnTo>
                  <a:pt x="390395" y="791784"/>
                </a:lnTo>
                <a:lnTo>
                  <a:pt x="3884" y="54516"/>
                </a:lnTo>
                <a:lnTo>
                  <a:pt x="0" y="32583"/>
                </a:lnTo>
                <a:lnTo>
                  <a:pt x="8468" y="12059"/>
                </a:lnTo>
                <a:lnTo>
                  <a:pt x="27557" y="0"/>
                </a:lnTo>
                <a:lnTo>
                  <a:pt x="55538" y="3460"/>
                </a:lnTo>
                <a:lnTo>
                  <a:pt x="381366" y="174284"/>
                </a:lnTo>
                <a:lnTo>
                  <a:pt x="546417" y="260815"/>
                </a:lnTo>
                <a:lnTo>
                  <a:pt x="382924" y="260815"/>
                </a:lnTo>
                <a:lnTo>
                  <a:pt x="360134" y="298213"/>
                </a:lnTo>
                <a:lnTo>
                  <a:pt x="331924" y="331296"/>
                </a:lnTo>
                <a:lnTo>
                  <a:pt x="298852" y="359510"/>
                </a:lnTo>
                <a:lnTo>
                  <a:pt x="261478" y="382301"/>
                </a:lnTo>
                <a:lnTo>
                  <a:pt x="442089" y="726826"/>
                </a:lnTo>
                <a:lnTo>
                  <a:pt x="457615" y="726826"/>
                </a:lnTo>
                <a:lnTo>
                  <a:pt x="461319" y="727180"/>
                </a:lnTo>
                <a:lnTo>
                  <a:pt x="468496" y="728424"/>
                </a:lnTo>
                <a:lnTo>
                  <a:pt x="505690" y="736294"/>
                </a:lnTo>
                <a:lnTo>
                  <a:pt x="722327" y="952931"/>
                </a:lnTo>
                <a:close/>
              </a:path>
              <a:path w="1136015" h="953134">
                <a:moveTo>
                  <a:pt x="1135652" y="903804"/>
                </a:moveTo>
                <a:lnTo>
                  <a:pt x="736916" y="505068"/>
                </a:lnTo>
                <a:lnTo>
                  <a:pt x="734541" y="493643"/>
                </a:lnTo>
                <a:lnTo>
                  <a:pt x="729086" y="467834"/>
                </a:lnTo>
                <a:lnTo>
                  <a:pt x="727825" y="460681"/>
                </a:lnTo>
                <a:lnTo>
                  <a:pt x="727178" y="453902"/>
                </a:lnTo>
                <a:lnTo>
                  <a:pt x="727086" y="447497"/>
                </a:lnTo>
                <a:lnTo>
                  <a:pt x="727489" y="441467"/>
                </a:lnTo>
                <a:lnTo>
                  <a:pt x="382924" y="260815"/>
                </a:lnTo>
                <a:lnTo>
                  <a:pt x="546417" y="260815"/>
                </a:lnTo>
                <a:lnTo>
                  <a:pt x="926436" y="460044"/>
                </a:lnTo>
                <a:lnTo>
                  <a:pt x="937782" y="467834"/>
                </a:lnTo>
                <a:lnTo>
                  <a:pt x="1135652" y="665704"/>
                </a:lnTo>
                <a:lnTo>
                  <a:pt x="1135652" y="903804"/>
                </a:lnTo>
                <a:close/>
              </a:path>
              <a:path w="1136015" h="953134">
                <a:moveTo>
                  <a:pt x="1077197" y="952931"/>
                </a:moveTo>
                <a:lnTo>
                  <a:pt x="829924" y="952931"/>
                </a:lnTo>
                <a:lnTo>
                  <a:pt x="558222" y="681205"/>
                </a:lnTo>
                <a:lnTo>
                  <a:pt x="549789" y="640823"/>
                </a:lnTo>
                <a:lnTo>
                  <a:pt x="548076" y="593811"/>
                </a:lnTo>
                <a:lnTo>
                  <a:pt x="563675" y="564122"/>
                </a:lnTo>
                <a:lnTo>
                  <a:pt x="593177" y="547752"/>
                </a:lnTo>
                <a:lnTo>
                  <a:pt x="634446" y="547733"/>
                </a:lnTo>
                <a:lnTo>
                  <a:pt x="681826" y="557560"/>
                </a:lnTo>
                <a:lnTo>
                  <a:pt x="1077197" y="952931"/>
                </a:lnTo>
                <a:close/>
              </a:path>
              <a:path w="1136015" h="953134">
                <a:moveTo>
                  <a:pt x="457615" y="726826"/>
                </a:moveTo>
                <a:lnTo>
                  <a:pt x="442089" y="726826"/>
                </a:lnTo>
                <a:lnTo>
                  <a:pt x="448120" y="726430"/>
                </a:lnTo>
                <a:lnTo>
                  <a:pt x="454528" y="726531"/>
                </a:lnTo>
                <a:lnTo>
                  <a:pt x="457615" y="726826"/>
                </a:lnTo>
                <a:close/>
              </a:path>
            </a:pathLst>
          </a:custGeom>
          <a:solidFill>
            <a:srgbClr val="00C1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9">
            <a:extLst>
              <a:ext uri="{FF2B5EF4-FFF2-40B4-BE49-F238E27FC236}">
                <a16:creationId xmlns:a16="http://schemas.microsoft.com/office/drawing/2014/main" xmlns="" id="{F30CCD8F-113F-4171-8E01-F6588867394E}"/>
              </a:ext>
            </a:extLst>
          </p:cNvPr>
          <p:cNvSpPr/>
          <p:nvPr/>
        </p:nvSpPr>
        <p:spPr>
          <a:xfrm>
            <a:off x="6627534" y="9282988"/>
            <a:ext cx="680085" cy="1004569"/>
          </a:xfrm>
          <a:custGeom>
            <a:avLst/>
            <a:gdLst/>
            <a:ahLst/>
            <a:cxnLst/>
            <a:rect l="l" t="t" r="r" b="b"/>
            <a:pathLst>
              <a:path w="680084" h="1004570">
                <a:moveTo>
                  <a:pt x="167232" y="1004010"/>
                </a:moveTo>
                <a:lnTo>
                  <a:pt x="0" y="1004010"/>
                </a:lnTo>
                <a:lnTo>
                  <a:pt x="1456" y="954217"/>
                </a:lnTo>
                <a:lnTo>
                  <a:pt x="3717" y="900735"/>
                </a:lnTo>
                <a:lnTo>
                  <a:pt x="5521" y="867113"/>
                </a:lnTo>
                <a:lnTo>
                  <a:pt x="39438" y="35364"/>
                </a:lnTo>
                <a:lnTo>
                  <a:pt x="47042" y="14443"/>
                </a:lnTo>
                <a:lnTo>
                  <a:pt x="64641" y="903"/>
                </a:lnTo>
                <a:lnTo>
                  <a:pt x="87207" y="0"/>
                </a:lnTo>
                <a:lnTo>
                  <a:pt x="109709" y="16987"/>
                </a:lnTo>
                <a:lnTo>
                  <a:pt x="354408" y="403579"/>
                </a:lnTo>
                <a:lnTo>
                  <a:pt x="264553" y="403579"/>
                </a:lnTo>
                <a:lnTo>
                  <a:pt x="226113" y="424548"/>
                </a:lnTo>
                <a:lnTo>
                  <a:pt x="185129" y="439084"/>
                </a:lnTo>
                <a:lnTo>
                  <a:pt x="142370" y="446982"/>
                </a:lnTo>
                <a:lnTo>
                  <a:pt x="98603" y="448042"/>
                </a:lnTo>
                <a:lnTo>
                  <a:pt x="82743" y="836711"/>
                </a:lnTo>
                <a:lnTo>
                  <a:pt x="133120" y="876700"/>
                </a:lnTo>
                <a:lnTo>
                  <a:pt x="167232" y="1004010"/>
                </a:lnTo>
                <a:close/>
              </a:path>
              <a:path w="680084" h="1004570">
                <a:moveTo>
                  <a:pt x="680067" y="1004010"/>
                </a:moveTo>
                <a:lnTo>
                  <a:pt x="505761" y="1004010"/>
                </a:lnTo>
                <a:lnTo>
                  <a:pt x="448961" y="792048"/>
                </a:lnTo>
                <a:lnTo>
                  <a:pt x="455832" y="771189"/>
                </a:lnTo>
                <a:lnTo>
                  <a:pt x="460785" y="755933"/>
                </a:lnTo>
                <a:lnTo>
                  <a:pt x="463296" y="749097"/>
                </a:lnTo>
                <a:lnTo>
                  <a:pt x="466129" y="742890"/>
                </a:lnTo>
                <a:lnTo>
                  <a:pt x="469246" y="737282"/>
                </a:lnTo>
                <a:lnTo>
                  <a:pt x="472610" y="732243"/>
                </a:lnTo>
                <a:lnTo>
                  <a:pt x="264553" y="403579"/>
                </a:lnTo>
                <a:lnTo>
                  <a:pt x="354408" y="403579"/>
                </a:lnTo>
                <a:lnTo>
                  <a:pt x="635645" y="847857"/>
                </a:lnTo>
                <a:lnTo>
                  <a:pt x="641557" y="860281"/>
                </a:lnTo>
                <a:lnTo>
                  <a:pt x="680067" y="1004010"/>
                </a:lnTo>
                <a:close/>
              </a:path>
              <a:path w="680084" h="1004570">
                <a:moveTo>
                  <a:pt x="427028" y="1004010"/>
                </a:moveTo>
                <a:lnTo>
                  <a:pt x="245987" y="1004010"/>
                </a:lnTo>
                <a:lnTo>
                  <a:pt x="206148" y="855288"/>
                </a:lnTo>
                <a:lnTo>
                  <a:pt x="219035" y="816075"/>
                </a:lnTo>
                <a:lnTo>
                  <a:pt x="241070" y="774522"/>
                </a:lnTo>
                <a:lnTo>
                  <a:pt x="269418" y="756608"/>
                </a:lnTo>
                <a:lnTo>
                  <a:pt x="303144" y="757173"/>
                </a:lnTo>
                <a:lnTo>
                  <a:pt x="338900" y="777786"/>
                </a:lnTo>
                <a:lnTo>
                  <a:pt x="375055" y="810026"/>
                </a:lnTo>
                <a:lnTo>
                  <a:pt x="427028" y="1004010"/>
                </a:lnTo>
                <a:close/>
              </a:path>
            </a:pathLst>
          </a:custGeom>
          <a:solidFill>
            <a:srgbClr val="FF98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32">
            <a:extLst>
              <a:ext uri="{FF2B5EF4-FFF2-40B4-BE49-F238E27FC236}">
                <a16:creationId xmlns:a16="http://schemas.microsoft.com/office/drawing/2014/main" xmlns="" id="{904A7BB8-5A6D-448B-ADD6-7305251FFE21}"/>
              </a:ext>
            </a:extLst>
          </p:cNvPr>
          <p:cNvSpPr/>
          <p:nvPr/>
        </p:nvSpPr>
        <p:spPr>
          <a:xfrm>
            <a:off x="5271489" y="9196594"/>
            <a:ext cx="1028700" cy="1090930"/>
          </a:xfrm>
          <a:custGeom>
            <a:avLst/>
            <a:gdLst/>
            <a:ahLst/>
            <a:cxnLst/>
            <a:rect l="l" t="t" r="r" b="b"/>
            <a:pathLst>
              <a:path w="1028700" h="1090929">
                <a:moveTo>
                  <a:pt x="194393" y="1090405"/>
                </a:moveTo>
                <a:lnTo>
                  <a:pt x="0" y="1090405"/>
                </a:lnTo>
                <a:lnTo>
                  <a:pt x="233112" y="686644"/>
                </a:lnTo>
                <a:lnTo>
                  <a:pt x="251614" y="667445"/>
                </a:lnTo>
                <a:lnTo>
                  <a:pt x="288842" y="632318"/>
                </a:lnTo>
                <a:lnTo>
                  <a:pt x="328257" y="596089"/>
                </a:lnTo>
                <a:lnTo>
                  <a:pt x="353320" y="573587"/>
                </a:lnTo>
                <a:lnTo>
                  <a:pt x="965427" y="9420"/>
                </a:lnTo>
                <a:lnTo>
                  <a:pt x="985608" y="0"/>
                </a:lnTo>
                <a:lnTo>
                  <a:pt x="1007628" y="2878"/>
                </a:lnTo>
                <a:lnTo>
                  <a:pt x="1024218" y="18206"/>
                </a:lnTo>
                <a:lnTo>
                  <a:pt x="1028107" y="46134"/>
                </a:lnTo>
                <a:lnTo>
                  <a:pt x="961374" y="343079"/>
                </a:lnTo>
                <a:lnTo>
                  <a:pt x="715463" y="343079"/>
                </a:lnTo>
                <a:lnTo>
                  <a:pt x="429424" y="606705"/>
                </a:lnTo>
                <a:lnTo>
                  <a:pt x="435541" y="648657"/>
                </a:lnTo>
                <a:lnTo>
                  <a:pt x="436775" y="670584"/>
                </a:lnTo>
                <a:lnTo>
                  <a:pt x="194393" y="1090405"/>
                </a:lnTo>
                <a:close/>
              </a:path>
              <a:path w="1028700" h="1090929">
                <a:moveTo>
                  <a:pt x="766393" y="1090405"/>
                </a:moveTo>
                <a:lnTo>
                  <a:pt x="571997" y="1090405"/>
                </a:lnTo>
                <a:lnTo>
                  <a:pt x="719977" y="834098"/>
                </a:lnTo>
                <a:lnTo>
                  <a:pt x="760459" y="813823"/>
                </a:lnTo>
                <a:lnTo>
                  <a:pt x="778943" y="808530"/>
                </a:lnTo>
                <a:lnTo>
                  <a:pt x="864235" y="428970"/>
                </a:lnTo>
                <a:lnTo>
                  <a:pt x="822236" y="416617"/>
                </a:lnTo>
                <a:lnTo>
                  <a:pt x="782987" y="397919"/>
                </a:lnTo>
                <a:lnTo>
                  <a:pt x="747169" y="373274"/>
                </a:lnTo>
                <a:lnTo>
                  <a:pt x="715463" y="343079"/>
                </a:lnTo>
                <a:lnTo>
                  <a:pt x="961374" y="343079"/>
                </a:lnTo>
                <a:lnTo>
                  <a:pt x="947449" y="405040"/>
                </a:lnTo>
                <a:lnTo>
                  <a:pt x="812500" y="1005521"/>
                </a:lnTo>
                <a:lnTo>
                  <a:pt x="807906" y="1018505"/>
                </a:lnTo>
                <a:lnTo>
                  <a:pt x="766393" y="1090405"/>
                </a:lnTo>
                <a:close/>
              </a:path>
              <a:path w="1028700" h="1090929">
                <a:moveTo>
                  <a:pt x="484145" y="1090405"/>
                </a:moveTo>
                <a:lnTo>
                  <a:pt x="282230" y="1090405"/>
                </a:lnTo>
                <a:lnTo>
                  <a:pt x="503530" y="707059"/>
                </a:lnTo>
                <a:lnTo>
                  <a:pt x="540412" y="688486"/>
                </a:lnTo>
                <a:lnTo>
                  <a:pt x="546875" y="685446"/>
                </a:lnTo>
                <a:lnTo>
                  <a:pt x="585358" y="674682"/>
                </a:lnTo>
                <a:lnTo>
                  <a:pt x="618066" y="682056"/>
                </a:lnTo>
                <a:lnTo>
                  <a:pt x="652222" y="746170"/>
                </a:lnTo>
                <a:lnTo>
                  <a:pt x="654979" y="794509"/>
                </a:lnTo>
                <a:lnTo>
                  <a:pt x="484145" y="1090405"/>
                </a:lnTo>
                <a:close/>
              </a:path>
            </a:pathLst>
          </a:custGeom>
          <a:solidFill>
            <a:srgbClr val="FE41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35">
            <a:extLst>
              <a:ext uri="{FF2B5EF4-FFF2-40B4-BE49-F238E27FC236}">
                <a16:creationId xmlns:a16="http://schemas.microsoft.com/office/drawing/2014/main" xmlns="" id="{426A752D-162E-442E-BB35-DAB58F5B0C0A}"/>
              </a:ext>
            </a:extLst>
          </p:cNvPr>
          <p:cNvSpPr/>
          <p:nvPr/>
        </p:nvSpPr>
        <p:spPr>
          <a:xfrm>
            <a:off x="5093314" y="4436"/>
            <a:ext cx="1563370" cy="1093470"/>
          </a:xfrm>
          <a:custGeom>
            <a:avLst/>
            <a:gdLst/>
            <a:ahLst/>
            <a:cxnLst/>
            <a:rect l="l" t="t" r="r" b="b"/>
            <a:pathLst>
              <a:path w="1563370" h="1093470">
                <a:moveTo>
                  <a:pt x="1535475" y="1093083"/>
                </a:moveTo>
                <a:lnTo>
                  <a:pt x="1181666" y="918838"/>
                </a:lnTo>
                <a:lnTo>
                  <a:pt x="636595" y="633079"/>
                </a:lnTo>
                <a:lnTo>
                  <a:pt x="0" y="0"/>
                </a:lnTo>
                <a:lnTo>
                  <a:pt x="238099" y="0"/>
                </a:lnTo>
                <a:lnTo>
                  <a:pt x="826115" y="588016"/>
                </a:lnTo>
                <a:lnTo>
                  <a:pt x="830634" y="609539"/>
                </a:lnTo>
                <a:lnTo>
                  <a:pt x="833985" y="625249"/>
                </a:lnTo>
                <a:lnTo>
                  <a:pt x="835223" y="632403"/>
                </a:lnTo>
                <a:lnTo>
                  <a:pt x="835863" y="639187"/>
                </a:lnTo>
                <a:lnTo>
                  <a:pt x="835963" y="645603"/>
                </a:lnTo>
                <a:lnTo>
                  <a:pt x="835583" y="651656"/>
                </a:lnTo>
                <a:lnTo>
                  <a:pt x="1180108" y="832268"/>
                </a:lnTo>
                <a:lnTo>
                  <a:pt x="1450997" y="832268"/>
                </a:lnTo>
                <a:lnTo>
                  <a:pt x="1559149" y="1038567"/>
                </a:lnTo>
                <a:lnTo>
                  <a:pt x="1563033" y="1060499"/>
                </a:lnTo>
                <a:lnTo>
                  <a:pt x="1554565" y="1081023"/>
                </a:lnTo>
                <a:lnTo>
                  <a:pt x="1535475" y="1093083"/>
                </a:lnTo>
                <a:close/>
              </a:path>
              <a:path w="1563370" h="1093470">
                <a:moveTo>
                  <a:pt x="928586" y="545350"/>
                </a:moveTo>
                <a:lnTo>
                  <a:pt x="881206" y="535523"/>
                </a:lnTo>
                <a:lnTo>
                  <a:pt x="345682" y="0"/>
                </a:lnTo>
                <a:lnTo>
                  <a:pt x="592970" y="0"/>
                </a:lnTo>
                <a:lnTo>
                  <a:pt x="1004849" y="411879"/>
                </a:lnTo>
                <a:lnTo>
                  <a:pt x="1013259" y="452283"/>
                </a:lnTo>
                <a:lnTo>
                  <a:pt x="1014955" y="499272"/>
                </a:lnTo>
                <a:lnTo>
                  <a:pt x="999356" y="528961"/>
                </a:lnTo>
                <a:lnTo>
                  <a:pt x="969855" y="545332"/>
                </a:lnTo>
                <a:lnTo>
                  <a:pt x="928586" y="545350"/>
                </a:lnTo>
                <a:close/>
              </a:path>
              <a:path w="1563370" h="1093470">
                <a:moveTo>
                  <a:pt x="1114913" y="366653"/>
                </a:moveTo>
                <a:lnTo>
                  <a:pt x="1057343" y="356789"/>
                </a:lnTo>
                <a:lnTo>
                  <a:pt x="700554" y="0"/>
                </a:lnTo>
                <a:lnTo>
                  <a:pt x="938653" y="0"/>
                </a:lnTo>
                <a:lnTo>
                  <a:pt x="1094576" y="155922"/>
                </a:lnTo>
                <a:lnTo>
                  <a:pt x="1132603" y="223847"/>
                </a:lnTo>
                <a:lnTo>
                  <a:pt x="1157390" y="271292"/>
                </a:lnTo>
                <a:lnTo>
                  <a:pt x="1172638" y="301299"/>
                </a:lnTo>
                <a:lnTo>
                  <a:pt x="1206692" y="366257"/>
                </a:lnTo>
                <a:lnTo>
                  <a:pt x="1120943" y="366257"/>
                </a:lnTo>
                <a:lnTo>
                  <a:pt x="1114913" y="366653"/>
                </a:lnTo>
                <a:close/>
              </a:path>
              <a:path w="1563370" h="1093470">
                <a:moveTo>
                  <a:pt x="1450997" y="832268"/>
                </a:moveTo>
                <a:lnTo>
                  <a:pt x="1180108" y="832268"/>
                </a:lnTo>
                <a:lnTo>
                  <a:pt x="1202899" y="794887"/>
                </a:lnTo>
                <a:lnTo>
                  <a:pt x="1231113" y="761802"/>
                </a:lnTo>
                <a:lnTo>
                  <a:pt x="1264196" y="733578"/>
                </a:lnTo>
                <a:lnTo>
                  <a:pt x="1301594" y="710781"/>
                </a:lnTo>
                <a:lnTo>
                  <a:pt x="1120943" y="366257"/>
                </a:lnTo>
                <a:lnTo>
                  <a:pt x="1206692" y="366257"/>
                </a:lnTo>
                <a:lnTo>
                  <a:pt x="1450997" y="832268"/>
                </a:lnTo>
                <a:close/>
              </a:path>
            </a:pathLst>
          </a:custGeom>
          <a:solidFill>
            <a:srgbClr val="CC40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8">
            <a:extLst>
              <a:ext uri="{FF2B5EF4-FFF2-40B4-BE49-F238E27FC236}">
                <a16:creationId xmlns:a16="http://schemas.microsoft.com/office/drawing/2014/main" xmlns="" id="{49557410-3909-48D0-85C0-1EE1CE4D826B}"/>
              </a:ext>
            </a:extLst>
          </p:cNvPr>
          <p:cNvSpPr/>
          <p:nvPr/>
        </p:nvSpPr>
        <p:spPr>
          <a:xfrm>
            <a:off x="6989761" y="-13830"/>
            <a:ext cx="708025" cy="1105535"/>
          </a:xfrm>
          <a:custGeom>
            <a:avLst/>
            <a:gdLst/>
            <a:ahLst/>
            <a:cxnLst/>
            <a:rect l="l" t="t" r="r" b="b"/>
            <a:pathLst>
              <a:path w="708025" h="1105535">
                <a:moveTo>
                  <a:pt x="271532" y="348100"/>
                </a:moveTo>
                <a:lnTo>
                  <a:pt x="221959" y="295027"/>
                </a:lnTo>
                <a:lnTo>
                  <a:pt x="206778" y="249045"/>
                </a:lnTo>
                <a:lnTo>
                  <a:pt x="273494" y="0"/>
                </a:lnTo>
                <a:lnTo>
                  <a:pt x="454505" y="0"/>
                </a:lnTo>
                <a:lnTo>
                  <a:pt x="375645" y="294308"/>
                </a:lnTo>
                <a:lnTo>
                  <a:pt x="344881" y="321785"/>
                </a:lnTo>
                <a:lnTo>
                  <a:pt x="339411" y="326387"/>
                </a:lnTo>
                <a:lnTo>
                  <a:pt x="305031" y="346756"/>
                </a:lnTo>
                <a:lnTo>
                  <a:pt x="271532" y="348100"/>
                </a:lnTo>
                <a:close/>
              </a:path>
              <a:path w="708025" h="1105535">
                <a:moveTo>
                  <a:pt x="71020" y="1104943"/>
                </a:moveTo>
                <a:lnTo>
                  <a:pt x="51023" y="1094446"/>
                </a:lnTo>
                <a:lnTo>
                  <a:pt x="40029" y="1068489"/>
                </a:lnTo>
                <a:lnTo>
                  <a:pt x="0" y="85971"/>
                </a:lnTo>
                <a:lnTo>
                  <a:pt x="1079" y="72228"/>
                </a:lnTo>
                <a:lnTo>
                  <a:pt x="20454" y="0"/>
                </a:lnTo>
                <a:lnTo>
                  <a:pt x="194753" y="0"/>
                </a:lnTo>
                <a:lnTo>
                  <a:pt x="133750" y="227592"/>
                </a:lnTo>
                <a:lnTo>
                  <a:pt x="99874" y="257660"/>
                </a:lnTo>
                <a:lnTo>
                  <a:pt x="83374" y="267581"/>
                </a:lnTo>
                <a:lnTo>
                  <a:pt x="99234" y="656250"/>
                </a:lnTo>
                <a:lnTo>
                  <a:pt x="143000" y="657310"/>
                </a:lnTo>
                <a:lnTo>
                  <a:pt x="185760" y="665209"/>
                </a:lnTo>
                <a:lnTo>
                  <a:pt x="226743" y="679744"/>
                </a:lnTo>
                <a:lnTo>
                  <a:pt x="265184" y="700714"/>
                </a:lnTo>
                <a:lnTo>
                  <a:pt x="355061" y="700714"/>
                </a:lnTo>
                <a:lnTo>
                  <a:pt x="110101" y="1087705"/>
                </a:lnTo>
                <a:lnTo>
                  <a:pt x="93040" y="1102017"/>
                </a:lnTo>
                <a:lnTo>
                  <a:pt x="71020" y="1104943"/>
                </a:lnTo>
                <a:close/>
              </a:path>
              <a:path w="708025" h="1105535">
                <a:moveTo>
                  <a:pt x="355061" y="700714"/>
                </a:moveTo>
                <a:lnTo>
                  <a:pt x="265184" y="700714"/>
                </a:lnTo>
                <a:lnTo>
                  <a:pt x="473241" y="372049"/>
                </a:lnTo>
                <a:lnTo>
                  <a:pt x="469877" y="367011"/>
                </a:lnTo>
                <a:lnTo>
                  <a:pt x="466759" y="361408"/>
                </a:lnTo>
                <a:lnTo>
                  <a:pt x="463927" y="355213"/>
                </a:lnTo>
                <a:lnTo>
                  <a:pt x="461319" y="348100"/>
                </a:lnTo>
                <a:lnTo>
                  <a:pt x="456478" y="333124"/>
                </a:lnTo>
                <a:lnTo>
                  <a:pt x="453265" y="323327"/>
                </a:lnTo>
                <a:lnTo>
                  <a:pt x="449592" y="312245"/>
                </a:lnTo>
                <a:lnTo>
                  <a:pt x="533286" y="0"/>
                </a:lnTo>
                <a:lnTo>
                  <a:pt x="707585" y="0"/>
                </a:lnTo>
                <a:lnTo>
                  <a:pt x="642188" y="244011"/>
                </a:lnTo>
                <a:lnTo>
                  <a:pt x="602403" y="310927"/>
                </a:lnTo>
                <a:lnTo>
                  <a:pt x="573711" y="356111"/>
                </a:lnTo>
                <a:lnTo>
                  <a:pt x="555338" y="384314"/>
                </a:lnTo>
                <a:lnTo>
                  <a:pt x="355061" y="700714"/>
                </a:lnTo>
                <a:close/>
              </a:path>
            </a:pathLst>
          </a:custGeom>
          <a:solidFill>
            <a:srgbClr val="00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0">
            <a:extLst>
              <a:ext uri="{FF2B5EF4-FFF2-40B4-BE49-F238E27FC236}">
                <a16:creationId xmlns:a16="http://schemas.microsoft.com/office/drawing/2014/main" xmlns="" id="{7C015285-72A5-4230-86CB-E45EA609B679}"/>
              </a:ext>
            </a:extLst>
          </p:cNvPr>
          <p:cNvSpPr/>
          <p:nvPr/>
        </p:nvSpPr>
        <p:spPr>
          <a:xfrm>
            <a:off x="7856599" y="58729"/>
            <a:ext cx="1012190" cy="1046480"/>
          </a:xfrm>
          <a:custGeom>
            <a:avLst/>
            <a:gdLst/>
            <a:ahLst/>
            <a:cxnLst/>
            <a:rect l="l" t="t" r="r" b="b"/>
            <a:pathLst>
              <a:path w="1012190" h="1046480">
                <a:moveTo>
                  <a:pt x="1011882" y="1046037"/>
                </a:moveTo>
                <a:lnTo>
                  <a:pt x="950719" y="1035810"/>
                </a:lnTo>
                <a:lnTo>
                  <a:pt x="210972" y="360424"/>
                </a:lnTo>
                <a:lnTo>
                  <a:pt x="0" y="0"/>
                </a:lnTo>
                <a:lnTo>
                  <a:pt x="55249" y="0"/>
                </a:lnTo>
                <a:lnTo>
                  <a:pt x="263187" y="360184"/>
                </a:lnTo>
                <a:lnTo>
                  <a:pt x="272096" y="370651"/>
                </a:lnTo>
                <a:lnTo>
                  <a:pt x="995182" y="1037089"/>
                </a:lnTo>
                <a:lnTo>
                  <a:pt x="1008606" y="1044919"/>
                </a:lnTo>
                <a:lnTo>
                  <a:pt x="1011882" y="1046037"/>
                </a:lnTo>
                <a:close/>
              </a:path>
              <a:path w="1012190" h="1046480">
                <a:moveTo>
                  <a:pt x="597525" y="369333"/>
                </a:moveTo>
                <a:lnTo>
                  <a:pt x="536362" y="359106"/>
                </a:lnTo>
                <a:lnTo>
                  <a:pt x="514789" y="350796"/>
                </a:lnTo>
                <a:lnTo>
                  <a:pt x="513710" y="350277"/>
                </a:lnTo>
                <a:lnTo>
                  <a:pt x="512231" y="349518"/>
                </a:lnTo>
                <a:lnTo>
                  <a:pt x="510354" y="348599"/>
                </a:lnTo>
                <a:lnTo>
                  <a:pt x="489101" y="337892"/>
                </a:lnTo>
                <a:lnTo>
                  <a:pt x="485147" y="335935"/>
                </a:lnTo>
                <a:lnTo>
                  <a:pt x="472482" y="329503"/>
                </a:lnTo>
                <a:lnTo>
                  <a:pt x="282242" y="0"/>
                </a:lnTo>
                <a:lnTo>
                  <a:pt x="337493" y="0"/>
                </a:lnTo>
                <a:lnTo>
                  <a:pt x="533645" y="339730"/>
                </a:lnTo>
                <a:lnTo>
                  <a:pt x="538000" y="341967"/>
                </a:lnTo>
                <a:lnTo>
                  <a:pt x="554019" y="350077"/>
                </a:lnTo>
                <a:lnTo>
                  <a:pt x="557574" y="351835"/>
                </a:lnTo>
                <a:lnTo>
                  <a:pt x="560931" y="353553"/>
                </a:lnTo>
                <a:lnTo>
                  <a:pt x="566803" y="356469"/>
                </a:lnTo>
                <a:lnTo>
                  <a:pt x="571517" y="358866"/>
                </a:lnTo>
                <a:lnTo>
                  <a:pt x="574873" y="360504"/>
                </a:lnTo>
                <a:lnTo>
                  <a:pt x="575952" y="361063"/>
                </a:lnTo>
                <a:lnTo>
                  <a:pt x="576631" y="361383"/>
                </a:lnTo>
                <a:lnTo>
                  <a:pt x="576870" y="361543"/>
                </a:lnTo>
                <a:lnTo>
                  <a:pt x="582184" y="363979"/>
                </a:lnTo>
                <a:lnTo>
                  <a:pt x="587378" y="366097"/>
                </a:lnTo>
                <a:lnTo>
                  <a:pt x="592491" y="367895"/>
                </a:lnTo>
                <a:lnTo>
                  <a:pt x="597525" y="369333"/>
                </a:lnTo>
                <a:close/>
              </a:path>
              <a:path w="1012190" h="1046480">
                <a:moveTo>
                  <a:pt x="800069" y="236341"/>
                </a:moveTo>
                <a:lnTo>
                  <a:pt x="738906" y="226074"/>
                </a:lnTo>
                <a:lnTo>
                  <a:pt x="718131" y="217285"/>
                </a:lnTo>
                <a:lnTo>
                  <a:pt x="716374" y="216406"/>
                </a:lnTo>
                <a:lnTo>
                  <a:pt x="714457" y="215407"/>
                </a:lnTo>
                <a:lnTo>
                  <a:pt x="712619" y="214488"/>
                </a:lnTo>
                <a:lnTo>
                  <a:pt x="708504" y="212371"/>
                </a:lnTo>
                <a:lnTo>
                  <a:pt x="704069" y="210134"/>
                </a:lnTo>
                <a:lnTo>
                  <a:pt x="701752" y="208935"/>
                </a:lnTo>
                <a:lnTo>
                  <a:pt x="699314" y="207737"/>
                </a:lnTo>
                <a:lnTo>
                  <a:pt x="696837" y="206459"/>
                </a:lnTo>
                <a:lnTo>
                  <a:pt x="694241" y="205180"/>
                </a:lnTo>
                <a:lnTo>
                  <a:pt x="691604" y="203822"/>
                </a:lnTo>
                <a:lnTo>
                  <a:pt x="688888" y="202464"/>
                </a:lnTo>
                <a:lnTo>
                  <a:pt x="571996" y="0"/>
                </a:lnTo>
                <a:lnTo>
                  <a:pt x="627247" y="0"/>
                </a:lnTo>
                <a:lnTo>
                  <a:pt x="750052" y="212731"/>
                </a:lnTo>
                <a:lnTo>
                  <a:pt x="755482" y="215447"/>
                </a:lnTo>
                <a:lnTo>
                  <a:pt x="757961" y="216726"/>
                </a:lnTo>
                <a:lnTo>
                  <a:pt x="760477" y="217964"/>
                </a:lnTo>
                <a:lnTo>
                  <a:pt x="765232" y="220401"/>
                </a:lnTo>
                <a:lnTo>
                  <a:pt x="767509" y="221520"/>
                </a:lnTo>
                <a:lnTo>
                  <a:pt x="771744" y="223717"/>
                </a:lnTo>
                <a:lnTo>
                  <a:pt x="773782" y="224716"/>
                </a:lnTo>
                <a:lnTo>
                  <a:pt x="775699" y="225714"/>
                </a:lnTo>
                <a:lnTo>
                  <a:pt x="777537" y="226633"/>
                </a:lnTo>
                <a:lnTo>
                  <a:pt x="782489" y="229190"/>
                </a:lnTo>
                <a:lnTo>
                  <a:pt x="787284" y="231547"/>
                </a:lnTo>
                <a:lnTo>
                  <a:pt x="790560" y="232985"/>
                </a:lnTo>
                <a:lnTo>
                  <a:pt x="793797" y="234263"/>
                </a:lnTo>
                <a:lnTo>
                  <a:pt x="796953" y="235382"/>
                </a:lnTo>
                <a:lnTo>
                  <a:pt x="800069" y="236341"/>
                </a:lnTo>
                <a:close/>
              </a:path>
              <a:path w="1012190" h="1046480">
                <a:moveTo>
                  <a:pt x="745576" y="703750"/>
                </a:moveTo>
                <a:lnTo>
                  <a:pt x="684413" y="693483"/>
                </a:lnTo>
                <a:lnTo>
                  <a:pt x="688128" y="689408"/>
                </a:lnTo>
                <a:lnTo>
                  <a:pt x="691883" y="685453"/>
                </a:lnTo>
                <a:lnTo>
                  <a:pt x="720368" y="659886"/>
                </a:lnTo>
                <a:lnTo>
                  <a:pt x="756642" y="635956"/>
                </a:lnTo>
                <a:lnTo>
                  <a:pt x="796272" y="618058"/>
                </a:lnTo>
                <a:lnTo>
                  <a:pt x="833187" y="607592"/>
                </a:lnTo>
                <a:lnTo>
                  <a:pt x="747893" y="228031"/>
                </a:lnTo>
                <a:lnTo>
                  <a:pt x="809057" y="238298"/>
                </a:lnTo>
                <a:lnTo>
                  <a:pt x="894349" y="617859"/>
                </a:lnTo>
                <a:lnTo>
                  <a:pt x="888956" y="619017"/>
                </a:lnTo>
                <a:lnTo>
                  <a:pt x="878288" y="621694"/>
                </a:lnTo>
                <a:lnTo>
                  <a:pt x="842213" y="634278"/>
                </a:lnTo>
                <a:lnTo>
                  <a:pt x="803783" y="654492"/>
                </a:lnTo>
                <a:lnTo>
                  <a:pt x="768906" y="680579"/>
                </a:lnTo>
                <a:lnTo>
                  <a:pt x="749251" y="699675"/>
                </a:lnTo>
                <a:lnTo>
                  <a:pt x="745576" y="703750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3">
            <a:extLst>
              <a:ext uri="{FF2B5EF4-FFF2-40B4-BE49-F238E27FC236}">
                <a16:creationId xmlns:a16="http://schemas.microsoft.com/office/drawing/2014/main" xmlns="" id="{E08D495A-8AFE-475D-8295-873F4F7EB7A4}"/>
              </a:ext>
            </a:extLst>
          </p:cNvPr>
          <p:cNvSpPr/>
          <p:nvPr/>
        </p:nvSpPr>
        <p:spPr>
          <a:xfrm>
            <a:off x="9180321" y="-27675"/>
            <a:ext cx="1143635" cy="1098550"/>
          </a:xfrm>
          <a:custGeom>
            <a:avLst/>
            <a:gdLst/>
            <a:ahLst/>
            <a:cxnLst/>
            <a:rect l="l" t="t" r="r" b="b"/>
            <a:pathLst>
              <a:path w="1143634" h="1098550">
                <a:moveTo>
                  <a:pt x="552340" y="523178"/>
                </a:moveTo>
                <a:lnTo>
                  <a:pt x="546596" y="463214"/>
                </a:lnTo>
                <a:lnTo>
                  <a:pt x="546548" y="456223"/>
                </a:lnTo>
                <a:lnTo>
                  <a:pt x="546948" y="450790"/>
                </a:lnTo>
                <a:lnTo>
                  <a:pt x="547667" y="445237"/>
                </a:lnTo>
                <a:lnTo>
                  <a:pt x="548705" y="439204"/>
                </a:lnTo>
                <a:lnTo>
                  <a:pt x="549425" y="435649"/>
                </a:lnTo>
                <a:lnTo>
                  <a:pt x="549865" y="433611"/>
                </a:lnTo>
                <a:lnTo>
                  <a:pt x="552221" y="421986"/>
                </a:lnTo>
                <a:lnTo>
                  <a:pt x="553819" y="414436"/>
                </a:lnTo>
                <a:lnTo>
                  <a:pt x="556495" y="401492"/>
                </a:lnTo>
                <a:lnTo>
                  <a:pt x="557494" y="396858"/>
                </a:lnTo>
                <a:lnTo>
                  <a:pt x="558493" y="392064"/>
                </a:lnTo>
                <a:lnTo>
                  <a:pt x="950557" y="0"/>
                </a:lnTo>
                <a:lnTo>
                  <a:pt x="1018232" y="0"/>
                </a:lnTo>
                <a:lnTo>
                  <a:pt x="564405" y="453786"/>
                </a:lnTo>
                <a:lnTo>
                  <a:pt x="562448" y="463214"/>
                </a:lnTo>
                <a:lnTo>
                  <a:pt x="560570" y="472043"/>
                </a:lnTo>
                <a:lnTo>
                  <a:pt x="558174" y="483708"/>
                </a:lnTo>
                <a:lnTo>
                  <a:pt x="556816" y="490180"/>
                </a:lnTo>
                <a:lnTo>
                  <a:pt x="555378" y="497371"/>
                </a:lnTo>
                <a:lnTo>
                  <a:pt x="555018" y="499009"/>
                </a:lnTo>
                <a:lnTo>
                  <a:pt x="554578" y="501206"/>
                </a:lnTo>
                <a:lnTo>
                  <a:pt x="553579" y="506959"/>
                </a:lnTo>
                <a:lnTo>
                  <a:pt x="552900" y="512512"/>
                </a:lnTo>
                <a:lnTo>
                  <a:pt x="552460" y="517945"/>
                </a:lnTo>
                <a:lnTo>
                  <a:pt x="552340" y="523178"/>
                </a:lnTo>
                <a:close/>
              </a:path>
              <a:path w="1143634" h="1098550">
                <a:moveTo>
                  <a:pt x="5952" y="1098531"/>
                </a:moveTo>
                <a:lnTo>
                  <a:pt x="0" y="1036809"/>
                </a:lnTo>
                <a:lnTo>
                  <a:pt x="279" y="1033374"/>
                </a:lnTo>
                <a:lnTo>
                  <a:pt x="798" y="1029818"/>
                </a:lnTo>
                <a:lnTo>
                  <a:pt x="460936" y="147453"/>
                </a:lnTo>
                <a:lnTo>
                  <a:pt x="604875" y="0"/>
                </a:lnTo>
                <a:lnTo>
                  <a:pt x="672549" y="0"/>
                </a:lnTo>
                <a:lnTo>
                  <a:pt x="474679" y="197869"/>
                </a:lnTo>
                <a:lnTo>
                  <a:pt x="466889" y="209175"/>
                </a:lnTo>
                <a:lnTo>
                  <a:pt x="10306" y="1080114"/>
                </a:lnTo>
                <a:lnTo>
                  <a:pt x="6192" y="1095096"/>
                </a:lnTo>
                <a:lnTo>
                  <a:pt x="5952" y="1098531"/>
                </a:lnTo>
                <a:close/>
              </a:path>
              <a:path w="1143634" h="1098550">
                <a:moveTo>
                  <a:pt x="733272" y="684374"/>
                </a:moveTo>
                <a:lnTo>
                  <a:pt x="727359" y="622652"/>
                </a:lnTo>
                <a:lnTo>
                  <a:pt x="727439" y="619377"/>
                </a:lnTo>
                <a:lnTo>
                  <a:pt x="727719" y="616061"/>
                </a:lnTo>
                <a:lnTo>
                  <a:pt x="728119" y="612625"/>
                </a:lnTo>
                <a:lnTo>
                  <a:pt x="728638" y="609070"/>
                </a:lnTo>
                <a:lnTo>
                  <a:pt x="729357" y="605434"/>
                </a:lnTo>
                <a:lnTo>
                  <a:pt x="729717" y="603836"/>
                </a:lnTo>
                <a:lnTo>
                  <a:pt x="730437" y="600281"/>
                </a:lnTo>
                <a:lnTo>
                  <a:pt x="731316" y="596366"/>
                </a:lnTo>
                <a:lnTo>
                  <a:pt x="732196" y="592051"/>
                </a:lnTo>
                <a:lnTo>
                  <a:pt x="732715" y="589734"/>
                </a:lnTo>
                <a:lnTo>
                  <a:pt x="733714" y="584900"/>
                </a:lnTo>
                <a:lnTo>
                  <a:pt x="734831" y="579667"/>
                </a:lnTo>
                <a:lnTo>
                  <a:pt x="737187" y="568241"/>
                </a:lnTo>
                <a:lnTo>
                  <a:pt x="1143474" y="161955"/>
                </a:lnTo>
                <a:lnTo>
                  <a:pt x="1143474" y="229629"/>
                </a:lnTo>
                <a:lnTo>
                  <a:pt x="743140" y="629963"/>
                </a:lnTo>
                <a:lnTo>
                  <a:pt x="742501" y="632920"/>
                </a:lnTo>
                <a:lnTo>
                  <a:pt x="740186" y="644065"/>
                </a:lnTo>
                <a:lnTo>
                  <a:pt x="739108" y="649099"/>
                </a:lnTo>
                <a:lnTo>
                  <a:pt x="738149" y="653773"/>
                </a:lnTo>
                <a:lnTo>
                  <a:pt x="735629" y="665558"/>
                </a:lnTo>
                <a:lnTo>
                  <a:pt x="735269" y="667156"/>
                </a:lnTo>
                <a:lnTo>
                  <a:pt x="734590" y="670792"/>
                </a:lnTo>
                <a:lnTo>
                  <a:pt x="734032" y="674347"/>
                </a:lnTo>
                <a:lnTo>
                  <a:pt x="733632" y="677783"/>
                </a:lnTo>
                <a:lnTo>
                  <a:pt x="733392" y="681139"/>
                </a:lnTo>
                <a:lnTo>
                  <a:pt x="733272" y="684374"/>
                </a:lnTo>
                <a:close/>
              </a:path>
              <a:path w="1143634" h="1098550">
                <a:moveTo>
                  <a:pt x="506885" y="812453"/>
                </a:moveTo>
                <a:lnTo>
                  <a:pt x="383235" y="812453"/>
                </a:lnTo>
                <a:lnTo>
                  <a:pt x="727759" y="631841"/>
                </a:lnTo>
                <a:lnTo>
                  <a:pt x="733672" y="693563"/>
                </a:lnTo>
                <a:lnTo>
                  <a:pt x="506885" y="812453"/>
                </a:lnTo>
                <a:close/>
              </a:path>
              <a:path w="1143634" h="1098550">
                <a:moveTo>
                  <a:pt x="389147" y="874175"/>
                </a:moveTo>
                <a:lnTo>
                  <a:pt x="369493" y="841256"/>
                </a:lnTo>
                <a:lnTo>
                  <a:pt x="341889" y="807579"/>
                </a:lnTo>
                <a:lnTo>
                  <a:pt x="309449" y="778735"/>
                </a:lnTo>
                <a:lnTo>
                  <a:pt x="277410" y="757882"/>
                </a:lnTo>
                <a:lnTo>
                  <a:pt x="267663" y="752728"/>
                </a:lnTo>
                <a:lnTo>
                  <a:pt x="261751" y="690966"/>
                </a:lnTo>
                <a:lnTo>
                  <a:pt x="294667" y="710621"/>
                </a:lnTo>
                <a:lnTo>
                  <a:pt x="324391" y="734471"/>
                </a:lnTo>
                <a:lnTo>
                  <a:pt x="353873" y="766391"/>
                </a:lnTo>
                <a:lnTo>
                  <a:pt x="375367" y="797991"/>
                </a:lnTo>
                <a:lnTo>
                  <a:pt x="383235" y="812452"/>
                </a:lnTo>
                <a:lnTo>
                  <a:pt x="506885" y="812453"/>
                </a:lnTo>
                <a:lnTo>
                  <a:pt x="389147" y="874175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47">
            <a:extLst>
              <a:ext uri="{FF2B5EF4-FFF2-40B4-BE49-F238E27FC236}">
                <a16:creationId xmlns:a16="http://schemas.microsoft.com/office/drawing/2014/main" xmlns="" id="{AFB20101-602D-4D22-ACD0-11E4E8F0CF5C}"/>
              </a:ext>
            </a:extLst>
          </p:cNvPr>
          <p:cNvSpPr/>
          <p:nvPr/>
        </p:nvSpPr>
        <p:spPr>
          <a:xfrm>
            <a:off x="8974499" y="1575897"/>
            <a:ext cx="1312545" cy="1156970"/>
          </a:xfrm>
          <a:custGeom>
            <a:avLst/>
            <a:gdLst/>
            <a:ahLst/>
            <a:cxnLst/>
            <a:rect l="l" t="t" r="r" b="b"/>
            <a:pathLst>
              <a:path w="1312545" h="1156970">
                <a:moveTo>
                  <a:pt x="1312498" y="1156378"/>
                </a:moveTo>
                <a:lnTo>
                  <a:pt x="686650" y="795035"/>
                </a:lnTo>
                <a:lnTo>
                  <a:pt x="632308" y="739275"/>
                </a:lnTo>
                <a:lnTo>
                  <a:pt x="596089" y="699868"/>
                </a:lnTo>
                <a:lnTo>
                  <a:pt x="573592" y="674827"/>
                </a:lnTo>
                <a:lnTo>
                  <a:pt x="9426" y="62720"/>
                </a:lnTo>
                <a:lnTo>
                  <a:pt x="0" y="42538"/>
                </a:lnTo>
                <a:lnTo>
                  <a:pt x="2869" y="20514"/>
                </a:lnTo>
                <a:lnTo>
                  <a:pt x="18195" y="3912"/>
                </a:lnTo>
                <a:lnTo>
                  <a:pt x="46139" y="0"/>
                </a:lnTo>
                <a:lnTo>
                  <a:pt x="775325" y="163873"/>
                </a:lnTo>
                <a:lnTo>
                  <a:pt x="428975" y="163873"/>
                </a:lnTo>
                <a:lnTo>
                  <a:pt x="416622" y="205893"/>
                </a:lnTo>
                <a:lnTo>
                  <a:pt x="397925" y="245150"/>
                </a:lnTo>
                <a:lnTo>
                  <a:pt x="373279" y="280961"/>
                </a:lnTo>
                <a:lnTo>
                  <a:pt x="343084" y="312645"/>
                </a:lnTo>
                <a:lnTo>
                  <a:pt x="606711" y="598683"/>
                </a:lnTo>
                <a:lnTo>
                  <a:pt x="683254" y="598683"/>
                </a:lnTo>
                <a:lnTo>
                  <a:pt x="1312498" y="961944"/>
                </a:lnTo>
                <a:lnTo>
                  <a:pt x="1312498" y="1156378"/>
                </a:lnTo>
                <a:close/>
              </a:path>
              <a:path w="1312545" h="1156970">
                <a:moveTo>
                  <a:pt x="1312499" y="584381"/>
                </a:moveTo>
                <a:lnTo>
                  <a:pt x="834104" y="308170"/>
                </a:lnTo>
                <a:lnTo>
                  <a:pt x="824176" y="288560"/>
                </a:lnTo>
                <a:lnTo>
                  <a:pt x="816886" y="274253"/>
                </a:lnTo>
                <a:lnTo>
                  <a:pt x="813828" y="267665"/>
                </a:lnTo>
                <a:lnTo>
                  <a:pt x="811447" y="261275"/>
                </a:lnTo>
                <a:lnTo>
                  <a:pt x="809689" y="255102"/>
                </a:lnTo>
                <a:lnTo>
                  <a:pt x="808496" y="249165"/>
                </a:lnTo>
                <a:lnTo>
                  <a:pt x="428975" y="163873"/>
                </a:lnTo>
                <a:lnTo>
                  <a:pt x="775325" y="163873"/>
                </a:lnTo>
                <a:lnTo>
                  <a:pt x="1005527" y="215607"/>
                </a:lnTo>
                <a:lnTo>
                  <a:pt x="1018511" y="220242"/>
                </a:lnTo>
                <a:lnTo>
                  <a:pt x="1312499" y="389987"/>
                </a:lnTo>
                <a:lnTo>
                  <a:pt x="1312499" y="584381"/>
                </a:lnTo>
                <a:close/>
              </a:path>
              <a:path w="1312545" h="1156970">
                <a:moveTo>
                  <a:pt x="1312498" y="874135"/>
                </a:moveTo>
                <a:lnTo>
                  <a:pt x="707064" y="524577"/>
                </a:lnTo>
                <a:lnTo>
                  <a:pt x="688468" y="487735"/>
                </a:lnTo>
                <a:lnTo>
                  <a:pt x="674652" y="442772"/>
                </a:lnTo>
                <a:lnTo>
                  <a:pt x="682035" y="410067"/>
                </a:lnTo>
                <a:lnTo>
                  <a:pt x="706287" y="386627"/>
                </a:lnTo>
                <a:lnTo>
                  <a:pt x="746134" y="375925"/>
                </a:lnTo>
                <a:lnTo>
                  <a:pt x="794474" y="373128"/>
                </a:lnTo>
                <a:lnTo>
                  <a:pt x="1312498" y="672230"/>
                </a:lnTo>
                <a:lnTo>
                  <a:pt x="1312498" y="874135"/>
                </a:lnTo>
                <a:close/>
              </a:path>
              <a:path w="1312545" h="1156970">
                <a:moveTo>
                  <a:pt x="683254" y="598683"/>
                </a:moveTo>
                <a:lnTo>
                  <a:pt x="606711" y="598683"/>
                </a:lnTo>
                <a:lnTo>
                  <a:pt x="612436" y="596753"/>
                </a:lnTo>
                <a:lnTo>
                  <a:pt x="618651" y="595193"/>
                </a:lnTo>
                <a:lnTo>
                  <a:pt x="625368" y="594060"/>
                </a:lnTo>
                <a:lnTo>
                  <a:pt x="632598" y="593410"/>
                </a:lnTo>
                <a:lnTo>
                  <a:pt x="670590" y="591372"/>
                </a:lnTo>
                <a:lnTo>
                  <a:pt x="683254" y="598683"/>
                </a:lnTo>
                <a:close/>
              </a:path>
            </a:pathLst>
          </a:custGeom>
          <a:solidFill>
            <a:srgbClr val="FADF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56">
            <a:extLst>
              <a:ext uri="{FF2B5EF4-FFF2-40B4-BE49-F238E27FC236}">
                <a16:creationId xmlns:a16="http://schemas.microsoft.com/office/drawing/2014/main" xmlns="" id="{D4A8F5C6-8A76-4477-B787-A489B906C5BA}"/>
              </a:ext>
            </a:extLst>
          </p:cNvPr>
          <p:cNvSpPr/>
          <p:nvPr/>
        </p:nvSpPr>
        <p:spPr>
          <a:xfrm>
            <a:off x="0" y="3664330"/>
            <a:ext cx="1093470" cy="1563370"/>
          </a:xfrm>
          <a:custGeom>
            <a:avLst/>
            <a:gdLst/>
            <a:ahLst/>
            <a:cxnLst/>
            <a:rect l="l" t="t" r="r" b="b"/>
            <a:pathLst>
              <a:path w="1093470" h="1563370">
                <a:moveTo>
                  <a:pt x="0" y="862478"/>
                </a:moveTo>
                <a:lnTo>
                  <a:pt x="0" y="624379"/>
                </a:lnTo>
                <a:lnTo>
                  <a:pt x="155922" y="468456"/>
                </a:lnTo>
                <a:lnTo>
                  <a:pt x="223847" y="430414"/>
                </a:lnTo>
                <a:lnTo>
                  <a:pt x="271292" y="405637"/>
                </a:lnTo>
                <a:lnTo>
                  <a:pt x="301299" y="390395"/>
                </a:lnTo>
                <a:lnTo>
                  <a:pt x="1038567" y="3883"/>
                </a:lnTo>
                <a:lnTo>
                  <a:pt x="1060499" y="0"/>
                </a:lnTo>
                <a:lnTo>
                  <a:pt x="1081023" y="8468"/>
                </a:lnTo>
                <a:lnTo>
                  <a:pt x="1093083" y="27557"/>
                </a:lnTo>
                <a:lnTo>
                  <a:pt x="1089622" y="55538"/>
                </a:lnTo>
                <a:lnTo>
                  <a:pt x="981699" y="261438"/>
                </a:lnTo>
                <a:lnTo>
                  <a:pt x="710781" y="261438"/>
                </a:lnTo>
                <a:lnTo>
                  <a:pt x="366257" y="442090"/>
                </a:lnTo>
                <a:lnTo>
                  <a:pt x="366653" y="448119"/>
                </a:lnTo>
                <a:lnTo>
                  <a:pt x="366535" y="454697"/>
                </a:lnTo>
                <a:lnTo>
                  <a:pt x="365903" y="461303"/>
                </a:lnTo>
                <a:lnTo>
                  <a:pt x="364659" y="468456"/>
                </a:lnTo>
                <a:lnTo>
                  <a:pt x="361308" y="484166"/>
                </a:lnTo>
                <a:lnTo>
                  <a:pt x="356789" y="505689"/>
                </a:lnTo>
                <a:lnTo>
                  <a:pt x="0" y="862478"/>
                </a:lnTo>
                <a:close/>
              </a:path>
              <a:path w="1093470" h="1563370">
                <a:moveTo>
                  <a:pt x="737401" y="727449"/>
                </a:moveTo>
                <a:lnTo>
                  <a:pt x="651616" y="727449"/>
                </a:lnTo>
                <a:lnTo>
                  <a:pt x="832268" y="382924"/>
                </a:lnTo>
                <a:lnTo>
                  <a:pt x="794887" y="360127"/>
                </a:lnTo>
                <a:lnTo>
                  <a:pt x="761802" y="331903"/>
                </a:lnTo>
                <a:lnTo>
                  <a:pt x="733578" y="298818"/>
                </a:lnTo>
                <a:lnTo>
                  <a:pt x="710781" y="261438"/>
                </a:lnTo>
                <a:lnTo>
                  <a:pt x="981699" y="261438"/>
                </a:lnTo>
                <a:lnTo>
                  <a:pt x="737401" y="727449"/>
                </a:lnTo>
                <a:close/>
              </a:path>
              <a:path w="1093470" h="1563370">
                <a:moveTo>
                  <a:pt x="0" y="1217350"/>
                </a:moveTo>
                <a:lnTo>
                  <a:pt x="0" y="970062"/>
                </a:lnTo>
                <a:lnTo>
                  <a:pt x="411879" y="558183"/>
                </a:lnTo>
                <a:lnTo>
                  <a:pt x="452283" y="549773"/>
                </a:lnTo>
                <a:lnTo>
                  <a:pt x="459299" y="548515"/>
                </a:lnTo>
                <a:lnTo>
                  <a:pt x="499272" y="548070"/>
                </a:lnTo>
                <a:lnTo>
                  <a:pt x="528961" y="563656"/>
                </a:lnTo>
                <a:lnTo>
                  <a:pt x="545332" y="593144"/>
                </a:lnTo>
                <a:lnTo>
                  <a:pt x="545350" y="634407"/>
                </a:lnTo>
                <a:lnTo>
                  <a:pt x="542474" y="648529"/>
                </a:lnTo>
                <a:lnTo>
                  <a:pt x="539350" y="663597"/>
                </a:lnTo>
                <a:lnTo>
                  <a:pt x="535523" y="681827"/>
                </a:lnTo>
                <a:lnTo>
                  <a:pt x="0" y="1217350"/>
                </a:lnTo>
                <a:close/>
              </a:path>
              <a:path w="1093470" h="1563370">
                <a:moveTo>
                  <a:pt x="0" y="1563032"/>
                </a:moveTo>
                <a:lnTo>
                  <a:pt x="0" y="1324933"/>
                </a:lnTo>
                <a:lnTo>
                  <a:pt x="588016" y="736917"/>
                </a:lnTo>
                <a:lnTo>
                  <a:pt x="625249" y="729047"/>
                </a:lnTo>
                <a:lnTo>
                  <a:pt x="632403" y="727803"/>
                </a:lnTo>
                <a:lnTo>
                  <a:pt x="639182" y="727154"/>
                </a:lnTo>
                <a:lnTo>
                  <a:pt x="645586" y="727052"/>
                </a:lnTo>
                <a:lnTo>
                  <a:pt x="651616" y="727449"/>
                </a:lnTo>
                <a:lnTo>
                  <a:pt x="737401" y="727449"/>
                </a:lnTo>
                <a:lnTo>
                  <a:pt x="633079" y="926437"/>
                </a:lnTo>
                <a:lnTo>
                  <a:pt x="625249" y="937782"/>
                </a:lnTo>
                <a:lnTo>
                  <a:pt x="0" y="1563032"/>
                </a:lnTo>
                <a:close/>
              </a:path>
            </a:pathLst>
          </a:custGeom>
          <a:solidFill>
            <a:srgbClr val="CC40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58">
            <a:extLst>
              <a:ext uri="{FF2B5EF4-FFF2-40B4-BE49-F238E27FC236}">
                <a16:creationId xmlns:a16="http://schemas.microsoft.com/office/drawing/2014/main" xmlns="" id="{9508DC56-5DF2-4089-9400-B170BCBECD2A}"/>
              </a:ext>
            </a:extLst>
          </p:cNvPr>
          <p:cNvSpPr/>
          <p:nvPr/>
        </p:nvSpPr>
        <p:spPr>
          <a:xfrm>
            <a:off x="0" y="3016437"/>
            <a:ext cx="1087120" cy="569595"/>
          </a:xfrm>
          <a:custGeom>
            <a:avLst/>
            <a:gdLst/>
            <a:ahLst/>
            <a:cxnLst/>
            <a:rect l="l" t="t" r="r" b="b"/>
            <a:pathLst>
              <a:path w="1087120" h="569595">
                <a:moveTo>
                  <a:pt x="918992" y="533285"/>
                </a:moveTo>
                <a:lnTo>
                  <a:pt x="85971" y="533285"/>
                </a:lnTo>
                <a:lnTo>
                  <a:pt x="1068489" y="493256"/>
                </a:lnTo>
                <a:lnTo>
                  <a:pt x="1072644" y="492617"/>
                </a:lnTo>
                <a:lnTo>
                  <a:pt x="1076519" y="491738"/>
                </a:lnTo>
                <a:lnTo>
                  <a:pt x="1080154" y="490619"/>
                </a:lnTo>
                <a:lnTo>
                  <a:pt x="1083510" y="489301"/>
                </a:lnTo>
                <a:lnTo>
                  <a:pt x="1086626" y="487783"/>
                </a:lnTo>
                <a:lnTo>
                  <a:pt x="1036130" y="523777"/>
                </a:lnTo>
                <a:lnTo>
                  <a:pt x="1017993" y="529251"/>
                </a:lnTo>
                <a:lnTo>
                  <a:pt x="918992" y="533285"/>
                </a:lnTo>
                <a:close/>
              </a:path>
              <a:path w="1087120" h="569595">
                <a:moveTo>
                  <a:pt x="35475" y="569280"/>
                </a:moveTo>
                <a:lnTo>
                  <a:pt x="21732" y="568202"/>
                </a:lnTo>
                <a:lnTo>
                  <a:pt x="0" y="562369"/>
                </a:lnTo>
                <a:lnTo>
                  <a:pt x="0" y="512831"/>
                </a:lnTo>
                <a:lnTo>
                  <a:pt x="72228" y="532207"/>
                </a:lnTo>
                <a:lnTo>
                  <a:pt x="85971" y="533285"/>
                </a:lnTo>
                <a:lnTo>
                  <a:pt x="918992" y="533285"/>
                </a:lnTo>
                <a:lnTo>
                  <a:pt x="35475" y="569280"/>
                </a:lnTo>
                <a:close/>
              </a:path>
              <a:path w="1087120" h="569595">
                <a:moveTo>
                  <a:pt x="198549" y="362502"/>
                </a:moveTo>
                <a:lnTo>
                  <a:pt x="0" y="309329"/>
                </a:lnTo>
                <a:lnTo>
                  <a:pt x="0" y="259791"/>
                </a:lnTo>
                <a:lnTo>
                  <a:pt x="249045" y="326507"/>
                </a:lnTo>
                <a:lnTo>
                  <a:pt x="281142" y="326507"/>
                </a:lnTo>
                <a:lnTo>
                  <a:pt x="244530" y="347321"/>
                </a:lnTo>
                <a:lnTo>
                  <a:pt x="240775" y="348559"/>
                </a:lnTo>
                <a:lnTo>
                  <a:pt x="238818" y="349239"/>
                </a:lnTo>
                <a:lnTo>
                  <a:pt x="212051" y="358107"/>
                </a:lnTo>
                <a:lnTo>
                  <a:pt x="207657" y="359505"/>
                </a:lnTo>
                <a:lnTo>
                  <a:pt x="198549" y="362502"/>
                </a:lnTo>
                <a:close/>
              </a:path>
              <a:path w="1087120" h="569595">
                <a:moveTo>
                  <a:pt x="281142" y="326507"/>
                </a:moveTo>
                <a:lnTo>
                  <a:pt x="249045" y="326507"/>
                </a:lnTo>
                <a:lnTo>
                  <a:pt x="258153" y="323511"/>
                </a:lnTo>
                <a:lnTo>
                  <a:pt x="262548" y="322113"/>
                </a:lnTo>
                <a:lnTo>
                  <a:pt x="289314" y="313244"/>
                </a:lnTo>
                <a:lnTo>
                  <a:pt x="294747" y="311406"/>
                </a:lnTo>
                <a:lnTo>
                  <a:pt x="295027" y="311326"/>
                </a:lnTo>
                <a:lnTo>
                  <a:pt x="300460" y="309329"/>
                </a:lnTo>
                <a:lnTo>
                  <a:pt x="305653" y="307132"/>
                </a:lnTo>
                <a:lnTo>
                  <a:pt x="310527" y="304775"/>
                </a:lnTo>
                <a:lnTo>
                  <a:pt x="315161" y="302258"/>
                </a:lnTo>
                <a:lnTo>
                  <a:pt x="281142" y="326507"/>
                </a:lnTo>
                <a:close/>
              </a:path>
              <a:path w="1087120" h="569595">
                <a:moveTo>
                  <a:pt x="261749" y="119648"/>
                </a:moveTo>
                <a:lnTo>
                  <a:pt x="0" y="49537"/>
                </a:lnTo>
                <a:lnTo>
                  <a:pt x="0" y="0"/>
                </a:lnTo>
                <a:lnTo>
                  <a:pt x="312245" y="83654"/>
                </a:lnTo>
                <a:lnTo>
                  <a:pt x="338126" y="83654"/>
                </a:lnTo>
                <a:lnTo>
                  <a:pt x="304694" y="105347"/>
                </a:lnTo>
                <a:lnTo>
                  <a:pt x="296305" y="108343"/>
                </a:lnTo>
                <a:lnTo>
                  <a:pt x="280325" y="113576"/>
                </a:lnTo>
                <a:lnTo>
                  <a:pt x="277888" y="114335"/>
                </a:lnTo>
                <a:lnTo>
                  <a:pt x="275411" y="115174"/>
                </a:lnTo>
                <a:lnTo>
                  <a:pt x="267422" y="117771"/>
                </a:lnTo>
                <a:lnTo>
                  <a:pt x="264625" y="118730"/>
                </a:lnTo>
                <a:lnTo>
                  <a:pt x="261749" y="119648"/>
                </a:lnTo>
                <a:close/>
              </a:path>
              <a:path w="1087120" h="569595">
                <a:moveTo>
                  <a:pt x="605754" y="470045"/>
                </a:moveTo>
                <a:lnTo>
                  <a:pt x="605514" y="464532"/>
                </a:lnTo>
                <a:lnTo>
                  <a:pt x="605434" y="448073"/>
                </a:lnTo>
                <a:lnTo>
                  <a:pt x="605594" y="442600"/>
                </a:lnTo>
                <a:lnTo>
                  <a:pt x="609909" y="404728"/>
                </a:lnTo>
                <a:lnTo>
                  <a:pt x="621174" y="362741"/>
                </a:lnTo>
                <a:lnTo>
                  <a:pt x="636395" y="327785"/>
                </a:lnTo>
                <a:lnTo>
                  <a:pt x="650218" y="304095"/>
                </a:lnTo>
                <a:lnTo>
                  <a:pt x="321553" y="96038"/>
                </a:lnTo>
                <a:lnTo>
                  <a:pt x="372049" y="60043"/>
                </a:lnTo>
                <a:lnTo>
                  <a:pt x="700714" y="268101"/>
                </a:lnTo>
                <a:lnTo>
                  <a:pt x="697758" y="272735"/>
                </a:lnTo>
                <a:lnTo>
                  <a:pt x="694881" y="277449"/>
                </a:lnTo>
                <a:lnTo>
                  <a:pt x="677583" y="311525"/>
                </a:lnTo>
                <a:lnTo>
                  <a:pt x="663880" y="352793"/>
                </a:lnTo>
                <a:lnTo>
                  <a:pt x="656809" y="395699"/>
                </a:lnTo>
                <a:lnTo>
                  <a:pt x="655881" y="415474"/>
                </a:lnTo>
                <a:lnTo>
                  <a:pt x="655960" y="426261"/>
                </a:lnTo>
                <a:lnTo>
                  <a:pt x="656010" y="428537"/>
                </a:lnTo>
                <a:lnTo>
                  <a:pt x="656250" y="434051"/>
                </a:lnTo>
                <a:lnTo>
                  <a:pt x="605754" y="470045"/>
                </a:lnTo>
                <a:close/>
              </a:path>
              <a:path w="1087120" h="569595">
                <a:moveTo>
                  <a:pt x="338126" y="83654"/>
                </a:moveTo>
                <a:lnTo>
                  <a:pt x="312245" y="83654"/>
                </a:lnTo>
                <a:lnTo>
                  <a:pt x="315121" y="82735"/>
                </a:lnTo>
                <a:lnTo>
                  <a:pt x="317918" y="81776"/>
                </a:lnTo>
                <a:lnTo>
                  <a:pt x="325908" y="79180"/>
                </a:lnTo>
                <a:lnTo>
                  <a:pt x="328385" y="78341"/>
                </a:lnTo>
                <a:lnTo>
                  <a:pt x="335336" y="76103"/>
                </a:lnTo>
                <a:lnTo>
                  <a:pt x="339530" y="74705"/>
                </a:lnTo>
                <a:lnTo>
                  <a:pt x="345123" y="72908"/>
                </a:lnTo>
                <a:lnTo>
                  <a:pt x="346801" y="72348"/>
                </a:lnTo>
                <a:lnTo>
                  <a:pt x="364299" y="64997"/>
                </a:lnTo>
                <a:lnTo>
                  <a:pt x="338126" y="83654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62">
            <a:extLst>
              <a:ext uri="{FF2B5EF4-FFF2-40B4-BE49-F238E27FC236}">
                <a16:creationId xmlns:a16="http://schemas.microsoft.com/office/drawing/2014/main" xmlns="" id="{2F576038-3EAC-42F5-AEDB-686B223A9866}"/>
              </a:ext>
            </a:extLst>
          </p:cNvPr>
          <p:cNvSpPr/>
          <p:nvPr/>
        </p:nvSpPr>
        <p:spPr>
          <a:xfrm>
            <a:off x="0" y="1592397"/>
            <a:ext cx="1047750" cy="1003300"/>
          </a:xfrm>
          <a:custGeom>
            <a:avLst/>
            <a:gdLst/>
            <a:ahLst/>
            <a:cxnLst/>
            <a:rect l="l" t="t" r="r" b="b"/>
            <a:pathLst>
              <a:path w="1047750" h="1003300">
                <a:moveTo>
                  <a:pt x="0" y="431055"/>
                </a:moveTo>
                <a:lnTo>
                  <a:pt x="0" y="236660"/>
                </a:lnTo>
                <a:lnTo>
                  <a:pt x="53951" y="212933"/>
                </a:lnTo>
                <a:lnTo>
                  <a:pt x="103758" y="201125"/>
                </a:lnTo>
                <a:lnTo>
                  <a:pt x="156007" y="189468"/>
                </a:lnTo>
                <a:lnTo>
                  <a:pt x="188961" y="182529"/>
                </a:lnTo>
                <a:lnTo>
                  <a:pt x="1001134" y="0"/>
                </a:lnTo>
                <a:lnTo>
                  <a:pt x="1023308" y="1918"/>
                </a:lnTo>
                <a:lnTo>
                  <a:pt x="1040939" y="15410"/>
                </a:lnTo>
                <a:lnTo>
                  <a:pt x="1047656" y="36976"/>
                </a:lnTo>
                <a:lnTo>
                  <a:pt x="1037089" y="63120"/>
                </a:lnTo>
                <a:lnTo>
                  <a:pt x="944149" y="163952"/>
                </a:lnTo>
                <a:lnTo>
                  <a:pt x="617859" y="163952"/>
                </a:lnTo>
                <a:lnTo>
                  <a:pt x="238298" y="249245"/>
                </a:lnTo>
                <a:lnTo>
                  <a:pt x="217988" y="297832"/>
                </a:lnTo>
                <a:lnTo>
                  <a:pt x="212731" y="308250"/>
                </a:lnTo>
                <a:lnTo>
                  <a:pt x="0" y="431055"/>
                </a:lnTo>
                <a:close/>
              </a:path>
              <a:path w="1047750" h="1003300">
                <a:moveTo>
                  <a:pt x="543343" y="598803"/>
                </a:moveTo>
                <a:lnTo>
                  <a:pt x="440083" y="598803"/>
                </a:lnTo>
                <a:lnTo>
                  <a:pt x="703750" y="312724"/>
                </a:lnTo>
                <a:lnTo>
                  <a:pt x="673532" y="281041"/>
                </a:lnTo>
                <a:lnTo>
                  <a:pt x="648879" y="245230"/>
                </a:lnTo>
                <a:lnTo>
                  <a:pt x="630189" y="205973"/>
                </a:lnTo>
                <a:lnTo>
                  <a:pt x="617859" y="163952"/>
                </a:lnTo>
                <a:lnTo>
                  <a:pt x="944149" y="163952"/>
                </a:lnTo>
                <a:lnTo>
                  <a:pt x="543343" y="598803"/>
                </a:lnTo>
                <a:close/>
              </a:path>
              <a:path w="1047750" h="1003300">
                <a:moveTo>
                  <a:pt x="0" y="720808"/>
                </a:moveTo>
                <a:lnTo>
                  <a:pt x="0" y="518903"/>
                </a:lnTo>
                <a:lnTo>
                  <a:pt x="252321" y="373248"/>
                </a:lnTo>
                <a:lnTo>
                  <a:pt x="293522" y="375557"/>
                </a:lnTo>
                <a:lnTo>
                  <a:pt x="339363" y="386072"/>
                </a:lnTo>
                <a:lnTo>
                  <a:pt x="372187" y="441528"/>
                </a:lnTo>
                <a:lnTo>
                  <a:pt x="361543" y="481391"/>
                </a:lnTo>
                <a:lnTo>
                  <a:pt x="348150" y="508037"/>
                </a:lnTo>
                <a:lnTo>
                  <a:pt x="339730" y="524656"/>
                </a:lnTo>
                <a:lnTo>
                  <a:pt x="0" y="720808"/>
                </a:lnTo>
                <a:close/>
              </a:path>
              <a:path w="1047750" h="1003300">
                <a:moveTo>
                  <a:pt x="0" y="1003052"/>
                </a:moveTo>
                <a:lnTo>
                  <a:pt x="0" y="808658"/>
                </a:lnTo>
                <a:lnTo>
                  <a:pt x="376204" y="591452"/>
                </a:lnTo>
                <a:lnTo>
                  <a:pt x="414196" y="593489"/>
                </a:lnTo>
                <a:lnTo>
                  <a:pt x="421443" y="594140"/>
                </a:lnTo>
                <a:lnTo>
                  <a:pt x="428158" y="595277"/>
                </a:lnTo>
                <a:lnTo>
                  <a:pt x="434364" y="596849"/>
                </a:lnTo>
                <a:lnTo>
                  <a:pt x="440083" y="598803"/>
                </a:lnTo>
                <a:lnTo>
                  <a:pt x="543343" y="598803"/>
                </a:lnTo>
                <a:lnTo>
                  <a:pt x="370651" y="786166"/>
                </a:lnTo>
                <a:lnTo>
                  <a:pt x="360184" y="795115"/>
                </a:lnTo>
                <a:lnTo>
                  <a:pt x="0" y="1003052"/>
                </a:lnTo>
                <a:close/>
              </a:path>
            </a:pathLst>
          </a:custGeom>
          <a:solidFill>
            <a:srgbClr val="00D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65">
            <a:extLst>
              <a:ext uri="{FF2B5EF4-FFF2-40B4-BE49-F238E27FC236}">
                <a16:creationId xmlns:a16="http://schemas.microsoft.com/office/drawing/2014/main" xmlns="" id="{1B963357-6EC3-4310-B866-C0FB8A612353}"/>
              </a:ext>
            </a:extLst>
          </p:cNvPr>
          <p:cNvSpPr/>
          <p:nvPr/>
        </p:nvSpPr>
        <p:spPr>
          <a:xfrm>
            <a:off x="0" y="-14950"/>
            <a:ext cx="1136015" cy="1136650"/>
          </a:xfrm>
          <a:custGeom>
            <a:avLst/>
            <a:gdLst/>
            <a:ahLst/>
            <a:cxnLst/>
            <a:rect l="l" t="t" r="r" b="b"/>
            <a:pathLst>
              <a:path w="1136015" h="1136650">
                <a:moveTo>
                  <a:pt x="247276" y="125241"/>
                </a:moveTo>
                <a:lnTo>
                  <a:pt x="0" y="125241"/>
                </a:lnTo>
                <a:lnTo>
                  <a:pt x="0" y="0"/>
                </a:lnTo>
                <a:lnTo>
                  <a:pt x="122045" y="0"/>
                </a:lnTo>
                <a:lnTo>
                  <a:pt x="247276" y="125241"/>
                </a:lnTo>
                <a:close/>
              </a:path>
              <a:path w="1136015" h="1136650">
                <a:moveTo>
                  <a:pt x="687532" y="410198"/>
                </a:moveTo>
                <a:lnTo>
                  <a:pt x="629963" y="400334"/>
                </a:lnTo>
                <a:lnTo>
                  <a:pt x="229629" y="0"/>
                </a:lnTo>
                <a:lnTo>
                  <a:pt x="467728" y="0"/>
                </a:lnTo>
                <a:lnTo>
                  <a:pt x="667156" y="199467"/>
                </a:lnTo>
                <a:lnTo>
                  <a:pt x="705218" y="267377"/>
                </a:lnTo>
                <a:lnTo>
                  <a:pt x="730009" y="314820"/>
                </a:lnTo>
                <a:lnTo>
                  <a:pt x="745258" y="344844"/>
                </a:lnTo>
                <a:lnTo>
                  <a:pt x="779312" y="409802"/>
                </a:lnTo>
                <a:lnTo>
                  <a:pt x="693563" y="409802"/>
                </a:lnTo>
                <a:lnTo>
                  <a:pt x="687532" y="410198"/>
                </a:lnTo>
                <a:close/>
              </a:path>
              <a:path w="1136015" h="1136650">
                <a:moveTo>
                  <a:pt x="501206" y="588895"/>
                </a:moveTo>
                <a:lnTo>
                  <a:pt x="453786" y="579068"/>
                </a:lnTo>
                <a:lnTo>
                  <a:pt x="0" y="125241"/>
                </a:lnTo>
                <a:lnTo>
                  <a:pt x="247276" y="125241"/>
                </a:lnTo>
                <a:lnTo>
                  <a:pt x="577430" y="455424"/>
                </a:lnTo>
                <a:lnTo>
                  <a:pt x="585862" y="495805"/>
                </a:lnTo>
                <a:lnTo>
                  <a:pt x="587559" y="542817"/>
                </a:lnTo>
                <a:lnTo>
                  <a:pt x="571962" y="572506"/>
                </a:lnTo>
                <a:lnTo>
                  <a:pt x="542470" y="588877"/>
                </a:lnTo>
                <a:lnTo>
                  <a:pt x="501206" y="588895"/>
                </a:lnTo>
                <a:close/>
              </a:path>
              <a:path w="1136015" h="1136650">
                <a:moveTo>
                  <a:pt x="1108095" y="1136628"/>
                </a:moveTo>
                <a:lnTo>
                  <a:pt x="1080114" y="1133167"/>
                </a:lnTo>
                <a:lnTo>
                  <a:pt x="209175" y="676584"/>
                </a:lnTo>
                <a:lnTo>
                  <a:pt x="197830" y="668794"/>
                </a:lnTo>
                <a:lnTo>
                  <a:pt x="0" y="470924"/>
                </a:lnTo>
                <a:lnTo>
                  <a:pt x="0" y="232825"/>
                </a:lnTo>
                <a:lnTo>
                  <a:pt x="398736" y="631561"/>
                </a:lnTo>
                <a:lnTo>
                  <a:pt x="401111" y="642986"/>
                </a:lnTo>
                <a:lnTo>
                  <a:pt x="406566" y="668794"/>
                </a:lnTo>
                <a:lnTo>
                  <a:pt x="407827" y="675948"/>
                </a:lnTo>
                <a:lnTo>
                  <a:pt x="408473" y="682727"/>
                </a:lnTo>
                <a:lnTo>
                  <a:pt x="408566" y="689131"/>
                </a:lnTo>
                <a:lnTo>
                  <a:pt x="408164" y="695161"/>
                </a:lnTo>
                <a:lnTo>
                  <a:pt x="752728" y="875813"/>
                </a:lnTo>
                <a:lnTo>
                  <a:pt x="1023617" y="875813"/>
                </a:lnTo>
                <a:lnTo>
                  <a:pt x="1131769" y="1082112"/>
                </a:lnTo>
                <a:lnTo>
                  <a:pt x="1135653" y="1104044"/>
                </a:lnTo>
                <a:lnTo>
                  <a:pt x="1127185" y="1124568"/>
                </a:lnTo>
                <a:lnTo>
                  <a:pt x="1108095" y="1136628"/>
                </a:lnTo>
                <a:close/>
              </a:path>
              <a:path w="1136015" h="1136650">
                <a:moveTo>
                  <a:pt x="1023617" y="875813"/>
                </a:moveTo>
                <a:lnTo>
                  <a:pt x="752728" y="875813"/>
                </a:lnTo>
                <a:lnTo>
                  <a:pt x="775519" y="838415"/>
                </a:lnTo>
                <a:lnTo>
                  <a:pt x="803729" y="805332"/>
                </a:lnTo>
                <a:lnTo>
                  <a:pt x="836800" y="777117"/>
                </a:lnTo>
                <a:lnTo>
                  <a:pt x="874175" y="754326"/>
                </a:lnTo>
                <a:lnTo>
                  <a:pt x="693563" y="409802"/>
                </a:lnTo>
                <a:lnTo>
                  <a:pt x="779312" y="409802"/>
                </a:lnTo>
                <a:lnTo>
                  <a:pt x="1023617" y="875813"/>
                </a:lnTo>
                <a:close/>
              </a:path>
            </a:pathLst>
          </a:custGeom>
          <a:solidFill>
            <a:srgbClr val="00C1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68">
            <a:extLst>
              <a:ext uri="{FF2B5EF4-FFF2-40B4-BE49-F238E27FC236}">
                <a16:creationId xmlns:a16="http://schemas.microsoft.com/office/drawing/2014/main" xmlns="" id="{689DFC52-25C2-4E89-BB2D-C693121247AA}"/>
              </a:ext>
            </a:extLst>
          </p:cNvPr>
          <p:cNvSpPr/>
          <p:nvPr/>
        </p:nvSpPr>
        <p:spPr>
          <a:xfrm>
            <a:off x="1575445" y="-5635"/>
            <a:ext cx="1156970" cy="1312545"/>
          </a:xfrm>
          <a:custGeom>
            <a:avLst/>
            <a:gdLst/>
            <a:ahLst/>
            <a:cxnLst/>
            <a:rect l="l" t="t" r="r" b="b"/>
            <a:pathLst>
              <a:path w="1156970" h="1312545">
                <a:moveTo>
                  <a:pt x="42538" y="1312493"/>
                </a:moveTo>
                <a:lnTo>
                  <a:pt x="20514" y="1309614"/>
                </a:lnTo>
                <a:lnTo>
                  <a:pt x="3912" y="1294286"/>
                </a:lnTo>
                <a:lnTo>
                  <a:pt x="0" y="1266359"/>
                </a:lnTo>
                <a:lnTo>
                  <a:pt x="215607" y="306972"/>
                </a:lnTo>
                <a:lnTo>
                  <a:pt x="220242" y="293988"/>
                </a:lnTo>
                <a:lnTo>
                  <a:pt x="389987" y="0"/>
                </a:lnTo>
                <a:lnTo>
                  <a:pt x="584381" y="0"/>
                </a:lnTo>
                <a:lnTo>
                  <a:pt x="308170" y="478395"/>
                </a:lnTo>
                <a:lnTo>
                  <a:pt x="267648" y="498671"/>
                </a:lnTo>
                <a:lnTo>
                  <a:pt x="249165" y="504002"/>
                </a:lnTo>
                <a:lnTo>
                  <a:pt x="163873" y="883523"/>
                </a:lnTo>
                <a:lnTo>
                  <a:pt x="205893" y="895876"/>
                </a:lnTo>
                <a:lnTo>
                  <a:pt x="245150" y="914574"/>
                </a:lnTo>
                <a:lnTo>
                  <a:pt x="280961" y="939219"/>
                </a:lnTo>
                <a:lnTo>
                  <a:pt x="312645" y="969414"/>
                </a:lnTo>
                <a:lnTo>
                  <a:pt x="424731" y="969414"/>
                </a:lnTo>
                <a:lnTo>
                  <a:pt x="62720" y="1303073"/>
                </a:lnTo>
                <a:lnTo>
                  <a:pt x="42538" y="1312493"/>
                </a:lnTo>
                <a:close/>
              </a:path>
              <a:path w="1156970" h="1312545">
                <a:moveTo>
                  <a:pt x="442772" y="637846"/>
                </a:moveTo>
                <a:lnTo>
                  <a:pt x="386627" y="606211"/>
                </a:lnTo>
                <a:lnTo>
                  <a:pt x="375925" y="566364"/>
                </a:lnTo>
                <a:lnTo>
                  <a:pt x="373128" y="517985"/>
                </a:lnTo>
                <a:lnTo>
                  <a:pt x="672230" y="0"/>
                </a:lnTo>
                <a:lnTo>
                  <a:pt x="874135" y="0"/>
                </a:lnTo>
                <a:lnTo>
                  <a:pt x="524577" y="605434"/>
                </a:lnTo>
                <a:lnTo>
                  <a:pt x="487735" y="624030"/>
                </a:lnTo>
                <a:lnTo>
                  <a:pt x="481272" y="627087"/>
                </a:lnTo>
                <a:lnTo>
                  <a:pt x="442772" y="637846"/>
                </a:lnTo>
                <a:close/>
              </a:path>
              <a:path w="1156970" h="1312545">
                <a:moveTo>
                  <a:pt x="424731" y="969414"/>
                </a:moveTo>
                <a:lnTo>
                  <a:pt x="312645" y="969414"/>
                </a:lnTo>
                <a:lnTo>
                  <a:pt x="598683" y="705788"/>
                </a:lnTo>
                <a:lnTo>
                  <a:pt x="596753" y="700062"/>
                </a:lnTo>
                <a:lnTo>
                  <a:pt x="595193" y="693843"/>
                </a:lnTo>
                <a:lnTo>
                  <a:pt x="594060" y="687114"/>
                </a:lnTo>
                <a:lnTo>
                  <a:pt x="593410" y="679860"/>
                </a:lnTo>
                <a:lnTo>
                  <a:pt x="592017" y="653574"/>
                </a:lnTo>
                <a:lnTo>
                  <a:pt x="591372" y="641908"/>
                </a:lnTo>
                <a:lnTo>
                  <a:pt x="961944" y="0"/>
                </a:lnTo>
                <a:lnTo>
                  <a:pt x="1156378" y="0"/>
                </a:lnTo>
                <a:lnTo>
                  <a:pt x="795035" y="625849"/>
                </a:lnTo>
                <a:lnTo>
                  <a:pt x="776511" y="645064"/>
                </a:lnTo>
                <a:lnTo>
                  <a:pt x="739275" y="680190"/>
                </a:lnTo>
                <a:lnTo>
                  <a:pt x="699868" y="716409"/>
                </a:lnTo>
                <a:lnTo>
                  <a:pt x="674827" y="738906"/>
                </a:lnTo>
                <a:lnTo>
                  <a:pt x="424731" y="969414"/>
                </a:lnTo>
                <a:close/>
              </a:path>
            </a:pathLst>
          </a:custGeom>
          <a:solidFill>
            <a:srgbClr val="FADF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71">
            <a:extLst>
              <a:ext uri="{FF2B5EF4-FFF2-40B4-BE49-F238E27FC236}">
                <a16:creationId xmlns:a16="http://schemas.microsoft.com/office/drawing/2014/main" xmlns="" id="{6F10900A-2C09-4632-A7E4-232D0A2C12AF}"/>
              </a:ext>
            </a:extLst>
          </p:cNvPr>
          <p:cNvSpPr/>
          <p:nvPr/>
        </p:nvSpPr>
        <p:spPr>
          <a:xfrm>
            <a:off x="2905064" y="4436"/>
            <a:ext cx="729615" cy="1188085"/>
          </a:xfrm>
          <a:custGeom>
            <a:avLst/>
            <a:gdLst/>
            <a:ahLst/>
            <a:cxnLst/>
            <a:rect l="l" t="t" r="r" b="b"/>
            <a:pathLst>
              <a:path w="729614" h="1188085">
                <a:moveTo>
                  <a:pt x="704863" y="784129"/>
                </a:moveTo>
                <a:lnTo>
                  <a:pt x="464732" y="784129"/>
                </a:lnTo>
                <a:lnTo>
                  <a:pt x="503173" y="763159"/>
                </a:lnTo>
                <a:lnTo>
                  <a:pt x="544157" y="748623"/>
                </a:lnTo>
                <a:lnTo>
                  <a:pt x="586916" y="740725"/>
                </a:lnTo>
                <a:lnTo>
                  <a:pt x="630682" y="739665"/>
                </a:lnTo>
                <a:lnTo>
                  <a:pt x="646502" y="350996"/>
                </a:lnTo>
                <a:lnTo>
                  <a:pt x="596166" y="311006"/>
                </a:lnTo>
                <a:lnTo>
                  <a:pt x="512831" y="0"/>
                </a:lnTo>
                <a:lnTo>
                  <a:pt x="687131" y="0"/>
                </a:lnTo>
                <a:lnTo>
                  <a:pt x="728838" y="155643"/>
                </a:lnTo>
                <a:lnTo>
                  <a:pt x="729327" y="182321"/>
                </a:lnTo>
                <a:lnTo>
                  <a:pt x="727830" y="233489"/>
                </a:lnTo>
                <a:lnTo>
                  <a:pt x="725569" y="286972"/>
                </a:lnTo>
                <a:lnTo>
                  <a:pt x="723765" y="320594"/>
                </a:lnTo>
                <a:lnTo>
                  <a:pt x="704863" y="784129"/>
                </a:lnTo>
                <a:close/>
              </a:path>
              <a:path w="729614" h="1188085">
                <a:moveTo>
                  <a:pt x="459868" y="431100"/>
                </a:moveTo>
                <a:lnTo>
                  <a:pt x="426142" y="430535"/>
                </a:lnTo>
                <a:lnTo>
                  <a:pt x="390386" y="409921"/>
                </a:lnTo>
                <a:lnTo>
                  <a:pt x="354232" y="377682"/>
                </a:lnTo>
                <a:lnTo>
                  <a:pt x="253040" y="0"/>
                </a:lnTo>
                <a:lnTo>
                  <a:pt x="434091" y="0"/>
                </a:lnTo>
                <a:lnTo>
                  <a:pt x="523138" y="332419"/>
                </a:lnTo>
                <a:lnTo>
                  <a:pt x="515278" y="356499"/>
                </a:lnTo>
                <a:lnTo>
                  <a:pt x="510251" y="371632"/>
                </a:lnTo>
                <a:lnTo>
                  <a:pt x="507838" y="378361"/>
                </a:lnTo>
                <a:lnTo>
                  <a:pt x="488216" y="413185"/>
                </a:lnTo>
                <a:lnTo>
                  <a:pt x="459868" y="431100"/>
                </a:lnTo>
                <a:close/>
              </a:path>
              <a:path w="729614" h="1188085">
                <a:moveTo>
                  <a:pt x="701774" y="859873"/>
                </a:moveTo>
                <a:lnTo>
                  <a:pt x="422825" y="859873"/>
                </a:lnTo>
                <a:lnTo>
                  <a:pt x="93641" y="339850"/>
                </a:lnTo>
                <a:lnTo>
                  <a:pt x="87729" y="327426"/>
                </a:lnTo>
                <a:lnTo>
                  <a:pt x="0" y="0"/>
                </a:lnTo>
                <a:lnTo>
                  <a:pt x="174299" y="0"/>
                </a:lnTo>
                <a:lnTo>
                  <a:pt x="280285" y="395660"/>
                </a:lnTo>
                <a:lnTo>
                  <a:pt x="276635" y="406724"/>
                </a:lnTo>
                <a:lnTo>
                  <a:pt x="270713" y="424912"/>
                </a:lnTo>
                <a:lnTo>
                  <a:pt x="256675" y="455424"/>
                </a:lnTo>
                <a:lnTo>
                  <a:pt x="464732" y="784129"/>
                </a:lnTo>
                <a:lnTo>
                  <a:pt x="704863" y="784129"/>
                </a:lnTo>
                <a:lnTo>
                  <a:pt x="701774" y="859873"/>
                </a:lnTo>
                <a:close/>
              </a:path>
              <a:path w="729614" h="1188085">
                <a:moveTo>
                  <a:pt x="642079" y="1187708"/>
                </a:moveTo>
                <a:lnTo>
                  <a:pt x="619576" y="1170720"/>
                </a:lnTo>
                <a:lnTo>
                  <a:pt x="422825" y="859873"/>
                </a:lnTo>
                <a:lnTo>
                  <a:pt x="701774" y="859873"/>
                </a:lnTo>
                <a:lnTo>
                  <a:pt x="689848" y="1152343"/>
                </a:lnTo>
                <a:lnTo>
                  <a:pt x="682244" y="1173265"/>
                </a:lnTo>
                <a:lnTo>
                  <a:pt x="664644" y="1186805"/>
                </a:lnTo>
                <a:lnTo>
                  <a:pt x="642079" y="1187708"/>
                </a:lnTo>
                <a:close/>
              </a:path>
            </a:pathLst>
          </a:custGeom>
          <a:solidFill>
            <a:srgbClr val="FF98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74">
            <a:extLst>
              <a:ext uri="{FF2B5EF4-FFF2-40B4-BE49-F238E27FC236}">
                <a16:creationId xmlns:a16="http://schemas.microsoft.com/office/drawing/2014/main" xmlns="" id="{1D534AFD-D27B-4C71-A890-D1D79086988D}"/>
              </a:ext>
            </a:extLst>
          </p:cNvPr>
          <p:cNvSpPr/>
          <p:nvPr/>
        </p:nvSpPr>
        <p:spPr>
          <a:xfrm>
            <a:off x="3920405" y="-38745"/>
            <a:ext cx="1134745" cy="1274445"/>
          </a:xfrm>
          <a:custGeom>
            <a:avLst/>
            <a:gdLst/>
            <a:ahLst/>
            <a:cxnLst/>
            <a:rect l="l" t="t" r="r" b="b"/>
            <a:pathLst>
              <a:path w="1134745" h="1274445">
                <a:moveTo>
                  <a:pt x="424691" y="931023"/>
                </a:moveTo>
                <a:lnTo>
                  <a:pt x="312644" y="931023"/>
                </a:lnTo>
                <a:lnTo>
                  <a:pt x="598683" y="667396"/>
                </a:lnTo>
                <a:lnTo>
                  <a:pt x="596729" y="661654"/>
                </a:lnTo>
                <a:lnTo>
                  <a:pt x="595162" y="655436"/>
                </a:lnTo>
                <a:lnTo>
                  <a:pt x="594037" y="648717"/>
                </a:lnTo>
                <a:lnTo>
                  <a:pt x="593409" y="641469"/>
                </a:lnTo>
                <a:lnTo>
                  <a:pt x="592565" y="625444"/>
                </a:lnTo>
                <a:lnTo>
                  <a:pt x="591332" y="603517"/>
                </a:lnTo>
                <a:lnTo>
                  <a:pt x="939771" y="0"/>
                </a:lnTo>
                <a:lnTo>
                  <a:pt x="1134166" y="0"/>
                </a:lnTo>
                <a:lnTo>
                  <a:pt x="794995" y="587457"/>
                </a:lnTo>
                <a:lnTo>
                  <a:pt x="776487" y="606656"/>
                </a:lnTo>
                <a:lnTo>
                  <a:pt x="739250" y="641783"/>
                </a:lnTo>
                <a:lnTo>
                  <a:pt x="699833" y="678012"/>
                </a:lnTo>
                <a:lnTo>
                  <a:pt x="674787" y="700514"/>
                </a:lnTo>
                <a:lnTo>
                  <a:pt x="424691" y="931023"/>
                </a:lnTo>
                <a:close/>
              </a:path>
              <a:path w="1134745" h="1274445">
                <a:moveTo>
                  <a:pt x="42499" y="1274102"/>
                </a:moveTo>
                <a:lnTo>
                  <a:pt x="20479" y="1271223"/>
                </a:lnTo>
                <a:lnTo>
                  <a:pt x="3889" y="1255895"/>
                </a:lnTo>
                <a:lnTo>
                  <a:pt x="0" y="1227968"/>
                </a:lnTo>
                <a:lnTo>
                  <a:pt x="215607" y="268580"/>
                </a:lnTo>
                <a:lnTo>
                  <a:pt x="220201" y="255597"/>
                </a:lnTo>
                <a:lnTo>
                  <a:pt x="367774" y="0"/>
                </a:lnTo>
                <a:lnTo>
                  <a:pt x="562169" y="0"/>
                </a:lnTo>
                <a:lnTo>
                  <a:pt x="308130" y="440003"/>
                </a:lnTo>
                <a:lnTo>
                  <a:pt x="267630" y="460279"/>
                </a:lnTo>
                <a:lnTo>
                  <a:pt x="249164" y="465571"/>
                </a:lnTo>
                <a:lnTo>
                  <a:pt x="163872" y="845131"/>
                </a:lnTo>
                <a:lnTo>
                  <a:pt x="205870" y="857485"/>
                </a:lnTo>
                <a:lnTo>
                  <a:pt x="245120" y="876182"/>
                </a:lnTo>
                <a:lnTo>
                  <a:pt x="280938" y="900827"/>
                </a:lnTo>
                <a:lnTo>
                  <a:pt x="312644" y="931023"/>
                </a:lnTo>
                <a:lnTo>
                  <a:pt x="424691" y="931023"/>
                </a:lnTo>
                <a:lnTo>
                  <a:pt x="62680" y="1264681"/>
                </a:lnTo>
                <a:lnTo>
                  <a:pt x="42499" y="1274102"/>
                </a:lnTo>
                <a:close/>
              </a:path>
              <a:path w="1134745" h="1274445">
                <a:moveTo>
                  <a:pt x="442749" y="599420"/>
                </a:moveTo>
                <a:lnTo>
                  <a:pt x="386592" y="567796"/>
                </a:lnTo>
                <a:lnTo>
                  <a:pt x="375885" y="527932"/>
                </a:lnTo>
                <a:lnTo>
                  <a:pt x="373128" y="479593"/>
                </a:lnTo>
                <a:lnTo>
                  <a:pt x="650018" y="0"/>
                </a:lnTo>
                <a:lnTo>
                  <a:pt x="851923" y="0"/>
                </a:lnTo>
                <a:lnTo>
                  <a:pt x="524536" y="567043"/>
                </a:lnTo>
                <a:lnTo>
                  <a:pt x="487694" y="585616"/>
                </a:lnTo>
                <a:lnTo>
                  <a:pt x="481231" y="588656"/>
                </a:lnTo>
                <a:lnTo>
                  <a:pt x="442749" y="599420"/>
                </a:lnTo>
                <a:close/>
              </a:path>
            </a:pathLst>
          </a:custGeom>
          <a:solidFill>
            <a:srgbClr val="FE41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77">
            <a:extLst>
              <a:ext uri="{FF2B5EF4-FFF2-40B4-BE49-F238E27FC236}">
                <a16:creationId xmlns:a16="http://schemas.microsoft.com/office/drawing/2014/main" xmlns="" id="{2CA664AE-D8D2-4316-BBF7-B7C39756CAEB}"/>
              </a:ext>
            </a:extLst>
          </p:cNvPr>
          <p:cNvSpPr/>
          <p:nvPr/>
        </p:nvSpPr>
        <p:spPr>
          <a:xfrm>
            <a:off x="3587065" y="9390159"/>
            <a:ext cx="1379855" cy="909955"/>
          </a:xfrm>
          <a:custGeom>
            <a:avLst/>
            <a:gdLst/>
            <a:ahLst/>
            <a:cxnLst/>
            <a:rect l="l" t="t" r="r" b="b"/>
            <a:pathLst>
              <a:path w="1379854" h="909954">
                <a:moveTo>
                  <a:pt x="678802" y="909387"/>
                </a:moveTo>
                <a:lnTo>
                  <a:pt x="452050" y="909387"/>
                </a:lnTo>
                <a:lnTo>
                  <a:pt x="430414" y="869236"/>
                </a:lnTo>
                <a:lnTo>
                  <a:pt x="405637" y="821791"/>
                </a:lnTo>
                <a:lnTo>
                  <a:pt x="390395" y="791784"/>
                </a:lnTo>
                <a:lnTo>
                  <a:pt x="3883" y="54516"/>
                </a:lnTo>
                <a:lnTo>
                  <a:pt x="0" y="32583"/>
                </a:lnTo>
                <a:lnTo>
                  <a:pt x="8468" y="12059"/>
                </a:lnTo>
                <a:lnTo>
                  <a:pt x="27557" y="0"/>
                </a:lnTo>
                <a:lnTo>
                  <a:pt x="55538" y="3460"/>
                </a:lnTo>
                <a:lnTo>
                  <a:pt x="546494" y="260815"/>
                </a:lnTo>
                <a:lnTo>
                  <a:pt x="382924" y="260815"/>
                </a:lnTo>
                <a:lnTo>
                  <a:pt x="360127" y="298196"/>
                </a:lnTo>
                <a:lnTo>
                  <a:pt x="331903" y="331281"/>
                </a:lnTo>
                <a:lnTo>
                  <a:pt x="298818" y="359505"/>
                </a:lnTo>
                <a:lnTo>
                  <a:pt x="261438" y="382301"/>
                </a:lnTo>
                <a:lnTo>
                  <a:pt x="442090" y="726826"/>
                </a:lnTo>
                <a:lnTo>
                  <a:pt x="457605" y="726826"/>
                </a:lnTo>
                <a:lnTo>
                  <a:pt x="461303" y="727180"/>
                </a:lnTo>
                <a:lnTo>
                  <a:pt x="468456" y="728424"/>
                </a:lnTo>
                <a:lnTo>
                  <a:pt x="505689" y="736254"/>
                </a:lnTo>
                <a:lnTo>
                  <a:pt x="678802" y="909387"/>
                </a:lnTo>
                <a:close/>
              </a:path>
              <a:path w="1379854" h="909954">
                <a:moveTo>
                  <a:pt x="1379335" y="909387"/>
                </a:moveTo>
                <a:lnTo>
                  <a:pt x="1141223" y="909387"/>
                </a:lnTo>
                <a:lnTo>
                  <a:pt x="736877" y="505068"/>
                </a:lnTo>
                <a:lnTo>
                  <a:pt x="732392" y="483530"/>
                </a:lnTo>
                <a:lnTo>
                  <a:pt x="729047" y="467834"/>
                </a:lnTo>
                <a:lnTo>
                  <a:pt x="727803" y="460680"/>
                </a:lnTo>
                <a:lnTo>
                  <a:pt x="727154" y="453897"/>
                </a:lnTo>
                <a:lnTo>
                  <a:pt x="727052" y="447481"/>
                </a:lnTo>
                <a:lnTo>
                  <a:pt x="727449" y="441427"/>
                </a:lnTo>
                <a:lnTo>
                  <a:pt x="382924" y="260815"/>
                </a:lnTo>
                <a:lnTo>
                  <a:pt x="546494" y="260815"/>
                </a:lnTo>
                <a:lnTo>
                  <a:pt x="926437" y="460004"/>
                </a:lnTo>
                <a:lnTo>
                  <a:pt x="937782" y="467834"/>
                </a:lnTo>
                <a:lnTo>
                  <a:pt x="1379335" y="909387"/>
                </a:lnTo>
                <a:close/>
              </a:path>
              <a:path w="1379854" h="909954">
                <a:moveTo>
                  <a:pt x="1033653" y="909387"/>
                </a:moveTo>
                <a:lnTo>
                  <a:pt x="786365" y="909387"/>
                </a:lnTo>
                <a:lnTo>
                  <a:pt x="558183" y="681204"/>
                </a:lnTo>
                <a:lnTo>
                  <a:pt x="552974" y="656415"/>
                </a:lnTo>
                <a:lnTo>
                  <a:pt x="549773" y="640800"/>
                </a:lnTo>
                <a:lnTo>
                  <a:pt x="548515" y="633784"/>
                </a:lnTo>
                <a:lnTo>
                  <a:pt x="548070" y="593810"/>
                </a:lnTo>
                <a:lnTo>
                  <a:pt x="563656" y="564121"/>
                </a:lnTo>
                <a:lnTo>
                  <a:pt x="593144" y="547751"/>
                </a:lnTo>
                <a:lnTo>
                  <a:pt x="634407" y="547732"/>
                </a:lnTo>
                <a:lnTo>
                  <a:pt x="681827" y="557560"/>
                </a:lnTo>
                <a:lnTo>
                  <a:pt x="1033653" y="909387"/>
                </a:lnTo>
                <a:close/>
              </a:path>
              <a:path w="1379854" h="909954">
                <a:moveTo>
                  <a:pt x="457605" y="726826"/>
                </a:moveTo>
                <a:lnTo>
                  <a:pt x="442090" y="726826"/>
                </a:lnTo>
                <a:lnTo>
                  <a:pt x="448119" y="726430"/>
                </a:lnTo>
                <a:lnTo>
                  <a:pt x="454524" y="726531"/>
                </a:lnTo>
                <a:lnTo>
                  <a:pt x="457605" y="726826"/>
                </a:lnTo>
                <a:close/>
              </a:path>
            </a:pathLst>
          </a:custGeom>
          <a:solidFill>
            <a:srgbClr val="CC40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80">
            <a:extLst>
              <a:ext uri="{FF2B5EF4-FFF2-40B4-BE49-F238E27FC236}">
                <a16:creationId xmlns:a16="http://schemas.microsoft.com/office/drawing/2014/main" xmlns="" id="{3F555B05-02BE-45A5-8582-6F960DE95961}"/>
              </a:ext>
            </a:extLst>
          </p:cNvPr>
          <p:cNvSpPr/>
          <p:nvPr/>
        </p:nvSpPr>
        <p:spPr>
          <a:xfrm>
            <a:off x="2707673" y="9365738"/>
            <a:ext cx="654685" cy="921385"/>
          </a:xfrm>
          <a:custGeom>
            <a:avLst/>
            <a:gdLst/>
            <a:ahLst/>
            <a:cxnLst/>
            <a:rect l="l" t="t" r="r" b="b"/>
            <a:pathLst>
              <a:path w="654685" h="921384">
                <a:moveTo>
                  <a:pt x="174282" y="921260"/>
                </a:moveTo>
                <a:lnTo>
                  <a:pt x="0" y="921260"/>
                </a:lnTo>
                <a:lnTo>
                  <a:pt x="16164" y="860946"/>
                </a:lnTo>
                <a:lnTo>
                  <a:pt x="29077" y="837596"/>
                </a:lnTo>
                <a:lnTo>
                  <a:pt x="55949" y="794025"/>
                </a:lnTo>
                <a:lnTo>
                  <a:pt x="84641" y="748829"/>
                </a:lnTo>
                <a:lnTo>
                  <a:pt x="103015" y="720604"/>
                </a:lnTo>
                <a:lnTo>
                  <a:pt x="548252" y="17253"/>
                </a:lnTo>
                <a:lnTo>
                  <a:pt x="565307" y="2924"/>
                </a:lnTo>
                <a:lnTo>
                  <a:pt x="587318" y="0"/>
                </a:lnTo>
                <a:lnTo>
                  <a:pt x="607313" y="10506"/>
                </a:lnTo>
                <a:lnTo>
                  <a:pt x="618323" y="36468"/>
                </a:lnTo>
                <a:lnTo>
                  <a:pt x="633304" y="404044"/>
                </a:lnTo>
                <a:lnTo>
                  <a:pt x="633312" y="404244"/>
                </a:lnTo>
                <a:lnTo>
                  <a:pt x="393168" y="404244"/>
                </a:lnTo>
                <a:lnTo>
                  <a:pt x="185111" y="732908"/>
                </a:lnTo>
                <a:lnTo>
                  <a:pt x="188475" y="737947"/>
                </a:lnTo>
                <a:lnTo>
                  <a:pt x="191592" y="743550"/>
                </a:lnTo>
                <a:lnTo>
                  <a:pt x="194425" y="749745"/>
                </a:lnTo>
                <a:lnTo>
                  <a:pt x="197033" y="756858"/>
                </a:lnTo>
                <a:lnTo>
                  <a:pt x="201870" y="771834"/>
                </a:lnTo>
                <a:lnTo>
                  <a:pt x="205071" y="781631"/>
                </a:lnTo>
                <a:lnTo>
                  <a:pt x="208721" y="792713"/>
                </a:lnTo>
                <a:lnTo>
                  <a:pt x="174282" y="921260"/>
                </a:lnTo>
                <a:close/>
              </a:path>
              <a:path w="654685" h="921384">
                <a:moveTo>
                  <a:pt x="654372" y="921260"/>
                </a:moveTo>
                <a:lnTo>
                  <a:pt x="512836" y="921260"/>
                </a:lnTo>
                <a:lnTo>
                  <a:pt x="524601" y="877365"/>
                </a:lnTo>
                <a:lnTo>
                  <a:pt x="558478" y="847291"/>
                </a:lnTo>
                <a:lnTo>
                  <a:pt x="574978" y="837376"/>
                </a:lnTo>
                <a:lnTo>
                  <a:pt x="559118" y="448707"/>
                </a:lnTo>
                <a:lnTo>
                  <a:pt x="515351" y="447647"/>
                </a:lnTo>
                <a:lnTo>
                  <a:pt x="472592" y="439748"/>
                </a:lnTo>
                <a:lnTo>
                  <a:pt x="431609" y="425213"/>
                </a:lnTo>
                <a:lnTo>
                  <a:pt x="393168" y="404244"/>
                </a:lnTo>
                <a:lnTo>
                  <a:pt x="633312" y="404244"/>
                </a:lnTo>
                <a:lnTo>
                  <a:pt x="654372" y="921260"/>
                </a:lnTo>
                <a:close/>
              </a:path>
              <a:path w="654685" h="921384">
                <a:moveTo>
                  <a:pt x="434068" y="921260"/>
                </a:moveTo>
                <a:lnTo>
                  <a:pt x="253044" y="921260"/>
                </a:lnTo>
                <a:lnTo>
                  <a:pt x="282667" y="810650"/>
                </a:lnTo>
                <a:lnTo>
                  <a:pt x="313470" y="783173"/>
                </a:lnTo>
                <a:lnTo>
                  <a:pt x="318941" y="778570"/>
                </a:lnTo>
                <a:lnTo>
                  <a:pt x="353321" y="758201"/>
                </a:lnTo>
                <a:lnTo>
                  <a:pt x="386820" y="756858"/>
                </a:lnTo>
                <a:lnTo>
                  <a:pt x="415743" y="774211"/>
                </a:lnTo>
                <a:lnTo>
                  <a:pt x="436393" y="809931"/>
                </a:lnTo>
                <a:lnTo>
                  <a:pt x="440942" y="823604"/>
                </a:lnTo>
                <a:lnTo>
                  <a:pt x="445769" y="838212"/>
                </a:lnTo>
                <a:lnTo>
                  <a:pt x="451574" y="855913"/>
                </a:lnTo>
                <a:lnTo>
                  <a:pt x="434068" y="921260"/>
                </a:lnTo>
                <a:close/>
              </a:path>
            </a:pathLst>
          </a:custGeom>
          <a:solidFill>
            <a:srgbClr val="00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89">
            <a:extLst>
              <a:ext uri="{FF2B5EF4-FFF2-40B4-BE49-F238E27FC236}">
                <a16:creationId xmlns:a16="http://schemas.microsoft.com/office/drawing/2014/main" xmlns="" id="{B82D8DD5-385F-40AC-98F8-40B5AB0AA3B5}"/>
              </a:ext>
            </a:extLst>
          </p:cNvPr>
          <p:cNvSpPr/>
          <p:nvPr/>
        </p:nvSpPr>
        <p:spPr>
          <a:xfrm>
            <a:off x="0" y="7922118"/>
            <a:ext cx="1312545" cy="1156970"/>
          </a:xfrm>
          <a:custGeom>
            <a:avLst/>
            <a:gdLst/>
            <a:ahLst/>
            <a:cxnLst/>
            <a:rect l="l" t="t" r="r" b="b"/>
            <a:pathLst>
              <a:path w="1312545" h="1156970">
                <a:moveTo>
                  <a:pt x="641908" y="565005"/>
                </a:moveTo>
                <a:lnTo>
                  <a:pt x="0" y="194434"/>
                </a:lnTo>
                <a:lnTo>
                  <a:pt x="0" y="0"/>
                </a:lnTo>
                <a:lnTo>
                  <a:pt x="625849" y="361342"/>
                </a:lnTo>
                <a:lnTo>
                  <a:pt x="680190" y="417102"/>
                </a:lnTo>
                <a:lnTo>
                  <a:pt x="716409" y="456510"/>
                </a:lnTo>
                <a:lnTo>
                  <a:pt x="738906" y="481550"/>
                </a:lnTo>
                <a:lnTo>
                  <a:pt x="809049" y="557654"/>
                </a:lnTo>
                <a:lnTo>
                  <a:pt x="705788" y="557654"/>
                </a:lnTo>
                <a:lnTo>
                  <a:pt x="700062" y="559608"/>
                </a:lnTo>
                <a:lnTo>
                  <a:pt x="693843" y="561180"/>
                </a:lnTo>
                <a:lnTo>
                  <a:pt x="687114" y="562317"/>
                </a:lnTo>
                <a:lnTo>
                  <a:pt x="679860" y="562968"/>
                </a:lnTo>
                <a:lnTo>
                  <a:pt x="641908" y="565005"/>
                </a:lnTo>
                <a:close/>
              </a:path>
              <a:path w="1312545" h="1156970">
                <a:moveTo>
                  <a:pt x="517985" y="783209"/>
                </a:moveTo>
                <a:lnTo>
                  <a:pt x="0" y="484147"/>
                </a:lnTo>
                <a:lnTo>
                  <a:pt x="0" y="282242"/>
                </a:lnTo>
                <a:lnTo>
                  <a:pt x="605434" y="631800"/>
                </a:lnTo>
                <a:lnTo>
                  <a:pt x="624030" y="668642"/>
                </a:lnTo>
                <a:lnTo>
                  <a:pt x="637846" y="713605"/>
                </a:lnTo>
                <a:lnTo>
                  <a:pt x="630463" y="746311"/>
                </a:lnTo>
                <a:lnTo>
                  <a:pt x="606211" y="769751"/>
                </a:lnTo>
                <a:lnTo>
                  <a:pt x="566364" y="780453"/>
                </a:lnTo>
                <a:lnTo>
                  <a:pt x="517985" y="783209"/>
                </a:lnTo>
                <a:close/>
              </a:path>
              <a:path w="1312545" h="1156970">
                <a:moveTo>
                  <a:pt x="1209843" y="992505"/>
                </a:moveTo>
                <a:lnTo>
                  <a:pt x="883523" y="992505"/>
                </a:lnTo>
                <a:lnTo>
                  <a:pt x="895876" y="950485"/>
                </a:lnTo>
                <a:lnTo>
                  <a:pt x="914574" y="911228"/>
                </a:lnTo>
                <a:lnTo>
                  <a:pt x="939219" y="875417"/>
                </a:lnTo>
                <a:lnTo>
                  <a:pt x="969414" y="843733"/>
                </a:lnTo>
                <a:lnTo>
                  <a:pt x="705788" y="557654"/>
                </a:lnTo>
                <a:lnTo>
                  <a:pt x="809049" y="557654"/>
                </a:lnTo>
                <a:lnTo>
                  <a:pt x="1209843" y="992505"/>
                </a:lnTo>
                <a:close/>
              </a:path>
              <a:path w="1312545" h="1156970">
                <a:moveTo>
                  <a:pt x="1266359" y="1156377"/>
                </a:moveTo>
                <a:lnTo>
                  <a:pt x="907453" y="1075680"/>
                </a:lnTo>
                <a:lnTo>
                  <a:pt x="306972" y="940770"/>
                </a:lnTo>
                <a:lnTo>
                  <a:pt x="293988" y="936136"/>
                </a:lnTo>
                <a:lnTo>
                  <a:pt x="0" y="766390"/>
                </a:lnTo>
                <a:lnTo>
                  <a:pt x="0" y="571997"/>
                </a:lnTo>
                <a:lnTo>
                  <a:pt x="478395" y="848207"/>
                </a:lnTo>
                <a:lnTo>
                  <a:pt x="488322" y="867817"/>
                </a:lnTo>
                <a:lnTo>
                  <a:pt x="495613" y="882124"/>
                </a:lnTo>
                <a:lnTo>
                  <a:pt x="498671" y="888713"/>
                </a:lnTo>
                <a:lnTo>
                  <a:pt x="501051" y="895103"/>
                </a:lnTo>
                <a:lnTo>
                  <a:pt x="502810" y="901276"/>
                </a:lnTo>
                <a:lnTo>
                  <a:pt x="504002" y="907213"/>
                </a:lnTo>
                <a:lnTo>
                  <a:pt x="883523" y="992505"/>
                </a:lnTo>
                <a:lnTo>
                  <a:pt x="1209843" y="992505"/>
                </a:lnTo>
                <a:lnTo>
                  <a:pt x="1303073" y="1093657"/>
                </a:lnTo>
                <a:lnTo>
                  <a:pt x="1312493" y="1113839"/>
                </a:lnTo>
                <a:lnTo>
                  <a:pt x="1309614" y="1135864"/>
                </a:lnTo>
                <a:lnTo>
                  <a:pt x="1294286" y="1152465"/>
                </a:lnTo>
                <a:lnTo>
                  <a:pt x="1266359" y="1156377"/>
                </a:lnTo>
                <a:close/>
              </a:path>
            </a:pathLst>
          </a:custGeom>
          <a:solidFill>
            <a:srgbClr val="FADF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92">
            <a:extLst>
              <a:ext uri="{FF2B5EF4-FFF2-40B4-BE49-F238E27FC236}">
                <a16:creationId xmlns:a16="http://schemas.microsoft.com/office/drawing/2014/main" xmlns="" id="{674109DA-39B4-4802-A7DA-72B32381D7DB}"/>
              </a:ext>
            </a:extLst>
          </p:cNvPr>
          <p:cNvSpPr/>
          <p:nvPr/>
        </p:nvSpPr>
        <p:spPr>
          <a:xfrm>
            <a:off x="-13859" y="6751773"/>
            <a:ext cx="1188085" cy="729615"/>
          </a:xfrm>
          <a:custGeom>
            <a:avLst/>
            <a:gdLst/>
            <a:ahLst/>
            <a:cxnLst/>
            <a:rect l="l" t="t" r="r" b="b"/>
            <a:pathLst>
              <a:path w="1188085" h="729615">
                <a:moveTo>
                  <a:pt x="0" y="216494"/>
                </a:moveTo>
                <a:lnTo>
                  <a:pt x="0" y="42195"/>
                </a:lnTo>
                <a:lnTo>
                  <a:pt x="155643" y="488"/>
                </a:lnTo>
                <a:lnTo>
                  <a:pt x="182321" y="0"/>
                </a:lnTo>
                <a:lnTo>
                  <a:pt x="233489" y="1496"/>
                </a:lnTo>
                <a:lnTo>
                  <a:pt x="286972" y="3757"/>
                </a:lnTo>
                <a:lnTo>
                  <a:pt x="320594" y="5561"/>
                </a:lnTo>
                <a:lnTo>
                  <a:pt x="1152343" y="39478"/>
                </a:lnTo>
                <a:lnTo>
                  <a:pt x="1173265" y="47082"/>
                </a:lnTo>
                <a:lnTo>
                  <a:pt x="1186805" y="64682"/>
                </a:lnTo>
                <a:lnTo>
                  <a:pt x="1187529" y="82783"/>
                </a:lnTo>
                <a:lnTo>
                  <a:pt x="350996" y="82783"/>
                </a:lnTo>
                <a:lnTo>
                  <a:pt x="348313" y="88219"/>
                </a:lnTo>
                <a:lnTo>
                  <a:pt x="345023" y="93725"/>
                </a:lnTo>
                <a:lnTo>
                  <a:pt x="341075" y="99283"/>
                </a:lnTo>
                <a:lnTo>
                  <a:pt x="336414" y="104876"/>
                </a:lnTo>
                <a:lnTo>
                  <a:pt x="311006" y="133160"/>
                </a:lnTo>
                <a:lnTo>
                  <a:pt x="0" y="216494"/>
                </a:lnTo>
                <a:close/>
              </a:path>
              <a:path w="1188085" h="729615">
                <a:moveTo>
                  <a:pt x="597401" y="472651"/>
                </a:moveTo>
                <a:lnTo>
                  <a:pt x="455424" y="472651"/>
                </a:lnTo>
                <a:lnTo>
                  <a:pt x="784129" y="264594"/>
                </a:lnTo>
                <a:lnTo>
                  <a:pt x="763159" y="226153"/>
                </a:lnTo>
                <a:lnTo>
                  <a:pt x="748623" y="185169"/>
                </a:lnTo>
                <a:lnTo>
                  <a:pt x="740725" y="142410"/>
                </a:lnTo>
                <a:lnTo>
                  <a:pt x="739665" y="98643"/>
                </a:lnTo>
                <a:lnTo>
                  <a:pt x="350996" y="82783"/>
                </a:lnTo>
                <a:lnTo>
                  <a:pt x="1187529" y="82783"/>
                </a:lnTo>
                <a:lnTo>
                  <a:pt x="1187708" y="87247"/>
                </a:lnTo>
                <a:lnTo>
                  <a:pt x="1170720" y="109749"/>
                </a:lnTo>
                <a:lnTo>
                  <a:pt x="597401" y="472651"/>
                </a:lnTo>
                <a:close/>
              </a:path>
              <a:path w="1188085" h="729615">
                <a:moveTo>
                  <a:pt x="0" y="476287"/>
                </a:moveTo>
                <a:lnTo>
                  <a:pt x="0" y="295236"/>
                </a:lnTo>
                <a:lnTo>
                  <a:pt x="332419" y="206188"/>
                </a:lnTo>
                <a:lnTo>
                  <a:pt x="371632" y="219075"/>
                </a:lnTo>
                <a:lnTo>
                  <a:pt x="378361" y="221489"/>
                </a:lnTo>
                <a:lnTo>
                  <a:pt x="413185" y="241110"/>
                </a:lnTo>
                <a:lnTo>
                  <a:pt x="431100" y="269458"/>
                </a:lnTo>
                <a:lnTo>
                  <a:pt x="430535" y="303184"/>
                </a:lnTo>
                <a:lnTo>
                  <a:pt x="409921" y="338940"/>
                </a:lnTo>
                <a:lnTo>
                  <a:pt x="377682" y="375095"/>
                </a:lnTo>
                <a:lnTo>
                  <a:pt x="0" y="476287"/>
                </a:lnTo>
                <a:close/>
              </a:path>
              <a:path w="1188085" h="729615">
                <a:moveTo>
                  <a:pt x="0" y="729327"/>
                </a:moveTo>
                <a:lnTo>
                  <a:pt x="0" y="555027"/>
                </a:lnTo>
                <a:lnTo>
                  <a:pt x="395620" y="449001"/>
                </a:lnTo>
                <a:lnTo>
                  <a:pt x="431774" y="460826"/>
                </a:lnTo>
                <a:lnTo>
                  <a:pt x="438610" y="463336"/>
                </a:lnTo>
                <a:lnTo>
                  <a:pt x="444812" y="466169"/>
                </a:lnTo>
                <a:lnTo>
                  <a:pt x="450408" y="469286"/>
                </a:lnTo>
                <a:lnTo>
                  <a:pt x="455424" y="472651"/>
                </a:lnTo>
                <a:lnTo>
                  <a:pt x="597401" y="472651"/>
                </a:lnTo>
                <a:lnTo>
                  <a:pt x="339850" y="635685"/>
                </a:lnTo>
                <a:lnTo>
                  <a:pt x="327426" y="641598"/>
                </a:lnTo>
                <a:lnTo>
                  <a:pt x="0" y="729327"/>
                </a:lnTo>
                <a:close/>
              </a:path>
            </a:pathLst>
          </a:custGeom>
          <a:solidFill>
            <a:srgbClr val="FF98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95">
            <a:extLst>
              <a:ext uri="{FF2B5EF4-FFF2-40B4-BE49-F238E27FC236}">
                <a16:creationId xmlns:a16="http://schemas.microsoft.com/office/drawing/2014/main" xmlns="" id="{16B64451-F5D6-42D1-B0A0-31526DAA3906}"/>
              </a:ext>
            </a:extLst>
          </p:cNvPr>
          <p:cNvSpPr/>
          <p:nvPr/>
        </p:nvSpPr>
        <p:spPr>
          <a:xfrm>
            <a:off x="0" y="5287579"/>
            <a:ext cx="1274445" cy="1134745"/>
          </a:xfrm>
          <a:custGeom>
            <a:avLst/>
            <a:gdLst/>
            <a:ahLst/>
            <a:cxnLst/>
            <a:rect l="l" t="t" r="r" b="b"/>
            <a:pathLst>
              <a:path w="1274445" h="1134745">
                <a:moveTo>
                  <a:pt x="603517" y="542833"/>
                </a:moveTo>
                <a:lnTo>
                  <a:pt x="0" y="194394"/>
                </a:lnTo>
                <a:lnTo>
                  <a:pt x="0" y="0"/>
                </a:lnTo>
                <a:lnTo>
                  <a:pt x="587457" y="339171"/>
                </a:lnTo>
                <a:lnTo>
                  <a:pt x="641783" y="394915"/>
                </a:lnTo>
                <a:lnTo>
                  <a:pt x="678012" y="434332"/>
                </a:lnTo>
                <a:lnTo>
                  <a:pt x="700514" y="459379"/>
                </a:lnTo>
                <a:lnTo>
                  <a:pt x="770658" y="535483"/>
                </a:lnTo>
                <a:lnTo>
                  <a:pt x="667396" y="535483"/>
                </a:lnTo>
                <a:lnTo>
                  <a:pt x="661654" y="537430"/>
                </a:lnTo>
                <a:lnTo>
                  <a:pt x="655436" y="538988"/>
                </a:lnTo>
                <a:lnTo>
                  <a:pt x="648717" y="540112"/>
                </a:lnTo>
                <a:lnTo>
                  <a:pt x="641469" y="540756"/>
                </a:lnTo>
                <a:lnTo>
                  <a:pt x="603517" y="542833"/>
                </a:lnTo>
                <a:close/>
              </a:path>
              <a:path w="1274445" h="1134745">
                <a:moveTo>
                  <a:pt x="479593" y="761037"/>
                </a:moveTo>
                <a:lnTo>
                  <a:pt x="0" y="484147"/>
                </a:lnTo>
                <a:lnTo>
                  <a:pt x="0" y="282243"/>
                </a:lnTo>
                <a:lnTo>
                  <a:pt x="567043" y="609589"/>
                </a:lnTo>
                <a:lnTo>
                  <a:pt x="578478" y="632205"/>
                </a:lnTo>
                <a:lnTo>
                  <a:pt x="585616" y="646471"/>
                </a:lnTo>
                <a:lnTo>
                  <a:pt x="588656" y="652934"/>
                </a:lnTo>
                <a:lnTo>
                  <a:pt x="599420" y="691417"/>
                </a:lnTo>
                <a:lnTo>
                  <a:pt x="592046" y="724124"/>
                </a:lnTo>
                <a:lnTo>
                  <a:pt x="567796" y="747573"/>
                </a:lnTo>
                <a:lnTo>
                  <a:pt x="527932" y="758281"/>
                </a:lnTo>
                <a:lnTo>
                  <a:pt x="479593" y="761037"/>
                </a:lnTo>
                <a:close/>
              </a:path>
              <a:path w="1274445" h="1134745">
                <a:moveTo>
                  <a:pt x="1171414" y="970293"/>
                </a:moveTo>
                <a:lnTo>
                  <a:pt x="845131" y="970293"/>
                </a:lnTo>
                <a:lnTo>
                  <a:pt x="857479" y="928295"/>
                </a:lnTo>
                <a:lnTo>
                  <a:pt x="876167" y="889046"/>
                </a:lnTo>
                <a:lnTo>
                  <a:pt x="900810" y="853227"/>
                </a:lnTo>
                <a:lnTo>
                  <a:pt x="931023" y="821521"/>
                </a:lnTo>
                <a:lnTo>
                  <a:pt x="667396" y="535483"/>
                </a:lnTo>
                <a:lnTo>
                  <a:pt x="770658" y="535483"/>
                </a:lnTo>
                <a:lnTo>
                  <a:pt x="1171414" y="970293"/>
                </a:lnTo>
                <a:close/>
              </a:path>
              <a:path w="1274445" h="1134745">
                <a:moveTo>
                  <a:pt x="1227968" y="1134166"/>
                </a:moveTo>
                <a:lnTo>
                  <a:pt x="268580" y="918559"/>
                </a:lnTo>
                <a:lnTo>
                  <a:pt x="255597" y="913964"/>
                </a:lnTo>
                <a:lnTo>
                  <a:pt x="0" y="766391"/>
                </a:lnTo>
                <a:lnTo>
                  <a:pt x="0" y="571997"/>
                </a:lnTo>
                <a:lnTo>
                  <a:pt x="440003" y="826036"/>
                </a:lnTo>
                <a:lnTo>
                  <a:pt x="453936" y="853490"/>
                </a:lnTo>
                <a:lnTo>
                  <a:pt x="457222" y="859913"/>
                </a:lnTo>
                <a:lnTo>
                  <a:pt x="460279" y="866518"/>
                </a:lnTo>
                <a:lnTo>
                  <a:pt x="462655" y="872906"/>
                </a:lnTo>
                <a:lnTo>
                  <a:pt x="464401" y="879070"/>
                </a:lnTo>
                <a:lnTo>
                  <a:pt x="465571" y="885001"/>
                </a:lnTo>
                <a:lnTo>
                  <a:pt x="845131" y="970293"/>
                </a:lnTo>
                <a:lnTo>
                  <a:pt x="1171414" y="970293"/>
                </a:lnTo>
                <a:lnTo>
                  <a:pt x="1264681" y="1071485"/>
                </a:lnTo>
                <a:lnTo>
                  <a:pt x="1274102" y="1091666"/>
                </a:lnTo>
                <a:lnTo>
                  <a:pt x="1271223" y="1113687"/>
                </a:lnTo>
                <a:lnTo>
                  <a:pt x="1255895" y="1130276"/>
                </a:lnTo>
                <a:lnTo>
                  <a:pt x="1227968" y="1134166"/>
                </a:lnTo>
                <a:close/>
              </a:path>
            </a:pathLst>
          </a:custGeom>
          <a:solidFill>
            <a:srgbClr val="FE41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44">
            <a:extLst>
              <a:ext uri="{FF2B5EF4-FFF2-40B4-BE49-F238E27FC236}">
                <a16:creationId xmlns:a16="http://schemas.microsoft.com/office/drawing/2014/main" xmlns="" id="{2428FCB2-1756-42DE-B474-07E15EBC2238}"/>
              </a:ext>
            </a:extLst>
          </p:cNvPr>
          <p:cNvSpPr/>
          <p:nvPr/>
        </p:nvSpPr>
        <p:spPr>
          <a:xfrm>
            <a:off x="9143365" y="-29071"/>
            <a:ext cx="1136650" cy="1136015"/>
          </a:xfrm>
          <a:custGeom>
            <a:avLst/>
            <a:gdLst/>
            <a:ahLst/>
            <a:cxnLst/>
            <a:rect l="l" t="t" r="r" b="b"/>
            <a:pathLst>
              <a:path w="1136650" h="1136015">
                <a:moveTo>
                  <a:pt x="593811" y="587559"/>
                </a:moveTo>
                <a:lnTo>
                  <a:pt x="564122" y="571962"/>
                </a:lnTo>
                <a:lnTo>
                  <a:pt x="547752" y="542470"/>
                </a:lnTo>
                <a:lnTo>
                  <a:pt x="547733" y="501206"/>
                </a:lnTo>
                <a:lnTo>
                  <a:pt x="553739" y="472032"/>
                </a:lnTo>
                <a:lnTo>
                  <a:pt x="557560" y="453786"/>
                </a:lnTo>
                <a:lnTo>
                  <a:pt x="1011387" y="0"/>
                </a:lnTo>
                <a:lnTo>
                  <a:pt x="1136629" y="0"/>
                </a:lnTo>
                <a:lnTo>
                  <a:pt x="1136629" y="122045"/>
                </a:lnTo>
                <a:lnTo>
                  <a:pt x="681205" y="577430"/>
                </a:lnTo>
                <a:lnTo>
                  <a:pt x="640818" y="585862"/>
                </a:lnTo>
                <a:lnTo>
                  <a:pt x="633784" y="587137"/>
                </a:lnTo>
                <a:lnTo>
                  <a:pt x="593811" y="587559"/>
                </a:lnTo>
                <a:close/>
              </a:path>
              <a:path w="1136650" h="1136015">
                <a:moveTo>
                  <a:pt x="32583" y="1135653"/>
                </a:moveTo>
                <a:lnTo>
                  <a:pt x="12059" y="1127185"/>
                </a:lnTo>
                <a:lnTo>
                  <a:pt x="0" y="1108095"/>
                </a:lnTo>
                <a:lnTo>
                  <a:pt x="3460" y="1080114"/>
                </a:lnTo>
                <a:lnTo>
                  <a:pt x="460044" y="209175"/>
                </a:lnTo>
                <a:lnTo>
                  <a:pt x="467834" y="197869"/>
                </a:lnTo>
                <a:lnTo>
                  <a:pt x="665704" y="0"/>
                </a:lnTo>
                <a:lnTo>
                  <a:pt x="903804" y="0"/>
                </a:lnTo>
                <a:lnTo>
                  <a:pt x="505068" y="398736"/>
                </a:lnTo>
                <a:lnTo>
                  <a:pt x="460681" y="407827"/>
                </a:lnTo>
                <a:lnTo>
                  <a:pt x="441467" y="408164"/>
                </a:lnTo>
                <a:lnTo>
                  <a:pt x="260815" y="752728"/>
                </a:lnTo>
                <a:lnTo>
                  <a:pt x="298213" y="775519"/>
                </a:lnTo>
                <a:lnTo>
                  <a:pt x="331296" y="803729"/>
                </a:lnTo>
                <a:lnTo>
                  <a:pt x="359510" y="836800"/>
                </a:lnTo>
                <a:lnTo>
                  <a:pt x="382301" y="874175"/>
                </a:lnTo>
                <a:lnTo>
                  <a:pt x="545875" y="874175"/>
                </a:lnTo>
                <a:lnTo>
                  <a:pt x="54516" y="1131769"/>
                </a:lnTo>
                <a:lnTo>
                  <a:pt x="32583" y="1135653"/>
                </a:lnTo>
                <a:close/>
              </a:path>
              <a:path w="1136650" h="1136015">
                <a:moveTo>
                  <a:pt x="545875" y="874175"/>
                </a:moveTo>
                <a:lnTo>
                  <a:pt x="382301" y="874175"/>
                </a:lnTo>
                <a:lnTo>
                  <a:pt x="726826" y="693563"/>
                </a:lnTo>
                <a:lnTo>
                  <a:pt x="726430" y="687532"/>
                </a:lnTo>
                <a:lnTo>
                  <a:pt x="726551" y="680921"/>
                </a:lnTo>
                <a:lnTo>
                  <a:pt x="727180" y="674333"/>
                </a:lnTo>
                <a:lnTo>
                  <a:pt x="728424" y="667156"/>
                </a:lnTo>
                <a:lnTo>
                  <a:pt x="731774" y="651481"/>
                </a:lnTo>
                <a:lnTo>
                  <a:pt x="736294" y="629963"/>
                </a:lnTo>
                <a:lnTo>
                  <a:pt x="1136628" y="229629"/>
                </a:lnTo>
                <a:lnTo>
                  <a:pt x="1136628" y="467728"/>
                </a:lnTo>
                <a:lnTo>
                  <a:pt x="937160" y="667156"/>
                </a:lnTo>
                <a:lnTo>
                  <a:pt x="869251" y="705218"/>
                </a:lnTo>
                <a:lnTo>
                  <a:pt x="821808" y="730009"/>
                </a:lnTo>
                <a:lnTo>
                  <a:pt x="791784" y="745258"/>
                </a:lnTo>
                <a:lnTo>
                  <a:pt x="545875" y="874175"/>
                </a:lnTo>
                <a:close/>
              </a:path>
              <a:path w="1136650" h="1136015">
                <a:moveTo>
                  <a:pt x="447497" y="408566"/>
                </a:moveTo>
                <a:lnTo>
                  <a:pt x="441467" y="408164"/>
                </a:lnTo>
                <a:lnTo>
                  <a:pt x="457147" y="408164"/>
                </a:lnTo>
                <a:lnTo>
                  <a:pt x="453902" y="408473"/>
                </a:lnTo>
                <a:lnTo>
                  <a:pt x="447497" y="408566"/>
                </a:lnTo>
                <a:close/>
              </a:path>
            </a:pathLst>
          </a:custGeom>
          <a:solidFill>
            <a:srgbClr val="00C13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>
            <a:extLst>
              <a:ext uri="{FF2B5EF4-FFF2-40B4-BE49-F238E27FC236}">
                <a16:creationId xmlns:a16="http://schemas.microsoft.com/office/drawing/2014/main" xmlns="" id="{971D3012-F1BD-480C-B7D5-6D873C81C49B}"/>
              </a:ext>
            </a:extLst>
          </p:cNvPr>
          <p:cNvSpPr/>
          <p:nvPr/>
        </p:nvSpPr>
        <p:spPr>
          <a:xfrm>
            <a:off x="7843927" y="-5635"/>
            <a:ext cx="1003300" cy="1047750"/>
          </a:xfrm>
          <a:custGeom>
            <a:avLst/>
            <a:gdLst/>
            <a:ahLst/>
            <a:cxnLst/>
            <a:rect l="l" t="t" r="r" b="b"/>
            <a:pathLst>
              <a:path w="1003300" h="1047750">
                <a:moveTo>
                  <a:pt x="966074" y="1047656"/>
                </a:moveTo>
                <a:lnTo>
                  <a:pt x="939931" y="1037089"/>
                </a:lnTo>
                <a:lnTo>
                  <a:pt x="669433" y="787764"/>
                </a:lnTo>
                <a:lnTo>
                  <a:pt x="216846" y="370651"/>
                </a:lnTo>
                <a:lnTo>
                  <a:pt x="207937" y="360184"/>
                </a:lnTo>
                <a:lnTo>
                  <a:pt x="0" y="0"/>
                </a:lnTo>
                <a:lnTo>
                  <a:pt x="194394" y="0"/>
                </a:lnTo>
                <a:lnTo>
                  <a:pt x="411600" y="376204"/>
                </a:lnTo>
                <a:lnTo>
                  <a:pt x="409562" y="414196"/>
                </a:lnTo>
                <a:lnTo>
                  <a:pt x="408912" y="421443"/>
                </a:lnTo>
                <a:lnTo>
                  <a:pt x="407774" y="428158"/>
                </a:lnTo>
                <a:lnTo>
                  <a:pt x="406202" y="434364"/>
                </a:lnTo>
                <a:lnTo>
                  <a:pt x="404249" y="440083"/>
                </a:lnTo>
                <a:lnTo>
                  <a:pt x="690327" y="703750"/>
                </a:lnTo>
                <a:lnTo>
                  <a:pt x="936217" y="703750"/>
                </a:lnTo>
                <a:lnTo>
                  <a:pt x="1003051" y="1001134"/>
                </a:lnTo>
                <a:lnTo>
                  <a:pt x="1001132" y="1023308"/>
                </a:lnTo>
                <a:lnTo>
                  <a:pt x="987641" y="1040939"/>
                </a:lnTo>
                <a:lnTo>
                  <a:pt x="966074" y="1047656"/>
                </a:lnTo>
                <a:close/>
              </a:path>
              <a:path w="1003300" h="1047750">
                <a:moveTo>
                  <a:pt x="561506" y="372187"/>
                </a:moveTo>
                <a:lnTo>
                  <a:pt x="521620" y="361543"/>
                </a:lnTo>
                <a:lnTo>
                  <a:pt x="478394" y="339730"/>
                </a:lnTo>
                <a:lnTo>
                  <a:pt x="282242" y="0"/>
                </a:lnTo>
                <a:lnTo>
                  <a:pt x="484148" y="0"/>
                </a:lnTo>
                <a:lnTo>
                  <a:pt x="629804" y="252321"/>
                </a:lnTo>
                <a:lnTo>
                  <a:pt x="628435" y="277599"/>
                </a:lnTo>
                <a:lnTo>
                  <a:pt x="616978" y="339363"/>
                </a:lnTo>
                <a:lnTo>
                  <a:pt x="561506" y="372187"/>
                </a:lnTo>
                <a:close/>
              </a:path>
              <a:path w="1003300" h="1047750">
                <a:moveTo>
                  <a:pt x="936217" y="703750"/>
                </a:moveTo>
                <a:lnTo>
                  <a:pt x="690327" y="703750"/>
                </a:lnTo>
                <a:lnTo>
                  <a:pt x="722011" y="673532"/>
                </a:lnTo>
                <a:lnTo>
                  <a:pt x="757822" y="648879"/>
                </a:lnTo>
                <a:lnTo>
                  <a:pt x="797079" y="630189"/>
                </a:lnTo>
                <a:lnTo>
                  <a:pt x="839099" y="617859"/>
                </a:lnTo>
                <a:lnTo>
                  <a:pt x="753807" y="238298"/>
                </a:lnTo>
                <a:lnTo>
                  <a:pt x="694801" y="212731"/>
                </a:lnTo>
                <a:lnTo>
                  <a:pt x="571997" y="0"/>
                </a:lnTo>
                <a:lnTo>
                  <a:pt x="766390" y="0"/>
                </a:lnTo>
                <a:lnTo>
                  <a:pt x="790113" y="53951"/>
                </a:lnTo>
                <a:lnTo>
                  <a:pt x="801911" y="103758"/>
                </a:lnTo>
                <a:lnTo>
                  <a:pt x="813567" y="156007"/>
                </a:lnTo>
                <a:lnTo>
                  <a:pt x="820522" y="188961"/>
                </a:lnTo>
                <a:lnTo>
                  <a:pt x="936217" y="703750"/>
                </a:lnTo>
                <a:close/>
              </a:path>
            </a:pathLst>
          </a:custGeom>
          <a:solidFill>
            <a:srgbClr val="00D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59">
            <a:extLst>
              <a:ext uri="{FF2B5EF4-FFF2-40B4-BE49-F238E27FC236}">
                <a16:creationId xmlns:a16="http://schemas.microsoft.com/office/drawing/2014/main" xmlns="" id="{0E7812E7-829E-4BAC-B6BC-139021A200E9}"/>
              </a:ext>
            </a:extLst>
          </p:cNvPr>
          <p:cNvSpPr/>
          <p:nvPr/>
        </p:nvSpPr>
        <p:spPr>
          <a:xfrm>
            <a:off x="0" y="2842138"/>
            <a:ext cx="1105535" cy="708025"/>
          </a:xfrm>
          <a:custGeom>
            <a:avLst/>
            <a:gdLst/>
            <a:ahLst/>
            <a:cxnLst/>
            <a:rect l="l" t="t" r="r" b="b"/>
            <a:pathLst>
              <a:path w="1105535" h="708025">
                <a:moveTo>
                  <a:pt x="312245" y="257954"/>
                </a:moveTo>
                <a:lnTo>
                  <a:pt x="0" y="174299"/>
                </a:lnTo>
                <a:lnTo>
                  <a:pt x="0" y="0"/>
                </a:lnTo>
                <a:lnTo>
                  <a:pt x="244011" y="65397"/>
                </a:lnTo>
                <a:lnTo>
                  <a:pt x="310927" y="105182"/>
                </a:lnTo>
                <a:lnTo>
                  <a:pt x="356111" y="133873"/>
                </a:lnTo>
                <a:lnTo>
                  <a:pt x="384314" y="152247"/>
                </a:lnTo>
                <a:lnTo>
                  <a:pt x="514010" y="234343"/>
                </a:lnTo>
                <a:lnTo>
                  <a:pt x="372049" y="234343"/>
                </a:lnTo>
                <a:lnTo>
                  <a:pt x="367011" y="237708"/>
                </a:lnTo>
                <a:lnTo>
                  <a:pt x="361408" y="240825"/>
                </a:lnTo>
                <a:lnTo>
                  <a:pt x="355213" y="243658"/>
                </a:lnTo>
                <a:lnTo>
                  <a:pt x="348399" y="246168"/>
                </a:lnTo>
                <a:lnTo>
                  <a:pt x="312245" y="257954"/>
                </a:lnTo>
                <a:close/>
              </a:path>
              <a:path w="1105535" h="708025">
                <a:moveTo>
                  <a:pt x="1103303" y="624210"/>
                </a:moveTo>
                <a:lnTo>
                  <a:pt x="267581" y="624210"/>
                </a:lnTo>
                <a:lnTo>
                  <a:pt x="656250" y="608351"/>
                </a:lnTo>
                <a:lnTo>
                  <a:pt x="657310" y="564584"/>
                </a:lnTo>
                <a:lnTo>
                  <a:pt x="665209" y="521825"/>
                </a:lnTo>
                <a:lnTo>
                  <a:pt x="679744" y="480841"/>
                </a:lnTo>
                <a:lnTo>
                  <a:pt x="700714" y="442400"/>
                </a:lnTo>
                <a:lnTo>
                  <a:pt x="372049" y="234343"/>
                </a:lnTo>
                <a:lnTo>
                  <a:pt x="514010" y="234343"/>
                </a:lnTo>
                <a:lnTo>
                  <a:pt x="1087705" y="597484"/>
                </a:lnTo>
                <a:lnTo>
                  <a:pt x="1102017" y="614540"/>
                </a:lnTo>
                <a:lnTo>
                  <a:pt x="1103303" y="624210"/>
                </a:lnTo>
                <a:close/>
              </a:path>
              <a:path w="1105535" h="708025">
                <a:moveTo>
                  <a:pt x="249045" y="500806"/>
                </a:moveTo>
                <a:lnTo>
                  <a:pt x="0" y="434090"/>
                </a:lnTo>
                <a:lnTo>
                  <a:pt x="0" y="253079"/>
                </a:lnTo>
                <a:lnTo>
                  <a:pt x="294308" y="331899"/>
                </a:lnTo>
                <a:lnTo>
                  <a:pt x="321785" y="362702"/>
                </a:lnTo>
                <a:lnTo>
                  <a:pt x="346756" y="402553"/>
                </a:lnTo>
                <a:lnTo>
                  <a:pt x="348100" y="436053"/>
                </a:lnTo>
                <a:lnTo>
                  <a:pt x="330746" y="464976"/>
                </a:lnTo>
                <a:lnTo>
                  <a:pt x="295027" y="485625"/>
                </a:lnTo>
                <a:lnTo>
                  <a:pt x="249045" y="500806"/>
                </a:lnTo>
                <a:close/>
              </a:path>
              <a:path w="1105535" h="708025">
                <a:moveTo>
                  <a:pt x="85971" y="707585"/>
                </a:moveTo>
                <a:lnTo>
                  <a:pt x="72228" y="706506"/>
                </a:lnTo>
                <a:lnTo>
                  <a:pt x="0" y="687131"/>
                </a:lnTo>
                <a:lnTo>
                  <a:pt x="0" y="512831"/>
                </a:lnTo>
                <a:lnTo>
                  <a:pt x="227592" y="573834"/>
                </a:lnTo>
                <a:lnTo>
                  <a:pt x="257660" y="607710"/>
                </a:lnTo>
                <a:lnTo>
                  <a:pt x="267581" y="624210"/>
                </a:lnTo>
                <a:lnTo>
                  <a:pt x="1103303" y="624210"/>
                </a:lnTo>
                <a:lnTo>
                  <a:pt x="1104943" y="636550"/>
                </a:lnTo>
                <a:lnTo>
                  <a:pt x="1094446" y="656545"/>
                </a:lnTo>
                <a:lnTo>
                  <a:pt x="1068489" y="667556"/>
                </a:lnTo>
                <a:lnTo>
                  <a:pt x="85971" y="707585"/>
                </a:lnTo>
                <a:close/>
              </a:path>
            </a:pathLst>
          </a:custGeom>
          <a:solidFill>
            <a:srgbClr val="0073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86">
            <a:extLst>
              <a:ext uri="{FF2B5EF4-FFF2-40B4-BE49-F238E27FC236}">
                <a16:creationId xmlns:a16="http://schemas.microsoft.com/office/drawing/2014/main" xmlns="" id="{545BD01B-F846-452A-8205-C711783B6709}"/>
              </a:ext>
            </a:extLst>
          </p:cNvPr>
          <p:cNvSpPr/>
          <p:nvPr/>
        </p:nvSpPr>
        <p:spPr>
          <a:xfrm>
            <a:off x="-19574" y="9301988"/>
            <a:ext cx="1136650" cy="952500"/>
          </a:xfrm>
          <a:custGeom>
            <a:avLst/>
            <a:gdLst/>
            <a:ahLst/>
            <a:cxnLst/>
            <a:rect l="l" t="t" r="r" b="b"/>
            <a:pathLst>
              <a:path w="1136650" h="952500">
                <a:moveTo>
                  <a:pt x="0" y="906024"/>
                </a:moveTo>
                <a:lnTo>
                  <a:pt x="0" y="667924"/>
                </a:lnTo>
                <a:lnTo>
                  <a:pt x="199467" y="468496"/>
                </a:lnTo>
                <a:lnTo>
                  <a:pt x="267377" y="430435"/>
                </a:lnTo>
                <a:lnTo>
                  <a:pt x="314820" y="405643"/>
                </a:lnTo>
                <a:lnTo>
                  <a:pt x="344844" y="390395"/>
                </a:lnTo>
                <a:lnTo>
                  <a:pt x="1082112" y="3884"/>
                </a:lnTo>
                <a:lnTo>
                  <a:pt x="1104044" y="0"/>
                </a:lnTo>
                <a:lnTo>
                  <a:pt x="1124568" y="8468"/>
                </a:lnTo>
                <a:lnTo>
                  <a:pt x="1136628" y="27557"/>
                </a:lnTo>
                <a:lnTo>
                  <a:pt x="1133167" y="55538"/>
                </a:lnTo>
                <a:lnTo>
                  <a:pt x="1025198" y="261478"/>
                </a:lnTo>
                <a:lnTo>
                  <a:pt x="754326" y="261478"/>
                </a:lnTo>
                <a:lnTo>
                  <a:pt x="409802" y="442089"/>
                </a:lnTo>
                <a:lnTo>
                  <a:pt x="410198" y="448120"/>
                </a:lnTo>
                <a:lnTo>
                  <a:pt x="410077" y="454731"/>
                </a:lnTo>
                <a:lnTo>
                  <a:pt x="409448" y="461319"/>
                </a:lnTo>
                <a:lnTo>
                  <a:pt x="408204" y="468496"/>
                </a:lnTo>
                <a:lnTo>
                  <a:pt x="404853" y="484172"/>
                </a:lnTo>
                <a:lnTo>
                  <a:pt x="400334" y="505690"/>
                </a:lnTo>
                <a:lnTo>
                  <a:pt x="0" y="906024"/>
                </a:lnTo>
                <a:close/>
              </a:path>
              <a:path w="1136650" h="952500">
                <a:moveTo>
                  <a:pt x="780885" y="727489"/>
                </a:moveTo>
                <a:lnTo>
                  <a:pt x="695161" y="727489"/>
                </a:lnTo>
                <a:lnTo>
                  <a:pt x="875813" y="382924"/>
                </a:lnTo>
                <a:lnTo>
                  <a:pt x="838415" y="360134"/>
                </a:lnTo>
                <a:lnTo>
                  <a:pt x="805332" y="331924"/>
                </a:lnTo>
                <a:lnTo>
                  <a:pt x="777117" y="298852"/>
                </a:lnTo>
                <a:lnTo>
                  <a:pt x="754326" y="261478"/>
                </a:lnTo>
                <a:lnTo>
                  <a:pt x="1025198" y="261478"/>
                </a:lnTo>
                <a:lnTo>
                  <a:pt x="780885" y="727489"/>
                </a:lnTo>
                <a:close/>
              </a:path>
              <a:path w="1136650" h="952500">
                <a:moveTo>
                  <a:pt x="308939" y="951955"/>
                </a:moveTo>
                <a:lnTo>
                  <a:pt x="61657" y="951955"/>
                </a:lnTo>
                <a:lnTo>
                  <a:pt x="455424" y="558222"/>
                </a:lnTo>
                <a:lnTo>
                  <a:pt x="495805" y="549789"/>
                </a:lnTo>
                <a:lnTo>
                  <a:pt x="502844" y="548514"/>
                </a:lnTo>
                <a:lnTo>
                  <a:pt x="542817" y="548076"/>
                </a:lnTo>
                <a:lnTo>
                  <a:pt x="572506" y="563675"/>
                </a:lnTo>
                <a:lnTo>
                  <a:pt x="588877" y="593177"/>
                </a:lnTo>
                <a:lnTo>
                  <a:pt x="588895" y="634446"/>
                </a:lnTo>
                <a:lnTo>
                  <a:pt x="586004" y="648548"/>
                </a:lnTo>
                <a:lnTo>
                  <a:pt x="582890" y="663603"/>
                </a:lnTo>
                <a:lnTo>
                  <a:pt x="579068" y="681826"/>
                </a:lnTo>
                <a:lnTo>
                  <a:pt x="308939" y="951955"/>
                </a:lnTo>
                <a:close/>
              </a:path>
              <a:path w="1136650" h="952500">
                <a:moveTo>
                  <a:pt x="654622" y="951955"/>
                </a:moveTo>
                <a:lnTo>
                  <a:pt x="416522" y="951955"/>
                </a:lnTo>
                <a:lnTo>
                  <a:pt x="631561" y="736916"/>
                </a:lnTo>
                <a:lnTo>
                  <a:pt x="668794" y="729086"/>
                </a:lnTo>
                <a:lnTo>
                  <a:pt x="675948" y="727825"/>
                </a:lnTo>
                <a:lnTo>
                  <a:pt x="682727" y="727178"/>
                </a:lnTo>
                <a:lnTo>
                  <a:pt x="689131" y="727086"/>
                </a:lnTo>
                <a:lnTo>
                  <a:pt x="695161" y="727489"/>
                </a:lnTo>
                <a:lnTo>
                  <a:pt x="780885" y="727489"/>
                </a:lnTo>
                <a:lnTo>
                  <a:pt x="676584" y="926436"/>
                </a:lnTo>
                <a:lnTo>
                  <a:pt x="668794" y="937782"/>
                </a:lnTo>
                <a:lnTo>
                  <a:pt x="654622" y="951955"/>
                </a:lnTo>
                <a:close/>
              </a:path>
            </a:pathLst>
          </a:custGeom>
          <a:solidFill>
            <a:srgbClr val="00C137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83">
            <a:extLst>
              <a:ext uri="{FF2B5EF4-FFF2-40B4-BE49-F238E27FC236}">
                <a16:creationId xmlns:a16="http://schemas.microsoft.com/office/drawing/2014/main" xmlns="" id="{0F3ED6E9-0862-4041-94F2-3FC2BD95D284}"/>
              </a:ext>
            </a:extLst>
          </p:cNvPr>
          <p:cNvSpPr/>
          <p:nvPr/>
        </p:nvSpPr>
        <p:spPr>
          <a:xfrm>
            <a:off x="1408699" y="9423040"/>
            <a:ext cx="897255" cy="864235"/>
          </a:xfrm>
          <a:custGeom>
            <a:avLst/>
            <a:gdLst/>
            <a:ahLst/>
            <a:cxnLst/>
            <a:rect l="l" t="t" r="r" b="b"/>
            <a:pathLst>
              <a:path w="897255" h="864234">
                <a:moveTo>
                  <a:pt x="325010" y="863958"/>
                </a:moveTo>
                <a:lnTo>
                  <a:pt x="183637" y="863958"/>
                </a:lnTo>
                <a:lnTo>
                  <a:pt x="182529" y="858695"/>
                </a:lnTo>
                <a:lnTo>
                  <a:pt x="0" y="46521"/>
                </a:lnTo>
                <a:lnTo>
                  <a:pt x="1918" y="24348"/>
                </a:lnTo>
                <a:lnTo>
                  <a:pt x="15410" y="6717"/>
                </a:lnTo>
                <a:lnTo>
                  <a:pt x="36976" y="0"/>
                </a:lnTo>
                <a:lnTo>
                  <a:pt x="63120" y="10567"/>
                </a:lnTo>
                <a:lnTo>
                  <a:pt x="424769" y="343906"/>
                </a:lnTo>
                <a:lnTo>
                  <a:pt x="312724" y="343906"/>
                </a:lnTo>
                <a:lnTo>
                  <a:pt x="281041" y="374124"/>
                </a:lnTo>
                <a:lnTo>
                  <a:pt x="245230" y="398776"/>
                </a:lnTo>
                <a:lnTo>
                  <a:pt x="205973" y="417466"/>
                </a:lnTo>
                <a:lnTo>
                  <a:pt x="163952" y="429797"/>
                </a:lnTo>
                <a:lnTo>
                  <a:pt x="249245" y="809357"/>
                </a:lnTo>
                <a:lnTo>
                  <a:pt x="308250" y="834925"/>
                </a:lnTo>
                <a:lnTo>
                  <a:pt x="325010" y="863958"/>
                </a:lnTo>
                <a:close/>
              </a:path>
              <a:path w="897255" h="864234">
                <a:moveTo>
                  <a:pt x="897002" y="863958"/>
                </a:moveTo>
                <a:lnTo>
                  <a:pt x="702598" y="863958"/>
                </a:lnTo>
                <a:lnTo>
                  <a:pt x="591452" y="671452"/>
                </a:lnTo>
                <a:lnTo>
                  <a:pt x="593115" y="640682"/>
                </a:lnTo>
                <a:lnTo>
                  <a:pt x="593489" y="633460"/>
                </a:lnTo>
                <a:lnTo>
                  <a:pt x="594140" y="626212"/>
                </a:lnTo>
                <a:lnTo>
                  <a:pt x="595277" y="619492"/>
                </a:lnTo>
                <a:lnTo>
                  <a:pt x="596849" y="613275"/>
                </a:lnTo>
                <a:lnTo>
                  <a:pt x="598803" y="607532"/>
                </a:lnTo>
                <a:lnTo>
                  <a:pt x="312724" y="343906"/>
                </a:lnTo>
                <a:lnTo>
                  <a:pt x="424769" y="343906"/>
                </a:lnTo>
                <a:lnTo>
                  <a:pt x="786166" y="677004"/>
                </a:lnTo>
                <a:lnTo>
                  <a:pt x="795115" y="687471"/>
                </a:lnTo>
                <a:lnTo>
                  <a:pt x="897002" y="863958"/>
                </a:lnTo>
                <a:close/>
              </a:path>
              <a:path w="897255" h="864234">
                <a:moveTo>
                  <a:pt x="614746" y="863958"/>
                </a:moveTo>
                <a:lnTo>
                  <a:pt x="412861" y="863958"/>
                </a:lnTo>
                <a:lnTo>
                  <a:pt x="373248" y="795335"/>
                </a:lnTo>
                <a:lnTo>
                  <a:pt x="375557" y="754133"/>
                </a:lnTo>
                <a:lnTo>
                  <a:pt x="386072" y="708292"/>
                </a:lnTo>
                <a:lnTo>
                  <a:pt x="441528" y="675469"/>
                </a:lnTo>
                <a:lnTo>
                  <a:pt x="481391" y="686113"/>
                </a:lnTo>
                <a:lnTo>
                  <a:pt x="524656" y="707925"/>
                </a:lnTo>
                <a:lnTo>
                  <a:pt x="614746" y="863958"/>
                </a:lnTo>
                <a:close/>
              </a:path>
            </a:pathLst>
          </a:custGeom>
          <a:solidFill>
            <a:srgbClr val="00D1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25">
            <a:extLst>
              <a:ext uri="{FF2B5EF4-FFF2-40B4-BE49-F238E27FC236}">
                <a16:creationId xmlns:a16="http://schemas.microsoft.com/office/drawing/2014/main" xmlns="" id="{81DDA4AE-C22F-44D8-8AB8-169430CAC3E3}"/>
              </a:ext>
            </a:extLst>
          </p:cNvPr>
          <p:cNvSpPr/>
          <p:nvPr/>
        </p:nvSpPr>
        <p:spPr>
          <a:xfrm>
            <a:off x="8038902" y="9185399"/>
            <a:ext cx="878205" cy="1101725"/>
          </a:xfrm>
          <a:custGeom>
            <a:avLst/>
            <a:gdLst/>
            <a:ahLst/>
            <a:cxnLst/>
            <a:rect l="l" t="t" r="r" b="b"/>
            <a:pathLst>
              <a:path w="878204" h="1101725">
                <a:moveTo>
                  <a:pt x="627209" y="1101598"/>
                </a:moveTo>
                <a:lnTo>
                  <a:pt x="571973" y="1101598"/>
                </a:lnTo>
                <a:lnTo>
                  <a:pt x="635653" y="991307"/>
                </a:lnTo>
                <a:lnTo>
                  <a:pt x="640287" y="978323"/>
                </a:lnTo>
                <a:lnTo>
                  <a:pt x="776194" y="373407"/>
                </a:lnTo>
                <a:lnTo>
                  <a:pt x="855895" y="18936"/>
                </a:lnTo>
                <a:lnTo>
                  <a:pt x="856335" y="14740"/>
                </a:lnTo>
                <a:lnTo>
                  <a:pt x="856375" y="6951"/>
                </a:lnTo>
                <a:lnTo>
                  <a:pt x="855975" y="3356"/>
                </a:lnTo>
                <a:lnTo>
                  <a:pt x="855296" y="0"/>
                </a:lnTo>
                <a:lnTo>
                  <a:pt x="877028" y="58086"/>
                </a:lnTo>
                <a:lnTo>
                  <a:pt x="877667" y="61482"/>
                </a:lnTo>
                <a:lnTo>
                  <a:pt x="878067" y="65037"/>
                </a:lnTo>
                <a:lnTo>
                  <a:pt x="878187" y="68833"/>
                </a:lnTo>
                <a:lnTo>
                  <a:pt x="878027" y="72827"/>
                </a:lnTo>
                <a:lnTo>
                  <a:pt x="877587" y="77022"/>
                </a:lnTo>
                <a:lnTo>
                  <a:pt x="796929" y="435929"/>
                </a:lnTo>
                <a:lnTo>
                  <a:pt x="661981" y="1036410"/>
                </a:lnTo>
                <a:lnTo>
                  <a:pt x="657347" y="1049394"/>
                </a:lnTo>
                <a:lnTo>
                  <a:pt x="627209" y="1101598"/>
                </a:lnTo>
                <a:close/>
              </a:path>
              <a:path w="878204" h="1101725">
                <a:moveTo>
                  <a:pt x="278904" y="637594"/>
                </a:moveTo>
                <a:lnTo>
                  <a:pt x="257172" y="579507"/>
                </a:lnTo>
                <a:lnTo>
                  <a:pt x="543251" y="315880"/>
                </a:lnTo>
                <a:lnTo>
                  <a:pt x="546966" y="319916"/>
                </a:lnTo>
                <a:lnTo>
                  <a:pt x="550721" y="323911"/>
                </a:lnTo>
                <a:lnTo>
                  <a:pt x="579205" y="349478"/>
                </a:lnTo>
                <a:lnTo>
                  <a:pt x="615480" y="373407"/>
                </a:lnTo>
                <a:lnTo>
                  <a:pt x="616530" y="373967"/>
                </a:lnTo>
                <a:lnTo>
                  <a:pt x="564943" y="373967"/>
                </a:lnTo>
                <a:lnTo>
                  <a:pt x="278904" y="637594"/>
                </a:lnTo>
                <a:close/>
              </a:path>
              <a:path w="878204" h="1101725">
                <a:moveTo>
                  <a:pt x="713717" y="459860"/>
                </a:moveTo>
                <a:lnTo>
                  <a:pt x="676801" y="449392"/>
                </a:lnTo>
                <a:lnTo>
                  <a:pt x="637172" y="431494"/>
                </a:lnTo>
                <a:lnTo>
                  <a:pt x="600899" y="407564"/>
                </a:lnTo>
                <a:lnTo>
                  <a:pt x="572454" y="381997"/>
                </a:lnTo>
                <a:lnTo>
                  <a:pt x="564944" y="373967"/>
                </a:lnTo>
                <a:lnTo>
                  <a:pt x="616530" y="373967"/>
                </a:lnTo>
                <a:lnTo>
                  <a:pt x="620273" y="375964"/>
                </a:lnTo>
                <a:lnTo>
                  <a:pt x="625107" y="378441"/>
                </a:lnTo>
                <a:lnTo>
                  <a:pt x="665457" y="394821"/>
                </a:lnTo>
                <a:lnTo>
                  <a:pt x="692025" y="401773"/>
                </a:lnTo>
                <a:lnTo>
                  <a:pt x="713717" y="459860"/>
                </a:lnTo>
                <a:close/>
              </a:path>
              <a:path w="878204" h="1101725">
                <a:moveTo>
                  <a:pt x="55214" y="1101598"/>
                </a:moveTo>
                <a:lnTo>
                  <a:pt x="0" y="1101598"/>
                </a:lnTo>
                <a:lnTo>
                  <a:pt x="264523" y="643388"/>
                </a:lnTo>
                <a:lnTo>
                  <a:pt x="263723" y="629006"/>
                </a:lnTo>
                <a:lnTo>
                  <a:pt x="263563" y="626410"/>
                </a:lnTo>
                <a:lnTo>
                  <a:pt x="262843" y="612626"/>
                </a:lnTo>
                <a:lnTo>
                  <a:pt x="262764" y="610669"/>
                </a:lnTo>
                <a:lnTo>
                  <a:pt x="262643" y="608832"/>
                </a:lnTo>
                <a:lnTo>
                  <a:pt x="259967" y="588258"/>
                </a:lnTo>
                <a:lnTo>
                  <a:pt x="281659" y="646385"/>
                </a:lnTo>
                <a:lnTo>
                  <a:pt x="284336" y="666918"/>
                </a:lnTo>
                <a:lnTo>
                  <a:pt x="284456" y="668756"/>
                </a:lnTo>
                <a:lnTo>
                  <a:pt x="284536" y="670713"/>
                </a:lnTo>
                <a:lnTo>
                  <a:pt x="285135" y="681980"/>
                </a:lnTo>
                <a:lnTo>
                  <a:pt x="285295" y="684497"/>
                </a:lnTo>
                <a:lnTo>
                  <a:pt x="285415" y="687093"/>
                </a:lnTo>
                <a:lnTo>
                  <a:pt x="286215" y="701474"/>
                </a:lnTo>
                <a:lnTo>
                  <a:pt x="55214" y="1101598"/>
                </a:lnTo>
                <a:close/>
              </a:path>
              <a:path w="878204" h="1101725">
                <a:moveTo>
                  <a:pt x="344982" y="1101598"/>
                </a:moveTo>
                <a:lnTo>
                  <a:pt x="289724" y="1101598"/>
                </a:lnTo>
                <a:lnTo>
                  <a:pt x="482728" y="767311"/>
                </a:lnTo>
                <a:lnTo>
                  <a:pt x="482487" y="762437"/>
                </a:lnTo>
                <a:lnTo>
                  <a:pt x="482208" y="757683"/>
                </a:lnTo>
                <a:lnTo>
                  <a:pt x="481488" y="744460"/>
                </a:lnTo>
                <a:lnTo>
                  <a:pt x="481248" y="740505"/>
                </a:lnTo>
                <a:lnTo>
                  <a:pt x="480848" y="733314"/>
                </a:lnTo>
                <a:lnTo>
                  <a:pt x="480008" y="719211"/>
                </a:lnTo>
                <a:lnTo>
                  <a:pt x="479968" y="718932"/>
                </a:lnTo>
                <a:lnTo>
                  <a:pt x="479449" y="713139"/>
                </a:lnTo>
                <a:lnTo>
                  <a:pt x="478691" y="707586"/>
                </a:lnTo>
                <a:lnTo>
                  <a:pt x="477692" y="702273"/>
                </a:lnTo>
                <a:lnTo>
                  <a:pt x="476453" y="697159"/>
                </a:lnTo>
                <a:lnTo>
                  <a:pt x="498146" y="755246"/>
                </a:lnTo>
                <a:lnTo>
                  <a:pt x="499384" y="760360"/>
                </a:lnTo>
                <a:lnTo>
                  <a:pt x="500383" y="765673"/>
                </a:lnTo>
                <a:lnTo>
                  <a:pt x="501142" y="771266"/>
                </a:lnTo>
                <a:lnTo>
                  <a:pt x="501661" y="777058"/>
                </a:lnTo>
                <a:lnTo>
                  <a:pt x="501701" y="777298"/>
                </a:lnTo>
                <a:lnTo>
                  <a:pt x="502020" y="783011"/>
                </a:lnTo>
                <a:lnTo>
                  <a:pt x="502740" y="794876"/>
                </a:lnTo>
                <a:lnTo>
                  <a:pt x="503660" y="811176"/>
                </a:lnTo>
                <a:lnTo>
                  <a:pt x="503940" y="815770"/>
                </a:lnTo>
                <a:lnTo>
                  <a:pt x="504180" y="820524"/>
                </a:lnTo>
                <a:lnTo>
                  <a:pt x="504460" y="825398"/>
                </a:lnTo>
                <a:lnTo>
                  <a:pt x="344982" y="1101598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26">
            <a:extLst>
              <a:ext uri="{FF2B5EF4-FFF2-40B4-BE49-F238E27FC236}">
                <a16:creationId xmlns:a16="http://schemas.microsoft.com/office/drawing/2014/main" xmlns="" id="{8851716C-0C2E-4C08-946F-15CDFB80716D}"/>
              </a:ext>
            </a:extLst>
          </p:cNvPr>
          <p:cNvSpPr/>
          <p:nvPr/>
        </p:nvSpPr>
        <p:spPr>
          <a:xfrm>
            <a:off x="7844480" y="9158203"/>
            <a:ext cx="1050925" cy="1129030"/>
          </a:xfrm>
          <a:custGeom>
            <a:avLst/>
            <a:gdLst/>
            <a:ahLst/>
            <a:cxnLst/>
            <a:rect l="l" t="t" r="r" b="b"/>
            <a:pathLst>
              <a:path w="1050925" h="1129029">
                <a:moveTo>
                  <a:pt x="194421" y="1128795"/>
                </a:moveTo>
                <a:lnTo>
                  <a:pt x="0" y="1128795"/>
                </a:lnTo>
                <a:lnTo>
                  <a:pt x="255282" y="686644"/>
                </a:lnTo>
                <a:lnTo>
                  <a:pt x="273806" y="667428"/>
                </a:lnTo>
                <a:lnTo>
                  <a:pt x="311042" y="632303"/>
                </a:lnTo>
                <a:lnTo>
                  <a:pt x="350449" y="596083"/>
                </a:lnTo>
                <a:lnTo>
                  <a:pt x="375490" y="573587"/>
                </a:lnTo>
                <a:lnTo>
                  <a:pt x="987596" y="9420"/>
                </a:lnTo>
                <a:lnTo>
                  <a:pt x="1007779" y="0"/>
                </a:lnTo>
                <a:lnTo>
                  <a:pt x="1029803" y="2878"/>
                </a:lnTo>
                <a:lnTo>
                  <a:pt x="1046405" y="18206"/>
                </a:lnTo>
                <a:lnTo>
                  <a:pt x="1050317" y="46133"/>
                </a:lnTo>
                <a:lnTo>
                  <a:pt x="983551" y="343078"/>
                </a:lnTo>
                <a:lnTo>
                  <a:pt x="737673" y="343078"/>
                </a:lnTo>
                <a:lnTo>
                  <a:pt x="451594" y="606705"/>
                </a:lnTo>
                <a:lnTo>
                  <a:pt x="458301" y="658918"/>
                </a:lnTo>
                <a:lnTo>
                  <a:pt x="458945" y="670584"/>
                </a:lnTo>
                <a:lnTo>
                  <a:pt x="194421" y="1128795"/>
                </a:lnTo>
                <a:close/>
              </a:path>
              <a:path w="1050925" h="1129029">
                <a:moveTo>
                  <a:pt x="766395" y="1128795"/>
                </a:moveTo>
                <a:lnTo>
                  <a:pt x="571998" y="1128795"/>
                </a:lnTo>
                <a:lnTo>
                  <a:pt x="742147" y="834098"/>
                </a:lnTo>
                <a:lnTo>
                  <a:pt x="782652" y="813822"/>
                </a:lnTo>
                <a:lnTo>
                  <a:pt x="801152" y="808490"/>
                </a:lnTo>
                <a:lnTo>
                  <a:pt x="886445" y="428970"/>
                </a:lnTo>
                <a:lnTo>
                  <a:pt x="844424" y="416617"/>
                </a:lnTo>
                <a:lnTo>
                  <a:pt x="805168" y="397919"/>
                </a:lnTo>
                <a:lnTo>
                  <a:pt x="769357" y="373274"/>
                </a:lnTo>
                <a:lnTo>
                  <a:pt x="737673" y="343078"/>
                </a:lnTo>
                <a:lnTo>
                  <a:pt x="983551" y="343078"/>
                </a:lnTo>
                <a:lnTo>
                  <a:pt x="834709" y="1005522"/>
                </a:lnTo>
                <a:lnTo>
                  <a:pt x="830076" y="1018505"/>
                </a:lnTo>
                <a:lnTo>
                  <a:pt x="766395" y="1128795"/>
                </a:lnTo>
                <a:close/>
              </a:path>
              <a:path w="1050925" h="1129029">
                <a:moveTo>
                  <a:pt x="484145" y="1128795"/>
                </a:moveTo>
                <a:lnTo>
                  <a:pt x="282242" y="1128795"/>
                </a:lnTo>
                <a:lnTo>
                  <a:pt x="525740" y="707058"/>
                </a:lnTo>
                <a:lnTo>
                  <a:pt x="562582" y="688463"/>
                </a:lnTo>
                <a:lnTo>
                  <a:pt x="569045" y="685405"/>
                </a:lnTo>
                <a:lnTo>
                  <a:pt x="607545" y="674646"/>
                </a:lnTo>
                <a:lnTo>
                  <a:pt x="640250" y="682030"/>
                </a:lnTo>
                <a:lnTo>
                  <a:pt x="674393" y="746129"/>
                </a:lnTo>
                <a:lnTo>
                  <a:pt x="677149" y="794508"/>
                </a:lnTo>
                <a:lnTo>
                  <a:pt x="484145" y="1128795"/>
                </a:lnTo>
                <a:close/>
              </a:path>
            </a:pathLst>
          </a:custGeom>
          <a:solidFill>
            <a:srgbClr val="FADF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14">
            <a:extLst>
              <a:ext uri="{FF2B5EF4-FFF2-40B4-BE49-F238E27FC236}">
                <a16:creationId xmlns:a16="http://schemas.microsoft.com/office/drawing/2014/main" xmlns="" id="{7EFF216E-188F-4532-BD31-A7F7E7D76DA1}"/>
              </a:ext>
            </a:extLst>
          </p:cNvPr>
          <p:cNvSpPr/>
          <p:nvPr/>
        </p:nvSpPr>
        <p:spPr>
          <a:xfrm>
            <a:off x="9193914" y="5427031"/>
            <a:ext cx="1093470" cy="1563370"/>
          </a:xfrm>
          <a:custGeom>
            <a:avLst/>
            <a:gdLst/>
            <a:ahLst/>
            <a:cxnLst/>
            <a:rect l="l" t="t" r="r" b="b"/>
            <a:pathLst>
              <a:path w="1093470" h="1563370">
                <a:moveTo>
                  <a:pt x="32583" y="1563033"/>
                </a:moveTo>
                <a:lnTo>
                  <a:pt x="12059" y="1554565"/>
                </a:lnTo>
                <a:lnTo>
                  <a:pt x="0" y="1535475"/>
                </a:lnTo>
                <a:lnTo>
                  <a:pt x="3460" y="1507494"/>
                </a:lnTo>
                <a:lnTo>
                  <a:pt x="460004" y="636595"/>
                </a:lnTo>
                <a:lnTo>
                  <a:pt x="467834" y="625249"/>
                </a:lnTo>
                <a:lnTo>
                  <a:pt x="1093084" y="0"/>
                </a:lnTo>
                <a:lnTo>
                  <a:pt x="1093084" y="238098"/>
                </a:lnTo>
                <a:lnTo>
                  <a:pt x="505068" y="826115"/>
                </a:lnTo>
                <a:lnTo>
                  <a:pt x="460680" y="835223"/>
                </a:lnTo>
                <a:lnTo>
                  <a:pt x="441427" y="835583"/>
                </a:lnTo>
                <a:lnTo>
                  <a:pt x="260815" y="1180108"/>
                </a:lnTo>
                <a:lnTo>
                  <a:pt x="298196" y="1202899"/>
                </a:lnTo>
                <a:lnTo>
                  <a:pt x="331281" y="1231113"/>
                </a:lnTo>
                <a:lnTo>
                  <a:pt x="359505" y="1264196"/>
                </a:lnTo>
                <a:lnTo>
                  <a:pt x="382301" y="1301594"/>
                </a:lnTo>
                <a:lnTo>
                  <a:pt x="545800" y="1301594"/>
                </a:lnTo>
                <a:lnTo>
                  <a:pt x="54516" y="1559149"/>
                </a:lnTo>
                <a:lnTo>
                  <a:pt x="32583" y="1563033"/>
                </a:lnTo>
                <a:close/>
              </a:path>
              <a:path w="1093470" h="1563370">
                <a:moveTo>
                  <a:pt x="593810" y="1014955"/>
                </a:moveTo>
                <a:lnTo>
                  <a:pt x="564121" y="999356"/>
                </a:lnTo>
                <a:lnTo>
                  <a:pt x="547751" y="969855"/>
                </a:lnTo>
                <a:lnTo>
                  <a:pt x="547732" y="928586"/>
                </a:lnTo>
                <a:lnTo>
                  <a:pt x="550609" y="914498"/>
                </a:lnTo>
                <a:lnTo>
                  <a:pt x="553732" y="899434"/>
                </a:lnTo>
                <a:lnTo>
                  <a:pt x="557560" y="881206"/>
                </a:lnTo>
                <a:lnTo>
                  <a:pt x="1093083" y="345682"/>
                </a:lnTo>
                <a:lnTo>
                  <a:pt x="1093084" y="592970"/>
                </a:lnTo>
                <a:lnTo>
                  <a:pt x="681204" y="1004849"/>
                </a:lnTo>
                <a:lnTo>
                  <a:pt x="640800" y="1013259"/>
                </a:lnTo>
                <a:lnTo>
                  <a:pt x="633784" y="1014517"/>
                </a:lnTo>
                <a:lnTo>
                  <a:pt x="593810" y="1014955"/>
                </a:lnTo>
                <a:close/>
              </a:path>
              <a:path w="1093470" h="1563370">
                <a:moveTo>
                  <a:pt x="545800" y="1301594"/>
                </a:moveTo>
                <a:lnTo>
                  <a:pt x="382301" y="1301594"/>
                </a:lnTo>
                <a:lnTo>
                  <a:pt x="726826" y="1120943"/>
                </a:lnTo>
                <a:lnTo>
                  <a:pt x="726430" y="1114913"/>
                </a:lnTo>
                <a:lnTo>
                  <a:pt x="726550" y="1108318"/>
                </a:lnTo>
                <a:lnTo>
                  <a:pt x="727180" y="1101729"/>
                </a:lnTo>
                <a:lnTo>
                  <a:pt x="728424" y="1094576"/>
                </a:lnTo>
                <a:lnTo>
                  <a:pt x="731769" y="1078866"/>
                </a:lnTo>
                <a:lnTo>
                  <a:pt x="733884" y="1068779"/>
                </a:lnTo>
                <a:lnTo>
                  <a:pt x="736254" y="1057343"/>
                </a:lnTo>
                <a:lnTo>
                  <a:pt x="1093083" y="700554"/>
                </a:lnTo>
                <a:lnTo>
                  <a:pt x="1093083" y="938653"/>
                </a:lnTo>
                <a:lnTo>
                  <a:pt x="937160" y="1094576"/>
                </a:lnTo>
                <a:lnTo>
                  <a:pt x="869236" y="1132603"/>
                </a:lnTo>
                <a:lnTo>
                  <a:pt x="821791" y="1157390"/>
                </a:lnTo>
                <a:lnTo>
                  <a:pt x="791784" y="1172638"/>
                </a:lnTo>
                <a:lnTo>
                  <a:pt x="545800" y="1301594"/>
                </a:lnTo>
                <a:close/>
              </a:path>
              <a:path w="1093470" h="1563370">
                <a:moveTo>
                  <a:pt x="447481" y="835963"/>
                </a:moveTo>
                <a:lnTo>
                  <a:pt x="441427" y="835583"/>
                </a:lnTo>
                <a:lnTo>
                  <a:pt x="456864" y="835583"/>
                </a:lnTo>
                <a:lnTo>
                  <a:pt x="453897" y="835863"/>
                </a:lnTo>
                <a:lnTo>
                  <a:pt x="447481" y="835963"/>
                </a:lnTo>
                <a:close/>
              </a:path>
            </a:pathLst>
          </a:custGeom>
          <a:solidFill>
            <a:srgbClr val="CC40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3">
            <a:extLst>
              <a:ext uri="{FF2B5EF4-FFF2-40B4-BE49-F238E27FC236}">
                <a16:creationId xmlns:a16="http://schemas.microsoft.com/office/drawing/2014/main" xmlns="" id="{BC2F01B0-AAA9-4F7C-8480-152C7ED84154}"/>
              </a:ext>
            </a:extLst>
          </p:cNvPr>
          <p:cNvSpPr/>
          <p:nvPr/>
        </p:nvSpPr>
        <p:spPr>
          <a:xfrm>
            <a:off x="9012896" y="4171098"/>
            <a:ext cx="1274445" cy="1134745"/>
          </a:xfrm>
          <a:custGeom>
            <a:avLst/>
            <a:gdLst/>
            <a:ahLst/>
            <a:cxnLst/>
            <a:rect l="l" t="t" r="r" b="b"/>
            <a:pathLst>
              <a:path w="1274445" h="1134745">
                <a:moveTo>
                  <a:pt x="1274102" y="1134166"/>
                </a:moveTo>
                <a:lnTo>
                  <a:pt x="686644" y="794995"/>
                </a:lnTo>
                <a:lnTo>
                  <a:pt x="632318" y="739250"/>
                </a:lnTo>
                <a:lnTo>
                  <a:pt x="596089" y="699833"/>
                </a:lnTo>
                <a:lnTo>
                  <a:pt x="573587" y="674787"/>
                </a:lnTo>
                <a:lnTo>
                  <a:pt x="9420" y="62680"/>
                </a:lnTo>
                <a:lnTo>
                  <a:pt x="0" y="42499"/>
                </a:lnTo>
                <a:lnTo>
                  <a:pt x="2878" y="20479"/>
                </a:lnTo>
                <a:lnTo>
                  <a:pt x="18206" y="3889"/>
                </a:lnTo>
                <a:lnTo>
                  <a:pt x="46134" y="0"/>
                </a:lnTo>
                <a:lnTo>
                  <a:pt x="775320" y="163872"/>
                </a:lnTo>
                <a:lnTo>
                  <a:pt x="428970" y="163872"/>
                </a:lnTo>
                <a:lnTo>
                  <a:pt x="416617" y="205870"/>
                </a:lnTo>
                <a:lnTo>
                  <a:pt x="397919" y="245120"/>
                </a:lnTo>
                <a:lnTo>
                  <a:pt x="373274" y="280938"/>
                </a:lnTo>
                <a:lnTo>
                  <a:pt x="343079" y="312644"/>
                </a:lnTo>
                <a:lnTo>
                  <a:pt x="606705" y="598683"/>
                </a:lnTo>
                <a:lnTo>
                  <a:pt x="683316" y="598683"/>
                </a:lnTo>
                <a:lnTo>
                  <a:pt x="1274102" y="939771"/>
                </a:lnTo>
                <a:lnTo>
                  <a:pt x="1274102" y="1134166"/>
                </a:lnTo>
                <a:close/>
              </a:path>
              <a:path w="1274445" h="1134745">
                <a:moveTo>
                  <a:pt x="1274102" y="562169"/>
                </a:moveTo>
                <a:lnTo>
                  <a:pt x="834098" y="308130"/>
                </a:lnTo>
                <a:lnTo>
                  <a:pt x="813823" y="267630"/>
                </a:lnTo>
                <a:lnTo>
                  <a:pt x="808530" y="249164"/>
                </a:lnTo>
                <a:lnTo>
                  <a:pt x="428970" y="163872"/>
                </a:lnTo>
                <a:lnTo>
                  <a:pt x="775320" y="163872"/>
                </a:lnTo>
                <a:lnTo>
                  <a:pt x="1005521" y="215607"/>
                </a:lnTo>
                <a:lnTo>
                  <a:pt x="1018505" y="220201"/>
                </a:lnTo>
                <a:lnTo>
                  <a:pt x="1274102" y="367774"/>
                </a:lnTo>
                <a:lnTo>
                  <a:pt x="1274102" y="562169"/>
                </a:lnTo>
                <a:close/>
              </a:path>
              <a:path w="1274445" h="1134745">
                <a:moveTo>
                  <a:pt x="1274102" y="851923"/>
                </a:moveTo>
                <a:lnTo>
                  <a:pt x="707059" y="524536"/>
                </a:lnTo>
                <a:lnTo>
                  <a:pt x="688486" y="487694"/>
                </a:lnTo>
                <a:lnTo>
                  <a:pt x="674682" y="442749"/>
                </a:lnTo>
                <a:lnTo>
                  <a:pt x="682056" y="410041"/>
                </a:lnTo>
                <a:lnTo>
                  <a:pt x="706306" y="386592"/>
                </a:lnTo>
                <a:lnTo>
                  <a:pt x="746170" y="375885"/>
                </a:lnTo>
                <a:lnTo>
                  <a:pt x="794509" y="373128"/>
                </a:lnTo>
                <a:lnTo>
                  <a:pt x="1274102" y="650018"/>
                </a:lnTo>
                <a:lnTo>
                  <a:pt x="1274102" y="851923"/>
                </a:lnTo>
                <a:close/>
              </a:path>
              <a:path w="1274445" h="1134745">
                <a:moveTo>
                  <a:pt x="683316" y="598683"/>
                </a:moveTo>
                <a:lnTo>
                  <a:pt x="606705" y="598683"/>
                </a:lnTo>
                <a:lnTo>
                  <a:pt x="612447" y="596729"/>
                </a:lnTo>
                <a:lnTo>
                  <a:pt x="618665" y="595162"/>
                </a:lnTo>
                <a:lnTo>
                  <a:pt x="625385" y="594037"/>
                </a:lnTo>
                <a:lnTo>
                  <a:pt x="632632" y="593409"/>
                </a:lnTo>
                <a:lnTo>
                  <a:pt x="670584" y="591332"/>
                </a:lnTo>
                <a:lnTo>
                  <a:pt x="683316" y="598683"/>
                </a:lnTo>
                <a:close/>
              </a:path>
            </a:pathLst>
          </a:custGeom>
          <a:solidFill>
            <a:srgbClr val="FE413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2">
            <a:extLst>
              <a:ext uri="{FF2B5EF4-FFF2-40B4-BE49-F238E27FC236}">
                <a16:creationId xmlns:a16="http://schemas.microsoft.com/office/drawing/2014/main" xmlns="" id="{660A6677-E2C6-49F5-BCF8-CD1B13A34011}"/>
              </a:ext>
            </a:extLst>
          </p:cNvPr>
          <p:cNvSpPr/>
          <p:nvPr/>
        </p:nvSpPr>
        <p:spPr>
          <a:xfrm>
            <a:off x="9040094" y="4148766"/>
            <a:ext cx="1247140" cy="962660"/>
          </a:xfrm>
          <a:custGeom>
            <a:avLst/>
            <a:gdLst/>
            <a:ahLst/>
            <a:cxnLst/>
            <a:rect l="l" t="t" r="r" b="b"/>
            <a:pathLst>
              <a:path w="1247140" h="962660">
                <a:moveTo>
                  <a:pt x="0" y="22890"/>
                </a:moveTo>
                <a:lnTo>
                  <a:pt x="58086" y="1198"/>
                </a:lnTo>
                <a:lnTo>
                  <a:pt x="61482" y="519"/>
                </a:lnTo>
                <a:lnTo>
                  <a:pt x="65077" y="159"/>
                </a:lnTo>
                <a:lnTo>
                  <a:pt x="68833" y="0"/>
                </a:lnTo>
                <a:lnTo>
                  <a:pt x="72827" y="159"/>
                </a:lnTo>
                <a:lnTo>
                  <a:pt x="77022" y="639"/>
                </a:lnTo>
                <a:lnTo>
                  <a:pt x="170705" y="21692"/>
                </a:lnTo>
                <a:lnTo>
                  <a:pt x="10746" y="21692"/>
                </a:lnTo>
                <a:lnTo>
                  <a:pt x="6951" y="21852"/>
                </a:lnTo>
                <a:lnTo>
                  <a:pt x="3396" y="22251"/>
                </a:lnTo>
                <a:lnTo>
                  <a:pt x="0" y="22890"/>
                </a:lnTo>
                <a:close/>
              </a:path>
              <a:path w="1247140" h="962660">
                <a:moveTo>
                  <a:pt x="1246904" y="390107"/>
                </a:moveTo>
                <a:lnTo>
                  <a:pt x="991307" y="242533"/>
                </a:lnTo>
                <a:lnTo>
                  <a:pt x="18936" y="22331"/>
                </a:lnTo>
                <a:lnTo>
                  <a:pt x="10746" y="21692"/>
                </a:lnTo>
                <a:lnTo>
                  <a:pt x="170705" y="21692"/>
                </a:lnTo>
                <a:lnTo>
                  <a:pt x="1036410" y="216246"/>
                </a:lnTo>
                <a:lnTo>
                  <a:pt x="1049394" y="220841"/>
                </a:lnTo>
                <a:lnTo>
                  <a:pt x="1246904" y="334857"/>
                </a:lnTo>
                <a:lnTo>
                  <a:pt x="1246904" y="390107"/>
                </a:lnTo>
                <a:close/>
              </a:path>
              <a:path w="1247140" h="962660">
                <a:moveTo>
                  <a:pt x="579507" y="621015"/>
                </a:moveTo>
                <a:lnTo>
                  <a:pt x="315881" y="334977"/>
                </a:lnTo>
                <a:lnTo>
                  <a:pt x="319956" y="331261"/>
                </a:lnTo>
                <a:lnTo>
                  <a:pt x="323911" y="327466"/>
                </a:lnTo>
                <a:lnTo>
                  <a:pt x="349478" y="298982"/>
                </a:lnTo>
                <a:lnTo>
                  <a:pt x="373408" y="262708"/>
                </a:lnTo>
                <a:lnTo>
                  <a:pt x="391344" y="223078"/>
                </a:lnTo>
                <a:lnTo>
                  <a:pt x="401772" y="186205"/>
                </a:lnTo>
                <a:lnTo>
                  <a:pt x="459859" y="164512"/>
                </a:lnTo>
                <a:lnTo>
                  <a:pt x="449432" y="201386"/>
                </a:lnTo>
                <a:lnTo>
                  <a:pt x="431494" y="241015"/>
                </a:lnTo>
                <a:lnTo>
                  <a:pt x="407564" y="277289"/>
                </a:lnTo>
                <a:lnTo>
                  <a:pt x="382037" y="305773"/>
                </a:lnTo>
                <a:lnTo>
                  <a:pt x="373967" y="313284"/>
                </a:lnTo>
                <a:lnTo>
                  <a:pt x="637594" y="599322"/>
                </a:lnTo>
                <a:lnTo>
                  <a:pt x="579507" y="621015"/>
                </a:lnTo>
                <a:close/>
              </a:path>
              <a:path w="1247140" h="962660">
                <a:moveTo>
                  <a:pt x="697158" y="401773"/>
                </a:moveTo>
                <a:lnTo>
                  <a:pt x="755245" y="380081"/>
                </a:lnTo>
                <a:lnTo>
                  <a:pt x="777057" y="376525"/>
                </a:lnTo>
                <a:lnTo>
                  <a:pt x="777337" y="376525"/>
                </a:lnTo>
                <a:lnTo>
                  <a:pt x="778096" y="376445"/>
                </a:lnTo>
                <a:lnTo>
                  <a:pt x="779295" y="376405"/>
                </a:lnTo>
                <a:lnTo>
                  <a:pt x="825397" y="373766"/>
                </a:lnTo>
                <a:lnTo>
                  <a:pt x="862974" y="395460"/>
                </a:lnTo>
                <a:lnTo>
                  <a:pt x="767310" y="395460"/>
                </a:lnTo>
                <a:lnTo>
                  <a:pt x="753089" y="396219"/>
                </a:lnTo>
                <a:lnTo>
                  <a:pt x="748694" y="396498"/>
                </a:lnTo>
                <a:lnTo>
                  <a:pt x="744499" y="396698"/>
                </a:lnTo>
                <a:lnTo>
                  <a:pt x="719250" y="398218"/>
                </a:lnTo>
                <a:lnTo>
                  <a:pt x="718971" y="398218"/>
                </a:lnTo>
                <a:lnTo>
                  <a:pt x="713178" y="398737"/>
                </a:lnTo>
                <a:lnTo>
                  <a:pt x="707586" y="399496"/>
                </a:lnTo>
                <a:lnTo>
                  <a:pt x="702272" y="400535"/>
                </a:lnTo>
                <a:lnTo>
                  <a:pt x="697158" y="401773"/>
                </a:lnTo>
                <a:close/>
              </a:path>
              <a:path w="1247140" h="962660">
                <a:moveTo>
                  <a:pt x="1246904" y="672349"/>
                </a:moveTo>
                <a:lnTo>
                  <a:pt x="767310" y="395460"/>
                </a:lnTo>
                <a:lnTo>
                  <a:pt x="862974" y="395460"/>
                </a:lnTo>
                <a:lnTo>
                  <a:pt x="1246904" y="617099"/>
                </a:lnTo>
                <a:lnTo>
                  <a:pt x="1246904" y="672349"/>
                </a:lnTo>
                <a:close/>
              </a:path>
              <a:path w="1247140" h="962660">
                <a:moveTo>
                  <a:pt x="588297" y="618221"/>
                </a:moveTo>
                <a:lnTo>
                  <a:pt x="646384" y="596528"/>
                </a:lnTo>
                <a:lnTo>
                  <a:pt x="668755" y="593771"/>
                </a:lnTo>
                <a:lnTo>
                  <a:pt x="672790" y="593531"/>
                </a:lnTo>
                <a:lnTo>
                  <a:pt x="674947" y="593451"/>
                </a:lnTo>
                <a:lnTo>
                  <a:pt x="677184" y="593331"/>
                </a:lnTo>
                <a:lnTo>
                  <a:pt x="679542" y="593171"/>
                </a:lnTo>
                <a:lnTo>
                  <a:pt x="684496" y="592931"/>
                </a:lnTo>
                <a:lnTo>
                  <a:pt x="689808" y="592611"/>
                </a:lnTo>
                <a:lnTo>
                  <a:pt x="692605" y="592491"/>
                </a:lnTo>
                <a:lnTo>
                  <a:pt x="695481" y="592331"/>
                </a:lnTo>
                <a:lnTo>
                  <a:pt x="698437" y="592131"/>
                </a:lnTo>
                <a:lnTo>
                  <a:pt x="701473" y="591972"/>
                </a:lnTo>
                <a:lnTo>
                  <a:pt x="739048" y="613664"/>
                </a:lnTo>
                <a:lnTo>
                  <a:pt x="643386" y="613664"/>
                </a:lnTo>
                <a:lnTo>
                  <a:pt x="640350" y="613824"/>
                </a:lnTo>
                <a:lnTo>
                  <a:pt x="637394" y="614024"/>
                </a:lnTo>
                <a:lnTo>
                  <a:pt x="631721" y="614344"/>
                </a:lnTo>
                <a:lnTo>
                  <a:pt x="629045" y="614464"/>
                </a:lnTo>
                <a:lnTo>
                  <a:pt x="626409" y="614624"/>
                </a:lnTo>
                <a:lnTo>
                  <a:pt x="623893" y="614744"/>
                </a:lnTo>
                <a:lnTo>
                  <a:pt x="621455" y="614904"/>
                </a:lnTo>
                <a:lnTo>
                  <a:pt x="616860" y="615143"/>
                </a:lnTo>
                <a:lnTo>
                  <a:pt x="614703" y="615223"/>
                </a:lnTo>
                <a:lnTo>
                  <a:pt x="610668" y="615463"/>
                </a:lnTo>
                <a:lnTo>
                  <a:pt x="607073" y="615623"/>
                </a:lnTo>
                <a:lnTo>
                  <a:pt x="601720" y="615983"/>
                </a:lnTo>
                <a:lnTo>
                  <a:pt x="598166" y="616383"/>
                </a:lnTo>
                <a:lnTo>
                  <a:pt x="594769" y="616862"/>
                </a:lnTo>
                <a:lnTo>
                  <a:pt x="591453" y="617501"/>
                </a:lnTo>
                <a:lnTo>
                  <a:pt x="588297" y="618221"/>
                </a:lnTo>
                <a:close/>
              </a:path>
              <a:path w="1247140" h="962660">
                <a:moveTo>
                  <a:pt x="1246904" y="962103"/>
                </a:moveTo>
                <a:lnTo>
                  <a:pt x="643386" y="613664"/>
                </a:lnTo>
                <a:lnTo>
                  <a:pt x="739048" y="613664"/>
                </a:lnTo>
                <a:lnTo>
                  <a:pt x="1246904" y="906853"/>
                </a:lnTo>
                <a:lnTo>
                  <a:pt x="1246904" y="962103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0">
            <a:extLst>
              <a:ext uri="{FF2B5EF4-FFF2-40B4-BE49-F238E27FC236}">
                <a16:creationId xmlns:a16="http://schemas.microsoft.com/office/drawing/2014/main" xmlns="" id="{66CC5D8A-589C-48DB-8B72-1C6FA38B24A8}"/>
              </a:ext>
            </a:extLst>
          </p:cNvPr>
          <p:cNvSpPr/>
          <p:nvPr/>
        </p:nvSpPr>
        <p:spPr>
          <a:xfrm>
            <a:off x="9099290" y="3113874"/>
            <a:ext cx="1188085" cy="729615"/>
          </a:xfrm>
          <a:custGeom>
            <a:avLst/>
            <a:gdLst/>
            <a:ahLst/>
            <a:cxnLst/>
            <a:rect l="l" t="t" r="r" b="b"/>
            <a:pathLst>
              <a:path w="1188084" h="729614">
                <a:moveTo>
                  <a:pt x="469779" y="422825"/>
                </a:moveTo>
                <a:lnTo>
                  <a:pt x="327834" y="422825"/>
                </a:lnTo>
                <a:lnTo>
                  <a:pt x="847857" y="93641"/>
                </a:lnTo>
                <a:lnTo>
                  <a:pt x="860281" y="87729"/>
                </a:lnTo>
                <a:lnTo>
                  <a:pt x="1187708" y="0"/>
                </a:lnTo>
                <a:lnTo>
                  <a:pt x="1187708" y="174299"/>
                </a:lnTo>
                <a:lnTo>
                  <a:pt x="880188" y="256675"/>
                </a:lnTo>
                <a:lnTo>
                  <a:pt x="732243" y="256675"/>
                </a:lnTo>
                <a:lnTo>
                  <a:pt x="469779" y="422825"/>
                </a:lnTo>
                <a:close/>
              </a:path>
              <a:path w="1188084" h="729614">
                <a:moveTo>
                  <a:pt x="855288" y="523138"/>
                </a:moveTo>
                <a:lnTo>
                  <a:pt x="816075" y="510251"/>
                </a:lnTo>
                <a:lnTo>
                  <a:pt x="809346" y="507838"/>
                </a:lnTo>
                <a:lnTo>
                  <a:pt x="774522" y="488216"/>
                </a:lnTo>
                <a:lnTo>
                  <a:pt x="756608" y="459868"/>
                </a:lnTo>
                <a:lnTo>
                  <a:pt x="757173" y="426142"/>
                </a:lnTo>
                <a:lnTo>
                  <a:pt x="777786" y="390386"/>
                </a:lnTo>
                <a:lnTo>
                  <a:pt x="810026" y="354232"/>
                </a:lnTo>
                <a:lnTo>
                  <a:pt x="1187708" y="253040"/>
                </a:lnTo>
                <a:lnTo>
                  <a:pt x="1187708" y="434091"/>
                </a:lnTo>
                <a:lnTo>
                  <a:pt x="855288" y="523138"/>
                </a:lnTo>
                <a:close/>
              </a:path>
              <a:path w="1188084" h="729614">
                <a:moveTo>
                  <a:pt x="792048" y="280285"/>
                </a:moveTo>
                <a:lnTo>
                  <a:pt x="749097" y="265990"/>
                </a:lnTo>
                <a:lnTo>
                  <a:pt x="732243" y="256675"/>
                </a:lnTo>
                <a:lnTo>
                  <a:pt x="880188" y="256675"/>
                </a:lnTo>
                <a:lnTo>
                  <a:pt x="792048" y="280285"/>
                </a:lnTo>
                <a:close/>
              </a:path>
              <a:path w="1188084" h="729614">
                <a:moveTo>
                  <a:pt x="1005386" y="729327"/>
                </a:moveTo>
                <a:lnTo>
                  <a:pt x="954217" y="727830"/>
                </a:lnTo>
                <a:lnTo>
                  <a:pt x="900735" y="725569"/>
                </a:lnTo>
                <a:lnTo>
                  <a:pt x="867113" y="723765"/>
                </a:lnTo>
                <a:lnTo>
                  <a:pt x="35364" y="689848"/>
                </a:lnTo>
                <a:lnTo>
                  <a:pt x="14443" y="682244"/>
                </a:lnTo>
                <a:lnTo>
                  <a:pt x="903" y="664644"/>
                </a:lnTo>
                <a:lnTo>
                  <a:pt x="0" y="642079"/>
                </a:lnTo>
                <a:lnTo>
                  <a:pt x="16987" y="619576"/>
                </a:lnTo>
                <a:lnTo>
                  <a:pt x="327834" y="422825"/>
                </a:lnTo>
                <a:lnTo>
                  <a:pt x="469779" y="422825"/>
                </a:lnTo>
                <a:lnTo>
                  <a:pt x="403579" y="464732"/>
                </a:lnTo>
                <a:lnTo>
                  <a:pt x="424548" y="503173"/>
                </a:lnTo>
                <a:lnTo>
                  <a:pt x="439084" y="544157"/>
                </a:lnTo>
                <a:lnTo>
                  <a:pt x="446982" y="586916"/>
                </a:lnTo>
                <a:lnTo>
                  <a:pt x="448042" y="630682"/>
                </a:lnTo>
                <a:lnTo>
                  <a:pt x="836711" y="646502"/>
                </a:lnTo>
                <a:lnTo>
                  <a:pt x="1187708" y="646502"/>
                </a:lnTo>
                <a:lnTo>
                  <a:pt x="1187708" y="687131"/>
                </a:lnTo>
                <a:lnTo>
                  <a:pt x="1032064" y="728838"/>
                </a:lnTo>
                <a:lnTo>
                  <a:pt x="1005386" y="729327"/>
                </a:lnTo>
                <a:close/>
              </a:path>
              <a:path w="1188084" h="729614">
                <a:moveTo>
                  <a:pt x="1187708" y="646502"/>
                </a:moveTo>
                <a:lnTo>
                  <a:pt x="836711" y="646502"/>
                </a:lnTo>
                <a:lnTo>
                  <a:pt x="839394" y="641091"/>
                </a:lnTo>
                <a:lnTo>
                  <a:pt x="876700" y="596166"/>
                </a:lnTo>
                <a:lnTo>
                  <a:pt x="1187708" y="512831"/>
                </a:lnTo>
                <a:lnTo>
                  <a:pt x="1187708" y="646502"/>
                </a:lnTo>
                <a:close/>
              </a:path>
            </a:pathLst>
          </a:custGeom>
          <a:solidFill>
            <a:srgbClr val="FF980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49">
            <a:extLst>
              <a:ext uri="{FF2B5EF4-FFF2-40B4-BE49-F238E27FC236}">
                <a16:creationId xmlns:a16="http://schemas.microsoft.com/office/drawing/2014/main" xmlns="" id="{8AC9B23B-6F86-4FFD-9C09-6380E96648EA}"/>
              </a:ext>
            </a:extLst>
          </p:cNvPr>
          <p:cNvSpPr/>
          <p:nvPr/>
        </p:nvSpPr>
        <p:spPr>
          <a:xfrm>
            <a:off x="9103294" y="3064337"/>
            <a:ext cx="1184275" cy="696595"/>
          </a:xfrm>
          <a:custGeom>
            <a:avLst/>
            <a:gdLst/>
            <a:ahLst/>
            <a:cxnLst/>
            <a:rect l="l" t="t" r="r" b="b"/>
            <a:pathLst>
              <a:path w="1184275" h="696595">
                <a:moveTo>
                  <a:pt x="0" y="682897"/>
                </a:moveTo>
                <a:lnTo>
                  <a:pt x="25727" y="626488"/>
                </a:lnTo>
                <a:lnTo>
                  <a:pt x="349558" y="415914"/>
                </a:lnTo>
                <a:lnTo>
                  <a:pt x="869580" y="86770"/>
                </a:lnTo>
                <a:lnTo>
                  <a:pt x="1183703" y="0"/>
                </a:lnTo>
                <a:lnTo>
                  <a:pt x="1183703" y="49537"/>
                </a:lnTo>
                <a:lnTo>
                  <a:pt x="856277" y="137266"/>
                </a:lnTo>
                <a:lnTo>
                  <a:pt x="843853" y="143179"/>
                </a:lnTo>
                <a:lnTo>
                  <a:pt x="12983" y="669114"/>
                </a:lnTo>
                <a:lnTo>
                  <a:pt x="1917" y="680060"/>
                </a:lnTo>
                <a:lnTo>
                  <a:pt x="0" y="682897"/>
                </a:lnTo>
                <a:close/>
              </a:path>
              <a:path w="1184275" h="696595">
                <a:moveTo>
                  <a:pt x="760877" y="457861"/>
                </a:moveTo>
                <a:lnTo>
                  <a:pt x="786604" y="401412"/>
                </a:lnTo>
                <a:lnTo>
                  <a:pt x="799707" y="383315"/>
                </a:lnTo>
                <a:lnTo>
                  <a:pt x="800187" y="382716"/>
                </a:lnTo>
                <a:lnTo>
                  <a:pt x="801026" y="381797"/>
                </a:lnTo>
                <a:lnTo>
                  <a:pt x="802105" y="380559"/>
                </a:lnTo>
                <a:lnTo>
                  <a:pt x="809056" y="372728"/>
                </a:lnTo>
                <a:lnTo>
                  <a:pt x="811373" y="370172"/>
                </a:lnTo>
                <a:lnTo>
                  <a:pt x="816487" y="364379"/>
                </a:lnTo>
                <a:lnTo>
                  <a:pt x="819323" y="361263"/>
                </a:lnTo>
                <a:lnTo>
                  <a:pt x="822240" y="357947"/>
                </a:lnTo>
                <a:lnTo>
                  <a:pt x="831748" y="347360"/>
                </a:lnTo>
                <a:lnTo>
                  <a:pt x="1183703" y="253040"/>
                </a:lnTo>
                <a:lnTo>
                  <a:pt x="1183703" y="302577"/>
                </a:lnTo>
                <a:lnTo>
                  <a:pt x="806021" y="403769"/>
                </a:lnTo>
                <a:lnTo>
                  <a:pt x="802745" y="407405"/>
                </a:lnTo>
                <a:lnTo>
                  <a:pt x="799589" y="410960"/>
                </a:lnTo>
                <a:lnTo>
                  <a:pt x="796512" y="414356"/>
                </a:lnTo>
                <a:lnTo>
                  <a:pt x="793596" y="417672"/>
                </a:lnTo>
                <a:lnTo>
                  <a:pt x="788123" y="423784"/>
                </a:lnTo>
                <a:lnTo>
                  <a:pt x="785646" y="426580"/>
                </a:lnTo>
                <a:lnTo>
                  <a:pt x="783329" y="429137"/>
                </a:lnTo>
                <a:lnTo>
                  <a:pt x="776377" y="436967"/>
                </a:lnTo>
                <a:lnTo>
                  <a:pt x="775299" y="438246"/>
                </a:lnTo>
                <a:lnTo>
                  <a:pt x="774460" y="439165"/>
                </a:lnTo>
                <a:lnTo>
                  <a:pt x="773980" y="439724"/>
                </a:lnTo>
                <a:lnTo>
                  <a:pt x="773780" y="439924"/>
                </a:lnTo>
                <a:lnTo>
                  <a:pt x="770065" y="444398"/>
                </a:lnTo>
                <a:lnTo>
                  <a:pt x="766669" y="448872"/>
                </a:lnTo>
                <a:lnTo>
                  <a:pt x="763593" y="453347"/>
                </a:lnTo>
                <a:lnTo>
                  <a:pt x="760877" y="457861"/>
                </a:lnTo>
                <a:close/>
              </a:path>
              <a:path w="1184275" h="696595">
                <a:moveTo>
                  <a:pt x="832707" y="696040"/>
                </a:moveTo>
                <a:lnTo>
                  <a:pt x="444039" y="680220"/>
                </a:lnTo>
                <a:lnTo>
                  <a:pt x="444279" y="674707"/>
                </a:lnTo>
                <a:lnTo>
                  <a:pt x="444359" y="658247"/>
                </a:lnTo>
                <a:lnTo>
                  <a:pt x="440804" y="620256"/>
                </a:lnTo>
                <a:lnTo>
                  <a:pt x="430376" y="578069"/>
                </a:lnTo>
                <a:lnTo>
                  <a:pt x="413437" y="537960"/>
                </a:lnTo>
                <a:lnTo>
                  <a:pt x="399575" y="514270"/>
                </a:lnTo>
                <a:lnTo>
                  <a:pt x="425303" y="457861"/>
                </a:lnTo>
                <a:lnTo>
                  <a:pt x="443999" y="491338"/>
                </a:lnTo>
                <a:lnTo>
                  <a:pt x="459339" y="532047"/>
                </a:lnTo>
                <a:lnTo>
                  <a:pt x="468088" y="574593"/>
                </a:lnTo>
                <a:lnTo>
                  <a:pt x="470122" y="604236"/>
                </a:lnTo>
                <a:lnTo>
                  <a:pt x="470007" y="618298"/>
                </a:lnTo>
                <a:lnTo>
                  <a:pt x="469766" y="623811"/>
                </a:lnTo>
                <a:lnTo>
                  <a:pt x="858435" y="639631"/>
                </a:lnTo>
                <a:lnTo>
                  <a:pt x="832707" y="696040"/>
                </a:lnTo>
                <a:close/>
              </a:path>
              <a:path w="1184275" h="696595">
                <a:moveTo>
                  <a:pt x="836942" y="687890"/>
                </a:moveTo>
                <a:lnTo>
                  <a:pt x="862709" y="631481"/>
                </a:lnTo>
                <a:lnTo>
                  <a:pt x="875334" y="615062"/>
                </a:lnTo>
                <a:lnTo>
                  <a:pt x="879249" y="610708"/>
                </a:lnTo>
                <a:lnTo>
                  <a:pt x="880688" y="609070"/>
                </a:lnTo>
                <a:lnTo>
                  <a:pt x="883763" y="605674"/>
                </a:lnTo>
                <a:lnTo>
                  <a:pt x="898423" y="589295"/>
                </a:lnTo>
                <a:lnTo>
                  <a:pt x="1183703" y="512831"/>
                </a:lnTo>
                <a:lnTo>
                  <a:pt x="1183703" y="562369"/>
                </a:lnTo>
                <a:lnTo>
                  <a:pt x="872696" y="645703"/>
                </a:lnTo>
                <a:lnTo>
                  <a:pt x="853522" y="667116"/>
                </a:lnTo>
                <a:lnTo>
                  <a:pt x="849566" y="671471"/>
                </a:lnTo>
                <a:lnTo>
                  <a:pt x="848408" y="672789"/>
                </a:lnTo>
                <a:lnTo>
                  <a:pt x="847289" y="673988"/>
                </a:lnTo>
                <a:lnTo>
                  <a:pt x="844891" y="676784"/>
                </a:lnTo>
                <a:lnTo>
                  <a:pt x="842614" y="679581"/>
                </a:lnTo>
                <a:lnTo>
                  <a:pt x="840577" y="682377"/>
                </a:lnTo>
                <a:lnTo>
                  <a:pt x="838699" y="685134"/>
                </a:lnTo>
                <a:lnTo>
                  <a:pt x="836942" y="687890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46">
            <a:extLst>
              <a:ext uri="{FF2B5EF4-FFF2-40B4-BE49-F238E27FC236}">
                <a16:creationId xmlns:a16="http://schemas.microsoft.com/office/drawing/2014/main" xmlns="" id="{3B522984-0FD7-4F01-A982-2AEF77C6F6E5}"/>
              </a:ext>
            </a:extLst>
          </p:cNvPr>
          <p:cNvSpPr/>
          <p:nvPr/>
        </p:nvSpPr>
        <p:spPr>
          <a:xfrm>
            <a:off x="9001702" y="1553606"/>
            <a:ext cx="1285875" cy="984250"/>
          </a:xfrm>
          <a:custGeom>
            <a:avLst/>
            <a:gdLst/>
            <a:ahLst/>
            <a:cxnLst/>
            <a:rect l="l" t="t" r="r" b="b"/>
            <a:pathLst>
              <a:path w="1285875" h="984250">
                <a:moveTo>
                  <a:pt x="0" y="22851"/>
                </a:moveTo>
                <a:lnTo>
                  <a:pt x="58086" y="1158"/>
                </a:lnTo>
                <a:lnTo>
                  <a:pt x="61482" y="519"/>
                </a:lnTo>
                <a:lnTo>
                  <a:pt x="65037" y="119"/>
                </a:lnTo>
                <a:lnTo>
                  <a:pt x="68833" y="0"/>
                </a:lnTo>
                <a:lnTo>
                  <a:pt x="72827" y="159"/>
                </a:lnTo>
                <a:lnTo>
                  <a:pt x="77022" y="599"/>
                </a:lnTo>
                <a:lnTo>
                  <a:pt x="170882" y="21692"/>
                </a:lnTo>
                <a:lnTo>
                  <a:pt x="10746" y="21692"/>
                </a:lnTo>
                <a:lnTo>
                  <a:pt x="6951" y="21812"/>
                </a:lnTo>
                <a:lnTo>
                  <a:pt x="3356" y="22211"/>
                </a:lnTo>
                <a:lnTo>
                  <a:pt x="0" y="22851"/>
                </a:lnTo>
                <a:close/>
              </a:path>
              <a:path w="1285875" h="984250">
                <a:moveTo>
                  <a:pt x="1285296" y="412278"/>
                </a:moveTo>
                <a:lnTo>
                  <a:pt x="991307" y="242533"/>
                </a:lnTo>
                <a:lnTo>
                  <a:pt x="18936" y="22291"/>
                </a:lnTo>
                <a:lnTo>
                  <a:pt x="10746" y="21692"/>
                </a:lnTo>
                <a:lnTo>
                  <a:pt x="170882" y="21692"/>
                </a:lnTo>
                <a:lnTo>
                  <a:pt x="1036410" y="216206"/>
                </a:lnTo>
                <a:lnTo>
                  <a:pt x="1049394" y="220840"/>
                </a:lnTo>
                <a:lnTo>
                  <a:pt x="1285296" y="357028"/>
                </a:lnTo>
                <a:lnTo>
                  <a:pt x="1285296" y="412278"/>
                </a:lnTo>
                <a:close/>
              </a:path>
              <a:path w="1285875" h="984250">
                <a:moveTo>
                  <a:pt x="579507" y="620974"/>
                </a:moveTo>
                <a:lnTo>
                  <a:pt x="315880" y="334936"/>
                </a:lnTo>
                <a:lnTo>
                  <a:pt x="319916" y="331221"/>
                </a:lnTo>
                <a:lnTo>
                  <a:pt x="323911" y="327425"/>
                </a:lnTo>
                <a:lnTo>
                  <a:pt x="349478" y="298981"/>
                </a:lnTo>
                <a:lnTo>
                  <a:pt x="373407" y="262707"/>
                </a:lnTo>
                <a:lnTo>
                  <a:pt x="391306" y="223077"/>
                </a:lnTo>
                <a:lnTo>
                  <a:pt x="401773" y="186164"/>
                </a:lnTo>
                <a:lnTo>
                  <a:pt x="459860" y="164471"/>
                </a:lnTo>
                <a:lnTo>
                  <a:pt x="449392" y="201385"/>
                </a:lnTo>
                <a:lnTo>
                  <a:pt x="431494" y="241014"/>
                </a:lnTo>
                <a:lnTo>
                  <a:pt x="407564" y="277289"/>
                </a:lnTo>
                <a:lnTo>
                  <a:pt x="381997" y="305732"/>
                </a:lnTo>
                <a:lnTo>
                  <a:pt x="373967" y="313243"/>
                </a:lnTo>
                <a:lnTo>
                  <a:pt x="637594" y="599282"/>
                </a:lnTo>
                <a:lnTo>
                  <a:pt x="579507" y="620974"/>
                </a:lnTo>
                <a:close/>
              </a:path>
              <a:path w="1285875" h="984250">
                <a:moveTo>
                  <a:pt x="697159" y="401732"/>
                </a:moveTo>
                <a:lnTo>
                  <a:pt x="755246" y="380039"/>
                </a:lnTo>
                <a:lnTo>
                  <a:pt x="777058" y="376524"/>
                </a:lnTo>
                <a:lnTo>
                  <a:pt x="777298" y="376484"/>
                </a:lnTo>
                <a:lnTo>
                  <a:pt x="780933" y="376284"/>
                </a:lnTo>
                <a:lnTo>
                  <a:pt x="783011" y="376124"/>
                </a:lnTo>
                <a:lnTo>
                  <a:pt x="825398" y="373727"/>
                </a:lnTo>
                <a:lnTo>
                  <a:pt x="862967" y="395420"/>
                </a:lnTo>
                <a:lnTo>
                  <a:pt x="767271" y="395420"/>
                </a:lnTo>
                <a:lnTo>
                  <a:pt x="719211" y="398176"/>
                </a:lnTo>
                <a:lnTo>
                  <a:pt x="718932" y="398216"/>
                </a:lnTo>
                <a:lnTo>
                  <a:pt x="713139" y="398736"/>
                </a:lnTo>
                <a:lnTo>
                  <a:pt x="707586" y="399495"/>
                </a:lnTo>
                <a:lnTo>
                  <a:pt x="702273" y="400493"/>
                </a:lnTo>
                <a:lnTo>
                  <a:pt x="697159" y="401732"/>
                </a:lnTo>
                <a:close/>
              </a:path>
              <a:path w="1285875" h="984250">
                <a:moveTo>
                  <a:pt x="1285296" y="694522"/>
                </a:moveTo>
                <a:lnTo>
                  <a:pt x="767271" y="395420"/>
                </a:lnTo>
                <a:lnTo>
                  <a:pt x="862967" y="395420"/>
                </a:lnTo>
                <a:lnTo>
                  <a:pt x="1285296" y="639272"/>
                </a:lnTo>
                <a:lnTo>
                  <a:pt x="1285296" y="694522"/>
                </a:lnTo>
                <a:close/>
              </a:path>
              <a:path w="1285875" h="984250">
                <a:moveTo>
                  <a:pt x="588258" y="618218"/>
                </a:moveTo>
                <a:lnTo>
                  <a:pt x="646385" y="596525"/>
                </a:lnTo>
                <a:lnTo>
                  <a:pt x="666918" y="593849"/>
                </a:lnTo>
                <a:lnTo>
                  <a:pt x="668756" y="593729"/>
                </a:lnTo>
                <a:lnTo>
                  <a:pt x="670713" y="593649"/>
                </a:lnTo>
                <a:lnTo>
                  <a:pt x="681980" y="593050"/>
                </a:lnTo>
                <a:lnTo>
                  <a:pt x="684497" y="592890"/>
                </a:lnTo>
                <a:lnTo>
                  <a:pt x="687093" y="592770"/>
                </a:lnTo>
                <a:lnTo>
                  <a:pt x="701474" y="591931"/>
                </a:lnTo>
                <a:lnTo>
                  <a:pt x="739113" y="613664"/>
                </a:lnTo>
                <a:lnTo>
                  <a:pt x="643388" y="613664"/>
                </a:lnTo>
                <a:lnTo>
                  <a:pt x="612626" y="615342"/>
                </a:lnTo>
                <a:lnTo>
                  <a:pt x="610669" y="615422"/>
                </a:lnTo>
                <a:lnTo>
                  <a:pt x="608832" y="615542"/>
                </a:lnTo>
                <a:lnTo>
                  <a:pt x="605396" y="615701"/>
                </a:lnTo>
                <a:lnTo>
                  <a:pt x="601721" y="615981"/>
                </a:lnTo>
                <a:lnTo>
                  <a:pt x="598166" y="616340"/>
                </a:lnTo>
                <a:lnTo>
                  <a:pt x="594730" y="616860"/>
                </a:lnTo>
                <a:lnTo>
                  <a:pt x="591454" y="617499"/>
                </a:lnTo>
                <a:lnTo>
                  <a:pt x="588258" y="618218"/>
                </a:lnTo>
                <a:close/>
              </a:path>
              <a:path w="1285875" h="984250">
                <a:moveTo>
                  <a:pt x="1285296" y="984235"/>
                </a:moveTo>
                <a:lnTo>
                  <a:pt x="643388" y="613664"/>
                </a:lnTo>
                <a:lnTo>
                  <a:pt x="739113" y="613664"/>
                </a:lnTo>
                <a:lnTo>
                  <a:pt x="1285296" y="929025"/>
                </a:lnTo>
                <a:lnTo>
                  <a:pt x="1285296" y="984235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43">
            <a:extLst>
              <a:ext uri="{FF2B5EF4-FFF2-40B4-BE49-F238E27FC236}">
                <a16:creationId xmlns:a16="http://schemas.microsoft.com/office/drawing/2014/main" xmlns="" id="{3CB2989D-7153-452C-904A-6A8D7131E34F}"/>
              </a:ext>
            </a:extLst>
          </p:cNvPr>
          <p:cNvSpPr/>
          <p:nvPr/>
        </p:nvSpPr>
        <p:spPr>
          <a:xfrm>
            <a:off x="9186645" y="7709"/>
            <a:ext cx="1143635" cy="1098550"/>
          </a:xfrm>
          <a:custGeom>
            <a:avLst/>
            <a:gdLst/>
            <a:ahLst/>
            <a:cxnLst/>
            <a:rect l="l" t="t" r="r" b="b"/>
            <a:pathLst>
              <a:path w="1143634" h="1098550">
                <a:moveTo>
                  <a:pt x="552340" y="523178"/>
                </a:moveTo>
                <a:lnTo>
                  <a:pt x="546596" y="463214"/>
                </a:lnTo>
                <a:lnTo>
                  <a:pt x="546548" y="456223"/>
                </a:lnTo>
                <a:lnTo>
                  <a:pt x="546948" y="450790"/>
                </a:lnTo>
                <a:lnTo>
                  <a:pt x="547667" y="445237"/>
                </a:lnTo>
                <a:lnTo>
                  <a:pt x="548705" y="439204"/>
                </a:lnTo>
                <a:lnTo>
                  <a:pt x="549425" y="435649"/>
                </a:lnTo>
                <a:lnTo>
                  <a:pt x="549865" y="433611"/>
                </a:lnTo>
                <a:lnTo>
                  <a:pt x="552221" y="421986"/>
                </a:lnTo>
                <a:lnTo>
                  <a:pt x="553819" y="414436"/>
                </a:lnTo>
                <a:lnTo>
                  <a:pt x="556495" y="401492"/>
                </a:lnTo>
                <a:lnTo>
                  <a:pt x="557494" y="396858"/>
                </a:lnTo>
                <a:lnTo>
                  <a:pt x="558493" y="392064"/>
                </a:lnTo>
                <a:lnTo>
                  <a:pt x="950557" y="0"/>
                </a:lnTo>
                <a:lnTo>
                  <a:pt x="1018232" y="0"/>
                </a:lnTo>
                <a:lnTo>
                  <a:pt x="564405" y="453786"/>
                </a:lnTo>
                <a:lnTo>
                  <a:pt x="562448" y="463214"/>
                </a:lnTo>
                <a:lnTo>
                  <a:pt x="560570" y="472043"/>
                </a:lnTo>
                <a:lnTo>
                  <a:pt x="558174" y="483708"/>
                </a:lnTo>
                <a:lnTo>
                  <a:pt x="556816" y="490180"/>
                </a:lnTo>
                <a:lnTo>
                  <a:pt x="555378" y="497371"/>
                </a:lnTo>
                <a:lnTo>
                  <a:pt x="555018" y="499009"/>
                </a:lnTo>
                <a:lnTo>
                  <a:pt x="554578" y="501206"/>
                </a:lnTo>
                <a:lnTo>
                  <a:pt x="553579" y="506959"/>
                </a:lnTo>
                <a:lnTo>
                  <a:pt x="552900" y="512512"/>
                </a:lnTo>
                <a:lnTo>
                  <a:pt x="552460" y="517945"/>
                </a:lnTo>
                <a:lnTo>
                  <a:pt x="552340" y="523178"/>
                </a:lnTo>
                <a:close/>
              </a:path>
              <a:path w="1143634" h="1098550">
                <a:moveTo>
                  <a:pt x="5952" y="1098531"/>
                </a:moveTo>
                <a:lnTo>
                  <a:pt x="0" y="1036809"/>
                </a:lnTo>
                <a:lnTo>
                  <a:pt x="279" y="1033374"/>
                </a:lnTo>
                <a:lnTo>
                  <a:pt x="798" y="1029818"/>
                </a:lnTo>
                <a:lnTo>
                  <a:pt x="460936" y="147453"/>
                </a:lnTo>
                <a:lnTo>
                  <a:pt x="604875" y="0"/>
                </a:lnTo>
                <a:lnTo>
                  <a:pt x="672549" y="0"/>
                </a:lnTo>
                <a:lnTo>
                  <a:pt x="474679" y="197869"/>
                </a:lnTo>
                <a:lnTo>
                  <a:pt x="466889" y="209175"/>
                </a:lnTo>
                <a:lnTo>
                  <a:pt x="10306" y="1080114"/>
                </a:lnTo>
                <a:lnTo>
                  <a:pt x="6192" y="1095096"/>
                </a:lnTo>
                <a:lnTo>
                  <a:pt x="5952" y="1098531"/>
                </a:lnTo>
                <a:close/>
              </a:path>
              <a:path w="1143634" h="1098550">
                <a:moveTo>
                  <a:pt x="733272" y="684374"/>
                </a:moveTo>
                <a:lnTo>
                  <a:pt x="727359" y="622652"/>
                </a:lnTo>
                <a:lnTo>
                  <a:pt x="727439" y="619377"/>
                </a:lnTo>
                <a:lnTo>
                  <a:pt x="727719" y="616061"/>
                </a:lnTo>
                <a:lnTo>
                  <a:pt x="728119" y="612625"/>
                </a:lnTo>
                <a:lnTo>
                  <a:pt x="728638" y="609070"/>
                </a:lnTo>
                <a:lnTo>
                  <a:pt x="729357" y="605434"/>
                </a:lnTo>
                <a:lnTo>
                  <a:pt x="729717" y="603836"/>
                </a:lnTo>
                <a:lnTo>
                  <a:pt x="730437" y="600281"/>
                </a:lnTo>
                <a:lnTo>
                  <a:pt x="731316" y="596366"/>
                </a:lnTo>
                <a:lnTo>
                  <a:pt x="732196" y="592051"/>
                </a:lnTo>
                <a:lnTo>
                  <a:pt x="732715" y="589734"/>
                </a:lnTo>
                <a:lnTo>
                  <a:pt x="733714" y="584900"/>
                </a:lnTo>
                <a:lnTo>
                  <a:pt x="734831" y="579667"/>
                </a:lnTo>
                <a:lnTo>
                  <a:pt x="737187" y="568241"/>
                </a:lnTo>
                <a:lnTo>
                  <a:pt x="1143474" y="161955"/>
                </a:lnTo>
                <a:lnTo>
                  <a:pt x="1143474" y="229629"/>
                </a:lnTo>
                <a:lnTo>
                  <a:pt x="743140" y="629963"/>
                </a:lnTo>
                <a:lnTo>
                  <a:pt x="742501" y="632920"/>
                </a:lnTo>
                <a:lnTo>
                  <a:pt x="740186" y="644065"/>
                </a:lnTo>
                <a:lnTo>
                  <a:pt x="739108" y="649099"/>
                </a:lnTo>
                <a:lnTo>
                  <a:pt x="738149" y="653773"/>
                </a:lnTo>
                <a:lnTo>
                  <a:pt x="735629" y="665558"/>
                </a:lnTo>
                <a:lnTo>
                  <a:pt x="735269" y="667156"/>
                </a:lnTo>
                <a:lnTo>
                  <a:pt x="734590" y="670792"/>
                </a:lnTo>
                <a:lnTo>
                  <a:pt x="734032" y="674347"/>
                </a:lnTo>
                <a:lnTo>
                  <a:pt x="733632" y="677783"/>
                </a:lnTo>
                <a:lnTo>
                  <a:pt x="733392" y="681139"/>
                </a:lnTo>
                <a:lnTo>
                  <a:pt x="733272" y="684374"/>
                </a:lnTo>
                <a:close/>
              </a:path>
              <a:path w="1143634" h="1098550">
                <a:moveTo>
                  <a:pt x="506885" y="812453"/>
                </a:moveTo>
                <a:lnTo>
                  <a:pt x="383235" y="812453"/>
                </a:lnTo>
                <a:lnTo>
                  <a:pt x="727759" y="631841"/>
                </a:lnTo>
                <a:lnTo>
                  <a:pt x="733672" y="693563"/>
                </a:lnTo>
                <a:lnTo>
                  <a:pt x="506885" y="812453"/>
                </a:lnTo>
                <a:close/>
              </a:path>
              <a:path w="1143634" h="1098550">
                <a:moveTo>
                  <a:pt x="389147" y="874175"/>
                </a:moveTo>
                <a:lnTo>
                  <a:pt x="369493" y="841256"/>
                </a:lnTo>
                <a:lnTo>
                  <a:pt x="341889" y="807579"/>
                </a:lnTo>
                <a:lnTo>
                  <a:pt x="309449" y="778735"/>
                </a:lnTo>
                <a:lnTo>
                  <a:pt x="277410" y="757882"/>
                </a:lnTo>
                <a:lnTo>
                  <a:pt x="267663" y="752728"/>
                </a:lnTo>
                <a:lnTo>
                  <a:pt x="261751" y="690966"/>
                </a:lnTo>
                <a:lnTo>
                  <a:pt x="294667" y="710621"/>
                </a:lnTo>
                <a:lnTo>
                  <a:pt x="324391" y="734471"/>
                </a:lnTo>
                <a:lnTo>
                  <a:pt x="353873" y="766391"/>
                </a:lnTo>
                <a:lnTo>
                  <a:pt x="375367" y="797991"/>
                </a:lnTo>
                <a:lnTo>
                  <a:pt x="383235" y="812452"/>
                </a:lnTo>
                <a:lnTo>
                  <a:pt x="506885" y="812453"/>
                </a:lnTo>
                <a:lnTo>
                  <a:pt x="389147" y="874175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40">
            <a:extLst>
              <a:ext uri="{FF2B5EF4-FFF2-40B4-BE49-F238E27FC236}">
                <a16:creationId xmlns:a16="http://schemas.microsoft.com/office/drawing/2014/main" xmlns="" id="{7517065B-94B0-4F33-951C-6F34CA51472B}"/>
              </a:ext>
            </a:extLst>
          </p:cNvPr>
          <p:cNvSpPr/>
          <p:nvPr/>
        </p:nvSpPr>
        <p:spPr>
          <a:xfrm>
            <a:off x="7870020" y="22831"/>
            <a:ext cx="1012190" cy="1046480"/>
          </a:xfrm>
          <a:custGeom>
            <a:avLst/>
            <a:gdLst/>
            <a:ahLst/>
            <a:cxnLst/>
            <a:rect l="l" t="t" r="r" b="b"/>
            <a:pathLst>
              <a:path w="1012190" h="1046480">
                <a:moveTo>
                  <a:pt x="1011882" y="1046037"/>
                </a:moveTo>
                <a:lnTo>
                  <a:pt x="950719" y="1035810"/>
                </a:lnTo>
                <a:lnTo>
                  <a:pt x="210972" y="360424"/>
                </a:lnTo>
                <a:lnTo>
                  <a:pt x="0" y="0"/>
                </a:lnTo>
                <a:lnTo>
                  <a:pt x="55249" y="0"/>
                </a:lnTo>
                <a:lnTo>
                  <a:pt x="263187" y="360184"/>
                </a:lnTo>
                <a:lnTo>
                  <a:pt x="272096" y="370651"/>
                </a:lnTo>
                <a:lnTo>
                  <a:pt x="995182" y="1037089"/>
                </a:lnTo>
                <a:lnTo>
                  <a:pt x="1008606" y="1044919"/>
                </a:lnTo>
                <a:lnTo>
                  <a:pt x="1011882" y="1046037"/>
                </a:lnTo>
                <a:close/>
              </a:path>
              <a:path w="1012190" h="1046480">
                <a:moveTo>
                  <a:pt x="597525" y="369333"/>
                </a:moveTo>
                <a:lnTo>
                  <a:pt x="536362" y="359106"/>
                </a:lnTo>
                <a:lnTo>
                  <a:pt x="514789" y="350796"/>
                </a:lnTo>
                <a:lnTo>
                  <a:pt x="513710" y="350277"/>
                </a:lnTo>
                <a:lnTo>
                  <a:pt x="512231" y="349518"/>
                </a:lnTo>
                <a:lnTo>
                  <a:pt x="510354" y="348599"/>
                </a:lnTo>
                <a:lnTo>
                  <a:pt x="489101" y="337892"/>
                </a:lnTo>
                <a:lnTo>
                  <a:pt x="485147" y="335935"/>
                </a:lnTo>
                <a:lnTo>
                  <a:pt x="472482" y="329503"/>
                </a:lnTo>
                <a:lnTo>
                  <a:pt x="282242" y="0"/>
                </a:lnTo>
                <a:lnTo>
                  <a:pt x="337493" y="0"/>
                </a:lnTo>
                <a:lnTo>
                  <a:pt x="533645" y="339730"/>
                </a:lnTo>
                <a:lnTo>
                  <a:pt x="538000" y="341967"/>
                </a:lnTo>
                <a:lnTo>
                  <a:pt x="554019" y="350077"/>
                </a:lnTo>
                <a:lnTo>
                  <a:pt x="557574" y="351835"/>
                </a:lnTo>
                <a:lnTo>
                  <a:pt x="560931" y="353553"/>
                </a:lnTo>
                <a:lnTo>
                  <a:pt x="566803" y="356469"/>
                </a:lnTo>
                <a:lnTo>
                  <a:pt x="571517" y="358866"/>
                </a:lnTo>
                <a:lnTo>
                  <a:pt x="574873" y="360504"/>
                </a:lnTo>
                <a:lnTo>
                  <a:pt x="575952" y="361063"/>
                </a:lnTo>
                <a:lnTo>
                  <a:pt x="576631" y="361383"/>
                </a:lnTo>
                <a:lnTo>
                  <a:pt x="576870" y="361543"/>
                </a:lnTo>
                <a:lnTo>
                  <a:pt x="582184" y="363979"/>
                </a:lnTo>
                <a:lnTo>
                  <a:pt x="587378" y="366097"/>
                </a:lnTo>
                <a:lnTo>
                  <a:pt x="592491" y="367895"/>
                </a:lnTo>
                <a:lnTo>
                  <a:pt x="597525" y="369333"/>
                </a:lnTo>
                <a:close/>
              </a:path>
              <a:path w="1012190" h="1046480">
                <a:moveTo>
                  <a:pt x="800069" y="236341"/>
                </a:moveTo>
                <a:lnTo>
                  <a:pt x="738906" y="226074"/>
                </a:lnTo>
                <a:lnTo>
                  <a:pt x="718131" y="217285"/>
                </a:lnTo>
                <a:lnTo>
                  <a:pt x="716374" y="216406"/>
                </a:lnTo>
                <a:lnTo>
                  <a:pt x="714457" y="215407"/>
                </a:lnTo>
                <a:lnTo>
                  <a:pt x="712619" y="214488"/>
                </a:lnTo>
                <a:lnTo>
                  <a:pt x="708504" y="212371"/>
                </a:lnTo>
                <a:lnTo>
                  <a:pt x="704069" y="210134"/>
                </a:lnTo>
                <a:lnTo>
                  <a:pt x="701752" y="208935"/>
                </a:lnTo>
                <a:lnTo>
                  <a:pt x="699314" y="207737"/>
                </a:lnTo>
                <a:lnTo>
                  <a:pt x="696837" y="206459"/>
                </a:lnTo>
                <a:lnTo>
                  <a:pt x="694241" y="205180"/>
                </a:lnTo>
                <a:lnTo>
                  <a:pt x="691604" y="203822"/>
                </a:lnTo>
                <a:lnTo>
                  <a:pt x="688888" y="202464"/>
                </a:lnTo>
                <a:lnTo>
                  <a:pt x="571996" y="0"/>
                </a:lnTo>
                <a:lnTo>
                  <a:pt x="627247" y="0"/>
                </a:lnTo>
                <a:lnTo>
                  <a:pt x="750052" y="212731"/>
                </a:lnTo>
                <a:lnTo>
                  <a:pt x="755482" y="215447"/>
                </a:lnTo>
                <a:lnTo>
                  <a:pt x="757961" y="216726"/>
                </a:lnTo>
                <a:lnTo>
                  <a:pt x="760477" y="217964"/>
                </a:lnTo>
                <a:lnTo>
                  <a:pt x="765232" y="220401"/>
                </a:lnTo>
                <a:lnTo>
                  <a:pt x="767509" y="221520"/>
                </a:lnTo>
                <a:lnTo>
                  <a:pt x="771744" y="223717"/>
                </a:lnTo>
                <a:lnTo>
                  <a:pt x="773782" y="224716"/>
                </a:lnTo>
                <a:lnTo>
                  <a:pt x="775699" y="225714"/>
                </a:lnTo>
                <a:lnTo>
                  <a:pt x="777537" y="226633"/>
                </a:lnTo>
                <a:lnTo>
                  <a:pt x="782489" y="229190"/>
                </a:lnTo>
                <a:lnTo>
                  <a:pt x="787284" y="231547"/>
                </a:lnTo>
                <a:lnTo>
                  <a:pt x="790560" y="232985"/>
                </a:lnTo>
                <a:lnTo>
                  <a:pt x="793797" y="234263"/>
                </a:lnTo>
                <a:lnTo>
                  <a:pt x="796953" y="235382"/>
                </a:lnTo>
                <a:lnTo>
                  <a:pt x="800069" y="236341"/>
                </a:lnTo>
                <a:close/>
              </a:path>
              <a:path w="1012190" h="1046480">
                <a:moveTo>
                  <a:pt x="745576" y="703750"/>
                </a:moveTo>
                <a:lnTo>
                  <a:pt x="684413" y="693483"/>
                </a:lnTo>
                <a:lnTo>
                  <a:pt x="688128" y="689408"/>
                </a:lnTo>
                <a:lnTo>
                  <a:pt x="691883" y="685453"/>
                </a:lnTo>
                <a:lnTo>
                  <a:pt x="720368" y="659886"/>
                </a:lnTo>
                <a:lnTo>
                  <a:pt x="756642" y="635956"/>
                </a:lnTo>
                <a:lnTo>
                  <a:pt x="796272" y="618058"/>
                </a:lnTo>
                <a:lnTo>
                  <a:pt x="833187" y="607592"/>
                </a:lnTo>
                <a:lnTo>
                  <a:pt x="747893" y="228031"/>
                </a:lnTo>
                <a:lnTo>
                  <a:pt x="809057" y="238298"/>
                </a:lnTo>
                <a:lnTo>
                  <a:pt x="894349" y="617859"/>
                </a:lnTo>
                <a:lnTo>
                  <a:pt x="888956" y="619017"/>
                </a:lnTo>
                <a:lnTo>
                  <a:pt x="878288" y="621694"/>
                </a:lnTo>
                <a:lnTo>
                  <a:pt x="842213" y="634278"/>
                </a:lnTo>
                <a:lnTo>
                  <a:pt x="803783" y="654492"/>
                </a:lnTo>
                <a:lnTo>
                  <a:pt x="768906" y="680579"/>
                </a:lnTo>
                <a:lnTo>
                  <a:pt x="749251" y="699675"/>
                </a:lnTo>
                <a:lnTo>
                  <a:pt x="745576" y="703750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37">
            <a:extLst>
              <a:ext uri="{FF2B5EF4-FFF2-40B4-BE49-F238E27FC236}">
                <a16:creationId xmlns:a16="http://schemas.microsoft.com/office/drawing/2014/main" xmlns="" id="{75ADFC55-6F8E-41C5-8C43-09F8488AF6F3}"/>
              </a:ext>
            </a:extLst>
          </p:cNvPr>
          <p:cNvSpPr/>
          <p:nvPr/>
        </p:nvSpPr>
        <p:spPr>
          <a:xfrm>
            <a:off x="6950273" y="38409"/>
            <a:ext cx="569595" cy="1087120"/>
          </a:xfrm>
          <a:custGeom>
            <a:avLst/>
            <a:gdLst/>
            <a:ahLst/>
            <a:cxnLst/>
            <a:rect l="l" t="t" r="r" b="b"/>
            <a:pathLst>
              <a:path w="569595" h="1087120">
                <a:moveTo>
                  <a:pt x="81496" y="1086626"/>
                </a:moveTo>
                <a:lnTo>
                  <a:pt x="45462" y="1036130"/>
                </a:lnTo>
                <a:lnTo>
                  <a:pt x="0" y="35475"/>
                </a:lnTo>
                <a:lnTo>
                  <a:pt x="1078" y="21732"/>
                </a:lnTo>
                <a:lnTo>
                  <a:pt x="6911" y="0"/>
                </a:lnTo>
                <a:lnTo>
                  <a:pt x="56448" y="0"/>
                </a:lnTo>
                <a:lnTo>
                  <a:pt x="37073" y="72228"/>
                </a:lnTo>
                <a:lnTo>
                  <a:pt x="35994" y="85971"/>
                </a:lnTo>
                <a:lnTo>
                  <a:pt x="76024" y="1068489"/>
                </a:lnTo>
                <a:lnTo>
                  <a:pt x="79978" y="1083510"/>
                </a:lnTo>
                <a:lnTo>
                  <a:pt x="81496" y="1086626"/>
                </a:lnTo>
                <a:close/>
              </a:path>
              <a:path w="569595" h="1087120">
                <a:moveTo>
                  <a:pt x="267023" y="315161"/>
                </a:moveTo>
                <a:lnTo>
                  <a:pt x="231028" y="264665"/>
                </a:lnTo>
                <a:lnTo>
                  <a:pt x="218404" y="233824"/>
                </a:lnTo>
                <a:lnTo>
                  <a:pt x="215128" y="224036"/>
                </a:lnTo>
                <a:lnTo>
                  <a:pt x="208257" y="203183"/>
                </a:lnTo>
                <a:lnTo>
                  <a:pt x="206779" y="198549"/>
                </a:lnTo>
                <a:lnTo>
                  <a:pt x="259952" y="0"/>
                </a:lnTo>
                <a:lnTo>
                  <a:pt x="309489" y="0"/>
                </a:lnTo>
                <a:lnTo>
                  <a:pt x="242773" y="249045"/>
                </a:lnTo>
                <a:lnTo>
                  <a:pt x="247168" y="262548"/>
                </a:lnTo>
                <a:lnTo>
                  <a:pt x="249884" y="270737"/>
                </a:lnTo>
                <a:lnTo>
                  <a:pt x="251123" y="274533"/>
                </a:lnTo>
                <a:lnTo>
                  <a:pt x="254399" y="284320"/>
                </a:lnTo>
                <a:lnTo>
                  <a:pt x="256036" y="289314"/>
                </a:lnTo>
                <a:lnTo>
                  <a:pt x="257235" y="292869"/>
                </a:lnTo>
                <a:lnTo>
                  <a:pt x="257834" y="294747"/>
                </a:lnTo>
                <a:lnTo>
                  <a:pt x="257954" y="295027"/>
                </a:lnTo>
                <a:lnTo>
                  <a:pt x="259952" y="300460"/>
                </a:lnTo>
                <a:lnTo>
                  <a:pt x="262149" y="305653"/>
                </a:lnTo>
                <a:lnTo>
                  <a:pt x="264466" y="310527"/>
                </a:lnTo>
                <a:lnTo>
                  <a:pt x="267023" y="315161"/>
                </a:lnTo>
                <a:close/>
              </a:path>
              <a:path w="569595" h="1087120">
                <a:moveTo>
                  <a:pt x="504283" y="364299"/>
                </a:moveTo>
                <a:lnTo>
                  <a:pt x="468288" y="313803"/>
                </a:lnTo>
                <a:lnTo>
                  <a:pt x="459819" y="292869"/>
                </a:lnTo>
                <a:lnTo>
                  <a:pt x="459180" y="291032"/>
                </a:lnTo>
                <a:lnTo>
                  <a:pt x="458580" y="289074"/>
                </a:lnTo>
                <a:lnTo>
                  <a:pt x="453267" y="272815"/>
                </a:lnTo>
                <a:lnTo>
                  <a:pt x="449592" y="261749"/>
                </a:lnTo>
                <a:lnTo>
                  <a:pt x="519743" y="0"/>
                </a:lnTo>
                <a:lnTo>
                  <a:pt x="569280" y="0"/>
                </a:lnTo>
                <a:lnTo>
                  <a:pt x="485587" y="312245"/>
                </a:lnTo>
                <a:lnTo>
                  <a:pt x="486545" y="315121"/>
                </a:lnTo>
                <a:lnTo>
                  <a:pt x="487504" y="317918"/>
                </a:lnTo>
                <a:lnTo>
                  <a:pt x="488383" y="320674"/>
                </a:lnTo>
                <a:lnTo>
                  <a:pt x="489262" y="323311"/>
                </a:lnTo>
                <a:lnTo>
                  <a:pt x="490899" y="328385"/>
                </a:lnTo>
                <a:lnTo>
                  <a:pt x="493895" y="337493"/>
                </a:lnTo>
                <a:lnTo>
                  <a:pt x="494535" y="339570"/>
                </a:lnTo>
                <a:lnTo>
                  <a:pt x="495174" y="341528"/>
                </a:lnTo>
                <a:lnTo>
                  <a:pt x="495813" y="343366"/>
                </a:lnTo>
                <a:lnTo>
                  <a:pt x="497412" y="348399"/>
                </a:lnTo>
                <a:lnTo>
                  <a:pt x="498610" y="351875"/>
                </a:lnTo>
                <a:lnTo>
                  <a:pt x="499928" y="355231"/>
                </a:lnTo>
                <a:lnTo>
                  <a:pt x="501286" y="358387"/>
                </a:lnTo>
                <a:lnTo>
                  <a:pt x="502764" y="361423"/>
                </a:lnTo>
                <a:lnTo>
                  <a:pt x="504283" y="364299"/>
                </a:lnTo>
                <a:close/>
              </a:path>
              <a:path w="569595" h="1087120">
                <a:moveTo>
                  <a:pt x="333146" y="650218"/>
                </a:moveTo>
                <a:lnTo>
                  <a:pt x="265185" y="650218"/>
                </a:lnTo>
                <a:lnTo>
                  <a:pt x="473242" y="321553"/>
                </a:lnTo>
                <a:lnTo>
                  <a:pt x="509236" y="372049"/>
                </a:lnTo>
                <a:lnTo>
                  <a:pt x="333146" y="650218"/>
                </a:lnTo>
                <a:close/>
              </a:path>
              <a:path w="569595" h="1087120">
                <a:moveTo>
                  <a:pt x="135229" y="656250"/>
                </a:moveTo>
                <a:lnTo>
                  <a:pt x="99235" y="605754"/>
                </a:lnTo>
                <a:lnTo>
                  <a:pt x="104748" y="605514"/>
                </a:lnTo>
                <a:lnTo>
                  <a:pt x="110221" y="605394"/>
                </a:lnTo>
                <a:lnTo>
                  <a:pt x="115734" y="605354"/>
                </a:lnTo>
                <a:lnTo>
                  <a:pt x="121207" y="605434"/>
                </a:lnTo>
                <a:lnTo>
                  <a:pt x="159199" y="608990"/>
                </a:lnTo>
                <a:lnTo>
                  <a:pt x="201385" y="619417"/>
                </a:lnTo>
                <a:lnTo>
                  <a:pt x="236621" y="633918"/>
                </a:lnTo>
                <a:lnTo>
                  <a:pt x="265185" y="650218"/>
                </a:lnTo>
                <a:lnTo>
                  <a:pt x="333146" y="650218"/>
                </a:lnTo>
                <a:lnTo>
                  <a:pt x="329580" y="655850"/>
                </a:lnTo>
                <a:lnTo>
                  <a:pt x="151729" y="655850"/>
                </a:lnTo>
                <a:lnTo>
                  <a:pt x="146216" y="655890"/>
                </a:lnTo>
                <a:lnTo>
                  <a:pt x="140742" y="656010"/>
                </a:lnTo>
                <a:lnTo>
                  <a:pt x="135229" y="656250"/>
                </a:lnTo>
                <a:close/>
              </a:path>
              <a:path w="569595" h="1087120">
                <a:moveTo>
                  <a:pt x="301180" y="700714"/>
                </a:moveTo>
                <a:lnTo>
                  <a:pt x="267702" y="682017"/>
                </a:lnTo>
                <a:lnTo>
                  <a:pt x="226993" y="666677"/>
                </a:lnTo>
                <a:lnTo>
                  <a:pt x="184407" y="657928"/>
                </a:lnTo>
                <a:lnTo>
                  <a:pt x="151729" y="655850"/>
                </a:lnTo>
                <a:lnTo>
                  <a:pt x="329580" y="655850"/>
                </a:lnTo>
                <a:lnTo>
                  <a:pt x="301180" y="700714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34">
            <a:extLst>
              <a:ext uri="{FF2B5EF4-FFF2-40B4-BE49-F238E27FC236}">
                <a16:creationId xmlns:a16="http://schemas.microsoft.com/office/drawing/2014/main" xmlns="" id="{EE02D439-51D0-41AA-A332-0D76C8A647A3}"/>
              </a:ext>
            </a:extLst>
          </p:cNvPr>
          <p:cNvSpPr/>
          <p:nvPr/>
        </p:nvSpPr>
        <p:spPr>
          <a:xfrm>
            <a:off x="5033040" y="-40306"/>
            <a:ext cx="1593850" cy="1100455"/>
          </a:xfrm>
          <a:custGeom>
            <a:avLst/>
            <a:gdLst/>
            <a:ahLst/>
            <a:cxnLst/>
            <a:rect l="l" t="t" r="r" b="b"/>
            <a:pathLst>
              <a:path w="1593850" h="1100455">
                <a:moveTo>
                  <a:pt x="1531824" y="1099929"/>
                </a:moveTo>
                <a:lnTo>
                  <a:pt x="642507" y="638992"/>
                </a:lnTo>
                <a:lnTo>
                  <a:pt x="0" y="0"/>
                </a:lnTo>
                <a:lnTo>
                  <a:pt x="67634" y="0"/>
                </a:lnTo>
                <a:lnTo>
                  <a:pt x="692884" y="625249"/>
                </a:lnTo>
                <a:lnTo>
                  <a:pt x="704230" y="633079"/>
                </a:lnTo>
                <a:lnTo>
                  <a:pt x="1575129" y="1089622"/>
                </a:lnTo>
                <a:lnTo>
                  <a:pt x="1593546" y="1093977"/>
                </a:lnTo>
                <a:lnTo>
                  <a:pt x="1531824" y="1099929"/>
                </a:lnTo>
                <a:close/>
              </a:path>
              <a:path w="1593850" h="1100455">
                <a:moveTo>
                  <a:pt x="956471" y="553500"/>
                </a:moveTo>
                <a:lnTo>
                  <a:pt x="887079" y="541435"/>
                </a:lnTo>
                <a:lnTo>
                  <a:pt x="345643" y="0"/>
                </a:lnTo>
                <a:lnTo>
                  <a:pt x="413317" y="0"/>
                </a:lnTo>
                <a:lnTo>
                  <a:pt x="948840" y="535523"/>
                </a:lnTo>
                <a:lnTo>
                  <a:pt x="975087" y="541036"/>
                </a:lnTo>
                <a:lnTo>
                  <a:pt x="978762" y="541755"/>
                </a:lnTo>
                <a:lnTo>
                  <a:pt x="985194" y="543113"/>
                </a:lnTo>
                <a:lnTo>
                  <a:pt x="990387" y="544152"/>
                </a:lnTo>
                <a:lnTo>
                  <a:pt x="1018193" y="547587"/>
                </a:lnTo>
                <a:lnTo>
                  <a:pt x="956471" y="553500"/>
                </a:lnTo>
                <a:close/>
              </a:path>
              <a:path w="1593850" h="1100455">
                <a:moveTo>
                  <a:pt x="1117667" y="372609"/>
                </a:moveTo>
                <a:lnTo>
                  <a:pt x="1098851" y="370212"/>
                </a:lnTo>
                <a:lnTo>
                  <a:pt x="1095335" y="369493"/>
                </a:lnTo>
                <a:lnTo>
                  <a:pt x="1093418" y="369053"/>
                </a:lnTo>
                <a:lnTo>
                  <a:pt x="1091380" y="368654"/>
                </a:lnTo>
                <a:lnTo>
                  <a:pt x="1089263" y="368174"/>
                </a:lnTo>
                <a:lnTo>
                  <a:pt x="1063256" y="362741"/>
                </a:lnTo>
                <a:lnTo>
                  <a:pt x="700514" y="0"/>
                </a:lnTo>
                <a:lnTo>
                  <a:pt x="768188" y="0"/>
                </a:lnTo>
                <a:lnTo>
                  <a:pt x="1124978" y="356789"/>
                </a:lnTo>
                <a:lnTo>
                  <a:pt x="1162211" y="364659"/>
                </a:lnTo>
                <a:lnTo>
                  <a:pt x="1179389" y="366656"/>
                </a:lnTo>
                <a:lnTo>
                  <a:pt x="1117667" y="372609"/>
                </a:lnTo>
                <a:close/>
              </a:path>
              <a:path w="1593850" h="1100455">
                <a:moveTo>
                  <a:pt x="1186021" y="838180"/>
                </a:moveTo>
                <a:lnTo>
                  <a:pt x="1205636" y="805262"/>
                </a:lnTo>
                <a:lnTo>
                  <a:pt x="1233201" y="771624"/>
                </a:lnTo>
                <a:lnTo>
                  <a:pt x="1265720" y="742741"/>
                </a:lnTo>
                <a:lnTo>
                  <a:pt x="1297760" y="721887"/>
                </a:lnTo>
                <a:lnTo>
                  <a:pt x="1307467" y="716694"/>
                </a:lnTo>
                <a:lnTo>
                  <a:pt x="1126855" y="372169"/>
                </a:lnTo>
                <a:lnTo>
                  <a:pt x="1188577" y="366257"/>
                </a:lnTo>
                <a:lnTo>
                  <a:pt x="1369228" y="710781"/>
                </a:lnTo>
                <a:lnTo>
                  <a:pt x="1364315" y="713338"/>
                </a:lnTo>
                <a:lnTo>
                  <a:pt x="1359481" y="715935"/>
                </a:lnTo>
                <a:lnTo>
                  <a:pt x="1327441" y="736828"/>
                </a:lnTo>
                <a:lnTo>
                  <a:pt x="1294962" y="765672"/>
                </a:lnTo>
                <a:lnTo>
                  <a:pt x="1267358" y="799309"/>
                </a:lnTo>
                <a:lnTo>
                  <a:pt x="1247742" y="832267"/>
                </a:lnTo>
                <a:lnTo>
                  <a:pt x="1186021" y="838180"/>
                </a:lnTo>
                <a:close/>
              </a:path>
              <a:path w="1593850" h="1100455">
                <a:moveTo>
                  <a:pt x="1307467" y="716694"/>
                </a:move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73">
            <a:extLst>
              <a:ext uri="{FF2B5EF4-FFF2-40B4-BE49-F238E27FC236}">
                <a16:creationId xmlns:a16="http://schemas.microsoft.com/office/drawing/2014/main" xmlns="" id="{D17A3C78-C2A3-4298-846C-499EE823E838}"/>
              </a:ext>
            </a:extLst>
          </p:cNvPr>
          <p:cNvSpPr/>
          <p:nvPr/>
        </p:nvSpPr>
        <p:spPr>
          <a:xfrm>
            <a:off x="3927395" y="-18260"/>
            <a:ext cx="962660" cy="1247140"/>
          </a:xfrm>
          <a:custGeom>
            <a:avLst/>
            <a:gdLst/>
            <a:ahLst/>
            <a:cxnLst/>
            <a:rect l="l" t="t" r="r" b="b"/>
            <a:pathLst>
              <a:path w="962660" h="1247140">
                <a:moveTo>
                  <a:pt x="401773" y="549745"/>
                </a:moveTo>
                <a:lnTo>
                  <a:pt x="380081" y="491658"/>
                </a:lnTo>
                <a:lnTo>
                  <a:pt x="376406" y="467609"/>
                </a:lnTo>
                <a:lnTo>
                  <a:pt x="375446" y="452028"/>
                </a:lnTo>
                <a:lnTo>
                  <a:pt x="374526" y="435689"/>
                </a:lnTo>
                <a:lnTo>
                  <a:pt x="374286" y="431095"/>
                </a:lnTo>
                <a:lnTo>
                  <a:pt x="374007" y="426381"/>
                </a:lnTo>
                <a:lnTo>
                  <a:pt x="373767" y="421507"/>
                </a:lnTo>
                <a:lnTo>
                  <a:pt x="617099" y="0"/>
                </a:lnTo>
                <a:lnTo>
                  <a:pt x="672349" y="0"/>
                </a:lnTo>
                <a:lnTo>
                  <a:pt x="395460" y="479593"/>
                </a:lnTo>
                <a:lnTo>
                  <a:pt x="395700" y="484467"/>
                </a:lnTo>
                <a:lnTo>
                  <a:pt x="396219" y="493815"/>
                </a:lnTo>
                <a:lnTo>
                  <a:pt x="396498" y="498210"/>
                </a:lnTo>
                <a:lnTo>
                  <a:pt x="396698" y="502405"/>
                </a:lnTo>
                <a:lnTo>
                  <a:pt x="397378" y="513551"/>
                </a:lnTo>
                <a:lnTo>
                  <a:pt x="397698" y="519503"/>
                </a:lnTo>
                <a:lnTo>
                  <a:pt x="398218" y="527653"/>
                </a:lnTo>
                <a:lnTo>
                  <a:pt x="398218" y="527932"/>
                </a:lnTo>
                <a:lnTo>
                  <a:pt x="398737" y="533725"/>
                </a:lnTo>
                <a:lnTo>
                  <a:pt x="399496" y="539318"/>
                </a:lnTo>
                <a:lnTo>
                  <a:pt x="400535" y="544631"/>
                </a:lnTo>
                <a:lnTo>
                  <a:pt x="401773" y="549745"/>
                </a:lnTo>
                <a:close/>
              </a:path>
              <a:path w="962660" h="1247140">
                <a:moveTo>
                  <a:pt x="618221" y="658607"/>
                </a:moveTo>
                <a:lnTo>
                  <a:pt x="596528" y="600521"/>
                </a:lnTo>
                <a:lnTo>
                  <a:pt x="593771" y="578149"/>
                </a:lnTo>
                <a:lnTo>
                  <a:pt x="593531" y="574114"/>
                </a:lnTo>
                <a:lnTo>
                  <a:pt x="593451" y="571957"/>
                </a:lnTo>
                <a:lnTo>
                  <a:pt x="593331" y="569720"/>
                </a:lnTo>
                <a:lnTo>
                  <a:pt x="593171" y="567363"/>
                </a:lnTo>
                <a:lnTo>
                  <a:pt x="592931" y="562409"/>
                </a:lnTo>
                <a:lnTo>
                  <a:pt x="592611" y="557056"/>
                </a:lnTo>
                <a:lnTo>
                  <a:pt x="592491" y="554299"/>
                </a:lnTo>
                <a:lnTo>
                  <a:pt x="592331" y="551423"/>
                </a:lnTo>
                <a:lnTo>
                  <a:pt x="592131" y="548466"/>
                </a:lnTo>
                <a:lnTo>
                  <a:pt x="591972" y="545430"/>
                </a:lnTo>
                <a:lnTo>
                  <a:pt x="906853" y="0"/>
                </a:lnTo>
                <a:lnTo>
                  <a:pt x="962103" y="0"/>
                </a:lnTo>
                <a:lnTo>
                  <a:pt x="613664" y="603517"/>
                </a:lnTo>
                <a:lnTo>
                  <a:pt x="613824" y="606553"/>
                </a:lnTo>
                <a:lnTo>
                  <a:pt x="614024" y="609509"/>
                </a:lnTo>
                <a:lnTo>
                  <a:pt x="614344" y="615142"/>
                </a:lnTo>
                <a:lnTo>
                  <a:pt x="614464" y="617859"/>
                </a:lnTo>
                <a:lnTo>
                  <a:pt x="614624" y="620495"/>
                </a:lnTo>
                <a:lnTo>
                  <a:pt x="614744" y="623012"/>
                </a:lnTo>
                <a:lnTo>
                  <a:pt x="614904" y="625449"/>
                </a:lnTo>
                <a:lnTo>
                  <a:pt x="615143" y="630043"/>
                </a:lnTo>
                <a:lnTo>
                  <a:pt x="615223" y="632201"/>
                </a:lnTo>
                <a:lnTo>
                  <a:pt x="615463" y="636235"/>
                </a:lnTo>
                <a:lnTo>
                  <a:pt x="615623" y="639831"/>
                </a:lnTo>
                <a:lnTo>
                  <a:pt x="615983" y="645184"/>
                </a:lnTo>
                <a:lnTo>
                  <a:pt x="616383" y="648700"/>
                </a:lnTo>
                <a:lnTo>
                  <a:pt x="616862" y="652135"/>
                </a:lnTo>
                <a:lnTo>
                  <a:pt x="617501" y="655451"/>
                </a:lnTo>
                <a:lnTo>
                  <a:pt x="618221" y="658607"/>
                </a:lnTo>
                <a:close/>
              </a:path>
              <a:path w="962660" h="1247140">
                <a:moveTo>
                  <a:pt x="116053" y="810935"/>
                </a:moveTo>
                <a:lnTo>
                  <a:pt x="81297" y="810935"/>
                </a:lnTo>
                <a:lnTo>
                  <a:pt x="216206" y="210494"/>
                </a:lnTo>
                <a:lnTo>
                  <a:pt x="220841" y="197510"/>
                </a:lnTo>
                <a:lnTo>
                  <a:pt x="334857" y="0"/>
                </a:lnTo>
                <a:lnTo>
                  <a:pt x="390107" y="0"/>
                </a:lnTo>
                <a:lnTo>
                  <a:pt x="242533" y="255597"/>
                </a:lnTo>
                <a:lnTo>
                  <a:pt x="237939" y="268580"/>
                </a:lnTo>
                <a:lnTo>
                  <a:pt x="116053" y="810935"/>
                </a:lnTo>
                <a:close/>
              </a:path>
              <a:path w="962660" h="1247140">
                <a:moveTo>
                  <a:pt x="398001" y="872936"/>
                </a:moveTo>
                <a:lnTo>
                  <a:pt x="313284" y="872936"/>
                </a:lnTo>
                <a:lnTo>
                  <a:pt x="599322" y="609309"/>
                </a:lnTo>
                <a:lnTo>
                  <a:pt x="621015" y="667396"/>
                </a:lnTo>
                <a:lnTo>
                  <a:pt x="398001" y="872936"/>
                </a:lnTo>
                <a:close/>
              </a:path>
              <a:path w="962660" h="1247140">
                <a:moveTo>
                  <a:pt x="334977" y="931023"/>
                </a:moveTo>
                <a:lnTo>
                  <a:pt x="307451" y="904297"/>
                </a:lnTo>
                <a:lnTo>
                  <a:pt x="272136" y="878929"/>
                </a:lnTo>
                <a:lnTo>
                  <a:pt x="233266" y="859473"/>
                </a:lnTo>
                <a:lnTo>
                  <a:pt x="196911" y="847608"/>
                </a:lnTo>
                <a:lnTo>
                  <a:pt x="186205" y="845131"/>
                </a:lnTo>
                <a:lnTo>
                  <a:pt x="164473" y="787045"/>
                </a:lnTo>
                <a:lnTo>
                  <a:pt x="201386" y="797472"/>
                </a:lnTo>
                <a:lnTo>
                  <a:pt x="241016" y="815409"/>
                </a:lnTo>
                <a:lnTo>
                  <a:pt x="277290" y="839339"/>
                </a:lnTo>
                <a:lnTo>
                  <a:pt x="305774" y="864867"/>
                </a:lnTo>
                <a:lnTo>
                  <a:pt x="313284" y="872936"/>
                </a:lnTo>
                <a:lnTo>
                  <a:pt x="398001" y="872936"/>
                </a:lnTo>
                <a:lnTo>
                  <a:pt x="334977" y="931023"/>
                </a:lnTo>
                <a:close/>
              </a:path>
              <a:path w="962660" h="1247140">
                <a:moveTo>
                  <a:pt x="22890" y="1246904"/>
                </a:moveTo>
                <a:lnTo>
                  <a:pt x="1198" y="1188817"/>
                </a:lnTo>
                <a:lnTo>
                  <a:pt x="519" y="1185421"/>
                </a:lnTo>
                <a:lnTo>
                  <a:pt x="119" y="1181826"/>
                </a:lnTo>
                <a:lnTo>
                  <a:pt x="0" y="1178031"/>
                </a:lnTo>
                <a:lnTo>
                  <a:pt x="159" y="1174076"/>
                </a:lnTo>
                <a:lnTo>
                  <a:pt x="639" y="1169881"/>
                </a:lnTo>
                <a:lnTo>
                  <a:pt x="81297" y="810935"/>
                </a:lnTo>
                <a:lnTo>
                  <a:pt x="116053" y="810935"/>
                </a:lnTo>
                <a:lnTo>
                  <a:pt x="22331" y="1227968"/>
                </a:lnTo>
                <a:lnTo>
                  <a:pt x="21852" y="1232162"/>
                </a:lnTo>
                <a:lnTo>
                  <a:pt x="21692" y="1236157"/>
                </a:lnTo>
                <a:lnTo>
                  <a:pt x="21852" y="1239912"/>
                </a:lnTo>
                <a:lnTo>
                  <a:pt x="22251" y="1243508"/>
                </a:lnTo>
                <a:lnTo>
                  <a:pt x="22890" y="1246904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70">
            <a:extLst>
              <a:ext uri="{FF2B5EF4-FFF2-40B4-BE49-F238E27FC236}">
                <a16:creationId xmlns:a16="http://schemas.microsoft.com/office/drawing/2014/main" xmlns="" id="{765AC560-7C8E-43A7-9431-8032324089C3}"/>
              </a:ext>
            </a:extLst>
          </p:cNvPr>
          <p:cNvSpPr/>
          <p:nvPr/>
        </p:nvSpPr>
        <p:spPr>
          <a:xfrm>
            <a:off x="2929350" y="13173"/>
            <a:ext cx="696595" cy="1184275"/>
          </a:xfrm>
          <a:custGeom>
            <a:avLst/>
            <a:gdLst/>
            <a:ahLst/>
            <a:cxnLst/>
            <a:rect l="l" t="t" r="r" b="b"/>
            <a:pathLst>
              <a:path w="696595" h="1184275">
                <a:moveTo>
                  <a:pt x="457861" y="422825"/>
                </a:moveTo>
                <a:lnTo>
                  <a:pt x="401412" y="397098"/>
                </a:lnTo>
                <a:lnTo>
                  <a:pt x="383315" y="383994"/>
                </a:lnTo>
                <a:lnTo>
                  <a:pt x="382716" y="383515"/>
                </a:lnTo>
                <a:lnTo>
                  <a:pt x="381797" y="382676"/>
                </a:lnTo>
                <a:lnTo>
                  <a:pt x="380559" y="381597"/>
                </a:lnTo>
                <a:lnTo>
                  <a:pt x="379001" y="380199"/>
                </a:lnTo>
                <a:lnTo>
                  <a:pt x="377163" y="378601"/>
                </a:lnTo>
                <a:lnTo>
                  <a:pt x="375085" y="376723"/>
                </a:lnTo>
                <a:lnTo>
                  <a:pt x="347361" y="351955"/>
                </a:lnTo>
                <a:lnTo>
                  <a:pt x="253040" y="0"/>
                </a:lnTo>
                <a:lnTo>
                  <a:pt x="302577" y="0"/>
                </a:lnTo>
                <a:lnTo>
                  <a:pt x="403769" y="377682"/>
                </a:lnTo>
                <a:lnTo>
                  <a:pt x="407405" y="380958"/>
                </a:lnTo>
                <a:lnTo>
                  <a:pt x="411048" y="384194"/>
                </a:lnTo>
                <a:lnTo>
                  <a:pt x="414356" y="387190"/>
                </a:lnTo>
                <a:lnTo>
                  <a:pt x="417672" y="390106"/>
                </a:lnTo>
                <a:lnTo>
                  <a:pt x="426580" y="398056"/>
                </a:lnTo>
                <a:lnTo>
                  <a:pt x="429137" y="400374"/>
                </a:lnTo>
                <a:lnTo>
                  <a:pt x="433612" y="404329"/>
                </a:lnTo>
                <a:lnTo>
                  <a:pt x="435449" y="405926"/>
                </a:lnTo>
                <a:lnTo>
                  <a:pt x="436967" y="407325"/>
                </a:lnTo>
                <a:lnTo>
                  <a:pt x="438246" y="408403"/>
                </a:lnTo>
                <a:lnTo>
                  <a:pt x="439165" y="409242"/>
                </a:lnTo>
                <a:lnTo>
                  <a:pt x="439724" y="409722"/>
                </a:lnTo>
                <a:lnTo>
                  <a:pt x="439924" y="409921"/>
                </a:lnTo>
                <a:lnTo>
                  <a:pt x="444398" y="413637"/>
                </a:lnTo>
                <a:lnTo>
                  <a:pt x="448872" y="417032"/>
                </a:lnTo>
                <a:lnTo>
                  <a:pt x="453347" y="420109"/>
                </a:lnTo>
                <a:lnTo>
                  <a:pt x="457861" y="422825"/>
                </a:lnTo>
                <a:close/>
              </a:path>
              <a:path w="696595" h="1184275">
                <a:moveTo>
                  <a:pt x="687890" y="346761"/>
                </a:moveTo>
                <a:lnTo>
                  <a:pt x="631481" y="320994"/>
                </a:lnTo>
                <a:lnTo>
                  <a:pt x="615062" y="308370"/>
                </a:lnTo>
                <a:lnTo>
                  <a:pt x="613664" y="307131"/>
                </a:lnTo>
                <a:lnTo>
                  <a:pt x="612226" y="305813"/>
                </a:lnTo>
                <a:lnTo>
                  <a:pt x="610668" y="304455"/>
                </a:lnTo>
                <a:lnTo>
                  <a:pt x="600001" y="294867"/>
                </a:lnTo>
                <a:lnTo>
                  <a:pt x="598004" y="293029"/>
                </a:lnTo>
                <a:lnTo>
                  <a:pt x="595886" y="291192"/>
                </a:lnTo>
                <a:lnTo>
                  <a:pt x="589295" y="285279"/>
                </a:lnTo>
                <a:lnTo>
                  <a:pt x="512831" y="0"/>
                </a:lnTo>
                <a:lnTo>
                  <a:pt x="562369" y="0"/>
                </a:lnTo>
                <a:lnTo>
                  <a:pt x="645703" y="311006"/>
                </a:lnTo>
                <a:lnTo>
                  <a:pt x="667116" y="330182"/>
                </a:lnTo>
                <a:lnTo>
                  <a:pt x="668634" y="331580"/>
                </a:lnTo>
                <a:lnTo>
                  <a:pt x="670112" y="332859"/>
                </a:lnTo>
                <a:lnTo>
                  <a:pt x="671471" y="334137"/>
                </a:lnTo>
                <a:lnTo>
                  <a:pt x="672789" y="335296"/>
                </a:lnTo>
                <a:lnTo>
                  <a:pt x="673988" y="336414"/>
                </a:lnTo>
                <a:lnTo>
                  <a:pt x="676784" y="338811"/>
                </a:lnTo>
                <a:lnTo>
                  <a:pt x="679581" y="341048"/>
                </a:lnTo>
                <a:lnTo>
                  <a:pt x="682377" y="343126"/>
                </a:lnTo>
                <a:lnTo>
                  <a:pt x="685134" y="345003"/>
                </a:lnTo>
                <a:lnTo>
                  <a:pt x="687890" y="346761"/>
                </a:lnTo>
                <a:close/>
              </a:path>
              <a:path w="696595" h="1184275">
                <a:moveTo>
                  <a:pt x="682897" y="1183703"/>
                </a:moveTo>
                <a:lnTo>
                  <a:pt x="626488" y="1157976"/>
                </a:lnTo>
                <a:lnTo>
                  <a:pt x="339551" y="713498"/>
                </a:lnTo>
                <a:lnTo>
                  <a:pt x="86770" y="314123"/>
                </a:lnTo>
                <a:lnTo>
                  <a:pt x="0" y="0"/>
                </a:lnTo>
                <a:lnTo>
                  <a:pt x="49537" y="0"/>
                </a:lnTo>
                <a:lnTo>
                  <a:pt x="137266" y="327426"/>
                </a:lnTo>
                <a:lnTo>
                  <a:pt x="143179" y="339850"/>
                </a:lnTo>
                <a:lnTo>
                  <a:pt x="669114" y="1170720"/>
                </a:lnTo>
                <a:lnTo>
                  <a:pt x="680060" y="1181746"/>
                </a:lnTo>
                <a:lnTo>
                  <a:pt x="682897" y="1183703"/>
                </a:lnTo>
                <a:close/>
              </a:path>
              <a:path w="696595" h="1184275">
                <a:moveTo>
                  <a:pt x="681267" y="713937"/>
                </a:moveTo>
                <a:lnTo>
                  <a:pt x="623811" y="713937"/>
                </a:lnTo>
                <a:lnTo>
                  <a:pt x="639631" y="325268"/>
                </a:lnTo>
                <a:lnTo>
                  <a:pt x="696040" y="350996"/>
                </a:lnTo>
                <a:lnTo>
                  <a:pt x="681267" y="713937"/>
                </a:lnTo>
                <a:close/>
              </a:path>
              <a:path w="696595" h="1184275">
                <a:moveTo>
                  <a:pt x="514270" y="784128"/>
                </a:moveTo>
                <a:lnTo>
                  <a:pt x="457861" y="758401"/>
                </a:lnTo>
                <a:lnTo>
                  <a:pt x="462495" y="755445"/>
                </a:lnTo>
                <a:lnTo>
                  <a:pt x="467169" y="752568"/>
                </a:lnTo>
                <a:lnTo>
                  <a:pt x="501286" y="735230"/>
                </a:lnTo>
                <a:lnTo>
                  <a:pt x="542514" y="721528"/>
                </a:lnTo>
                <a:lnTo>
                  <a:pt x="590893" y="714057"/>
                </a:lnTo>
                <a:lnTo>
                  <a:pt x="607312" y="713498"/>
                </a:lnTo>
                <a:lnTo>
                  <a:pt x="612785" y="713538"/>
                </a:lnTo>
                <a:lnTo>
                  <a:pt x="618298" y="713697"/>
                </a:lnTo>
                <a:lnTo>
                  <a:pt x="623811" y="713937"/>
                </a:lnTo>
                <a:lnTo>
                  <a:pt x="681267" y="713937"/>
                </a:lnTo>
                <a:lnTo>
                  <a:pt x="680236" y="739265"/>
                </a:lnTo>
                <a:lnTo>
                  <a:pt x="663720" y="739265"/>
                </a:lnTo>
                <a:lnTo>
                  <a:pt x="658247" y="739345"/>
                </a:lnTo>
                <a:lnTo>
                  <a:pt x="620256" y="742901"/>
                </a:lnTo>
                <a:lnTo>
                  <a:pt x="578069" y="753287"/>
                </a:lnTo>
                <a:lnTo>
                  <a:pt x="542833" y="767789"/>
                </a:lnTo>
                <a:lnTo>
                  <a:pt x="518904" y="781172"/>
                </a:lnTo>
                <a:lnTo>
                  <a:pt x="514270" y="784128"/>
                </a:lnTo>
                <a:close/>
              </a:path>
              <a:path w="696595" h="1184275">
                <a:moveTo>
                  <a:pt x="680220" y="739665"/>
                </a:moveTo>
                <a:lnTo>
                  <a:pt x="674707" y="739425"/>
                </a:lnTo>
                <a:lnTo>
                  <a:pt x="669234" y="739265"/>
                </a:lnTo>
                <a:lnTo>
                  <a:pt x="680236" y="739265"/>
                </a:lnTo>
                <a:lnTo>
                  <a:pt x="680220" y="739665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7">
            <a:extLst>
              <a:ext uri="{FF2B5EF4-FFF2-40B4-BE49-F238E27FC236}">
                <a16:creationId xmlns:a16="http://schemas.microsoft.com/office/drawing/2014/main" xmlns="" id="{8FD9932E-B7EC-4C02-BCBD-E85750A2E65C}"/>
              </a:ext>
            </a:extLst>
          </p:cNvPr>
          <p:cNvSpPr/>
          <p:nvPr/>
        </p:nvSpPr>
        <p:spPr>
          <a:xfrm>
            <a:off x="1631803" y="38409"/>
            <a:ext cx="984250" cy="1285875"/>
          </a:xfrm>
          <a:custGeom>
            <a:avLst/>
            <a:gdLst/>
            <a:ahLst/>
            <a:cxnLst/>
            <a:rect l="l" t="t" r="r" b="b"/>
            <a:pathLst>
              <a:path w="984250" h="1285875">
                <a:moveTo>
                  <a:pt x="618218" y="696999"/>
                </a:moveTo>
                <a:lnTo>
                  <a:pt x="596525" y="638912"/>
                </a:lnTo>
                <a:lnTo>
                  <a:pt x="593849" y="618378"/>
                </a:lnTo>
                <a:lnTo>
                  <a:pt x="593729" y="616540"/>
                </a:lnTo>
                <a:lnTo>
                  <a:pt x="593649" y="614583"/>
                </a:lnTo>
                <a:lnTo>
                  <a:pt x="593050" y="603317"/>
                </a:lnTo>
                <a:lnTo>
                  <a:pt x="592890" y="600800"/>
                </a:lnTo>
                <a:lnTo>
                  <a:pt x="592770" y="598163"/>
                </a:lnTo>
                <a:lnTo>
                  <a:pt x="592131" y="586858"/>
                </a:lnTo>
                <a:lnTo>
                  <a:pt x="591931" y="583822"/>
                </a:lnTo>
                <a:lnTo>
                  <a:pt x="929025" y="0"/>
                </a:lnTo>
                <a:lnTo>
                  <a:pt x="984235" y="0"/>
                </a:lnTo>
                <a:lnTo>
                  <a:pt x="613664" y="641908"/>
                </a:lnTo>
                <a:lnTo>
                  <a:pt x="614463" y="656290"/>
                </a:lnTo>
                <a:lnTo>
                  <a:pt x="614583" y="658887"/>
                </a:lnTo>
                <a:lnTo>
                  <a:pt x="614743" y="661404"/>
                </a:lnTo>
                <a:lnTo>
                  <a:pt x="615342" y="672669"/>
                </a:lnTo>
                <a:lnTo>
                  <a:pt x="615422" y="674627"/>
                </a:lnTo>
                <a:lnTo>
                  <a:pt x="615542" y="676465"/>
                </a:lnTo>
                <a:lnTo>
                  <a:pt x="617499" y="693843"/>
                </a:lnTo>
                <a:lnTo>
                  <a:pt x="618218" y="696999"/>
                </a:lnTo>
                <a:close/>
              </a:path>
              <a:path w="984250" h="1285875">
                <a:moveTo>
                  <a:pt x="401732" y="588136"/>
                </a:moveTo>
                <a:lnTo>
                  <a:pt x="380039" y="530050"/>
                </a:lnTo>
                <a:lnTo>
                  <a:pt x="376524" y="508237"/>
                </a:lnTo>
                <a:lnTo>
                  <a:pt x="376484" y="507998"/>
                </a:lnTo>
                <a:lnTo>
                  <a:pt x="376284" y="504322"/>
                </a:lnTo>
                <a:lnTo>
                  <a:pt x="376124" y="502285"/>
                </a:lnTo>
                <a:lnTo>
                  <a:pt x="375844" y="497012"/>
                </a:lnTo>
                <a:lnTo>
                  <a:pt x="375445" y="490420"/>
                </a:lnTo>
                <a:lnTo>
                  <a:pt x="374526" y="474120"/>
                </a:lnTo>
                <a:lnTo>
                  <a:pt x="374247" y="469526"/>
                </a:lnTo>
                <a:lnTo>
                  <a:pt x="374007" y="464772"/>
                </a:lnTo>
                <a:lnTo>
                  <a:pt x="373727" y="459898"/>
                </a:lnTo>
                <a:lnTo>
                  <a:pt x="639272" y="0"/>
                </a:lnTo>
                <a:lnTo>
                  <a:pt x="694522" y="0"/>
                </a:lnTo>
                <a:lnTo>
                  <a:pt x="395420" y="517985"/>
                </a:lnTo>
                <a:lnTo>
                  <a:pt x="395939" y="527613"/>
                </a:lnTo>
                <a:lnTo>
                  <a:pt x="396219" y="532207"/>
                </a:lnTo>
                <a:lnTo>
                  <a:pt x="396698" y="540836"/>
                </a:lnTo>
                <a:lnTo>
                  <a:pt x="396938" y="544791"/>
                </a:lnTo>
                <a:lnTo>
                  <a:pt x="397337" y="551982"/>
                </a:lnTo>
                <a:lnTo>
                  <a:pt x="398176" y="566084"/>
                </a:lnTo>
                <a:lnTo>
                  <a:pt x="398216" y="566364"/>
                </a:lnTo>
                <a:lnTo>
                  <a:pt x="398736" y="572157"/>
                </a:lnTo>
                <a:lnTo>
                  <a:pt x="399495" y="577709"/>
                </a:lnTo>
                <a:lnTo>
                  <a:pt x="400493" y="583023"/>
                </a:lnTo>
                <a:lnTo>
                  <a:pt x="401732" y="588136"/>
                </a:lnTo>
                <a:close/>
              </a:path>
              <a:path w="984250" h="1285875">
                <a:moveTo>
                  <a:pt x="116004" y="849366"/>
                </a:moveTo>
                <a:lnTo>
                  <a:pt x="81257" y="849366"/>
                </a:lnTo>
                <a:lnTo>
                  <a:pt x="216206" y="248885"/>
                </a:lnTo>
                <a:lnTo>
                  <a:pt x="220840" y="235901"/>
                </a:lnTo>
                <a:lnTo>
                  <a:pt x="357028" y="0"/>
                </a:lnTo>
                <a:lnTo>
                  <a:pt x="412278" y="0"/>
                </a:lnTo>
                <a:lnTo>
                  <a:pt x="242533" y="293988"/>
                </a:lnTo>
                <a:lnTo>
                  <a:pt x="237899" y="306972"/>
                </a:lnTo>
                <a:lnTo>
                  <a:pt x="116004" y="849366"/>
                </a:lnTo>
                <a:close/>
              </a:path>
              <a:path w="984250" h="1285875">
                <a:moveTo>
                  <a:pt x="397961" y="911328"/>
                </a:moveTo>
                <a:lnTo>
                  <a:pt x="313243" y="911328"/>
                </a:lnTo>
                <a:lnTo>
                  <a:pt x="599282" y="647701"/>
                </a:lnTo>
                <a:lnTo>
                  <a:pt x="620974" y="705788"/>
                </a:lnTo>
                <a:lnTo>
                  <a:pt x="397961" y="911328"/>
                </a:lnTo>
                <a:close/>
              </a:path>
              <a:path w="984250" h="1285875">
                <a:moveTo>
                  <a:pt x="334936" y="969414"/>
                </a:moveTo>
                <a:lnTo>
                  <a:pt x="307451" y="942688"/>
                </a:lnTo>
                <a:lnTo>
                  <a:pt x="272095" y="917320"/>
                </a:lnTo>
                <a:lnTo>
                  <a:pt x="233264" y="897865"/>
                </a:lnTo>
                <a:lnTo>
                  <a:pt x="196910" y="886000"/>
                </a:lnTo>
                <a:lnTo>
                  <a:pt x="186164" y="883523"/>
                </a:lnTo>
                <a:lnTo>
                  <a:pt x="164471" y="825436"/>
                </a:lnTo>
                <a:lnTo>
                  <a:pt x="201385" y="835903"/>
                </a:lnTo>
                <a:lnTo>
                  <a:pt x="241014" y="853800"/>
                </a:lnTo>
                <a:lnTo>
                  <a:pt x="277289" y="877730"/>
                </a:lnTo>
                <a:lnTo>
                  <a:pt x="305732" y="903298"/>
                </a:lnTo>
                <a:lnTo>
                  <a:pt x="313243" y="911328"/>
                </a:lnTo>
                <a:lnTo>
                  <a:pt x="397961" y="911328"/>
                </a:lnTo>
                <a:lnTo>
                  <a:pt x="334936" y="969414"/>
                </a:lnTo>
                <a:close/>
              </a:path>
              <a:path w="984250" h="1285875">
                <a:moveTo>
                  <a:pt x="22851" y="1285295"/>
                </a:moveTo>
                <a:lnTo>
                  <a:pt x="1158" y="1227208"/>
                </a:lnTo>
                <a:lnTo>
                  <a:pt x="519" y="1223813"/>
                </a:lnTo>
                <a:lnTo>
                  <a:pt x="119" y="1220257"/>
                </a:lnTo>
                <a:lnTo>
                  <a:pt x="0" y="1216462"/>
                </a:lnTo>
                <a:lnTo>
                  <a:pt x="159" y="1212467"/>
                </a:lnTo>
                <a:lnTo>
                  <a:pt x="599" y="1208272"/>
                </a:lnTo>
                <a:lnTo>
                  <a:pt x="81257" y="849366"/>
                </a:lnTo>
                <a:lnTo>
                  <a:pt x="116004" y="849366"/>
                </a:lnTo>
                <a:lnTo>
                  <a:pt x="22291" y="1266359"/>
                </a:lnTo>
                <a:lnTo>
                  <a:pt x="21852" y="1270554"/>
                </a:lnTo>
                <a:lnTo>
                  <a:pt x="21812" y="1278344"/>
                </a:lnTo>
                <a:lnTo>
                  <a:pt x="22211" y="1281939"/>
                </a:lnTo>
                <a:lnTo>
                  <a:pt x="22851" y="1285295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4" name="object 64">
            <a:extLst>
              <a:ext uri="{FF2B5EF4-FFF2-40B4-BE49-F238E27FC236}">
                <a16:creationId xmlns:a16="http://schemas.microsoft.com/office/drawing/2014/main" xmlns="" id="{BC052E53-D718-477A-B886-036962CFBC22}"/>
              </a:ext>
            </a:extLst>
          </p:cNvPr>
          <p:cNvSpPr/>
          <p:nvPr/>
        </p:nvSpPr>
        <p:spPr>
          <a:xfrm>
            <a:off x="6985" y="-40306"/>
            <a:ext cx="1098550" cy="1143635"/>
          </a:xfrm>
          <a:custGeom>
            <a:avLst/>
            <a:gdLst/>
            <a:ahLst/>
            <a:cxnLst/>
            <a:rect l="l" t="t" r="r" b="b"/>
            <a:pathLst>
              <a:path w="1098550" h="1143635">
                <a:moveTo>
                  <a:pt x="622652" y="416114"/>
                </a:moveTo>
                <a:lnTo>
                  <a:pt x="568241" y="406286"/>
                </a:lnTo>
                <a:lnTo>
                  <a:pt x="161955" y="0"/>
                </a:lnTo>
                <a:lnTo>
                  <a:pt x="229629" y="0"/>
                </a:lnTo>
                <a:lnTo>
                  <a:pt x="629963" y="400334"/>
                </a:lnTo>
                <a:lnTo>
                  <a:pt x="665558" y="407844"/>
                </a:lnTo>
                <a:lnTo>
                  <a:pt x="684374" y="410201"/>
                </a:lnTo>
                <a:lnTo>
                  <a:pt x="622652" y="416114"/>
                </a:lnTo>
                <a:close/>
              </a:path>
              <a:path w="1098550" h="1143635">
                <a:moveTo>
                  <a:pt x="461456" y="597045"/>
                </a:moveTo>
                <a:lnTo>
                  <a:pt x="392064" y="584980"/>
                </a:lnTo>
                <a:lnTo>
                  <a:pt x="0" y="192916"/>
                </a:lnTo>
                <a:lnTo>
                  <a:pt x="0" y="125241"/>
                </a:lnTo>
                <a:lnTo>
                  <a:pt x="453786" y="579068"/>
                </a:lnTo>
                <a:lnTo>
                  <a:pt x="497371" y="588096"/>
                </a:lnTo>
                <a:lnTo>
                  <a:pt x="523178" y="591132"/>
                </a:lnTo>
                <a:lnTo>
                  <a:pt x="461456" y="597045"/>
                </a:lnTo>
                <a:close/>
              </a:path>
              <a:path w="1098550" h="1143635">
                <a:moveTo>
                  <a:pt x="690966" y="881725"/>
                </a:moveTo>
                <a:lnTo>
                  <a:pt x="710621" y="848807"/>
                </a:lnTo>
                <a:lnTo>
                  <a:pt x="734471" y="819084"/>
                </a:lnTo>
                <a:lnTo>
                  <a:pt x="766391" y="789602"/>
                </a:lnTo>
                <a:lnTo>
                  <a:pt x="797951" y="768109"/>
                </a:lnTo>
                <a:lnTo>
                  <a:pt x="812453" y="760239"/>
                </a:lnTo>
                <a:lnTo>
                  <a:pt x="631841" y="415714"/>
                </a:lnTo>
                <a:lnTo>
                  <a:pt x="693563" y="409802"/>
                </a:lnTo>
                <a:lnTo>
                  <a:pt x="874175" y="754326"/>
                </a:lnTo>
                <a:lnTo>
                  <a:pt x="869301" y="756843"/>
                </a:lnTo>
                <a:lnTo>
                  <a:pt x="864467" y="759480"/>
                </a:lnTo>
                <a:lnTo>
                  <a:pt x="832427" y="780373"/>
                </a:lnTo>
                <a:lnTo>
                  <a:pt x="799908" y="809217"/>
                </a:lnTo>
                <a:lnTo>
                  <a:pt x="772343" y="842854"/>
                </a:lnTo>
                <a:lnTo>
                  <a:pt x="752728" y="875813"/>
                </a:lnTo>
                <a:lnTo>
                  <a:pt x="690966" y="881725"/>
                </a:lnTo>
                <a:close/>
              </a:path>
              <a:path w="1098550" h="1143635">
                <a:moveTo>
                  <a:pt x="1036809" y="1143434"/>
                </a:moveTo>
                <a:lnTo>
                  <a:pt x="147453" y="682537"/>
                </a:lnTo>
                <a:lnTo>
                  <a:pt x="0" y="538599"/>
                </a:lnTo>
                <a:lnTo>
                  <a:pt x="0" y="470924"/>
                </a:lnTo>
                <a:lnTo>
                  <a:pt x="197829" y="668794"/>
                </a:lnTo>
                <a:lnTo>
                  <a:pt x="209175" y="676584"/>
                </a:lnTo>
                <a:lnTo>
                  <a:pt x="1080114" y="1133167"/>
                </a:lnTo>
                <a:lnTo>
                  <a:pt x="1098531" y="1137522"/>
                </a:lnTo>
                <a:lnTo>
                  <a:pt x="1036809" y="1143434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61">
            <a:extLst>
              <a:ext uri="{FF2B5EF4-FFF2-40B4-BE49-F238E27FC236}">
                <a16:creationId xmlns:a16="http://schemas.microsoft.com/office/drawing/2014/main" xmlns="" id="{34FE2EA3-7ABF-424D-AAF5-7E78FA4C3B24}"/>
              </a:ext>
            </a:extLst>
          </p:cNvPr>
          <p:cNvSpPr/>
          <p:nvPr/>
        </p:nvSpPr>
        <p:spPr>
          <a:xfrm>
            <a:off x="-60274" y="1661576"/>
            <a:ext cx="1046480" cy="1012190"/>
          </a:xfrm>
          <a:custGeom>
            <a:avLst/>
            <a:gdLst/>
            <a:ahLst/>
            <a:cxnLst/>
            <a:rect l="l" t="t" r="r" b="b"/>
            <a:pathLst>
              <a:path w="1046480" h="1012189">
                <a:moveTo>
                  <a:pt x="0" y="1011881"/>
                </a:moveTo>
                <a:lnTo>
                  <a:pt x="0" y="956630"/>
                </a:lnTo>
                <a:lnTo>
                  <a:pt x="360184" y="748693"/>
                </a:lnTo>
                <a:lnTo>
                  <a:pt x="370651" y="739744"/>
                </a:lnTo>
                <a:lnTo>
                  <a:pt x="1037089" y="16698"/>
                </a:lnTo>
                <a:lnTo>
                  <a:pt x="1046037" y="0"/>
                </a:lnTo>
                <a:lnTo>
                  <a:pt x="1035810" y="61162"/>
                </a:lnTo>
                <a:lnTo>
                  <a:pt x="360424" y="800907"/>
                </a:lnTo>
                <a:lnTo>
                  <a:pt x="349917" y="809856"/>
                </a:lnTo>
                <a:lnTo>
                  <a:pt x="0" y="1011881"/>
                </a:lnTo>
                <a:close/>
              </a:path>
              <a:path w="1046480" h="1012189">
                <a:moveTo>
                  <a:pt x="228031" y="263986"/>
                </a:moveTo>
                <a:lnTo>
                  <a:pt x="238298" y="202823"/>
                </a:lnTo>
                <a:lnTo>
                  <a:pt x="617859" y="117531"/>
                </a:lnTo>
                <a:lnTo>
                  <a:pt x="619017" y="122924"/>
                </a:lnTo>
                <a:lnTo>
                  <a:pt x="620335" y="128277"/>
                </a:lnTo>
                <a:lnTo>
                  <a:pt x="632200" y="164631"/>
                </a:lnTo>
                <a:lnTo>
                  <a:pt x="638348" y="178694"/>
                </a:lnTo>
                <a:lnTo>
                  <a:pt x="607592" y="178694"/>
                </a:lnTo>
                <a:lnTo>
                  <a:pt x="228031" y="263986"/>
                </a:lnTo>
                <a:close/>
              </a:path>
              <a:path w="1046480" h="1012189">
                <a:moveTo>
                  <a:pt x="693483" y="327466"/>
                </a:moveTo>
                <a:lnTo>
                  <a:pt x="666757" y="299980"/>
                </a:lnTo>
                <a:lnTo>
                  <a:pt x="641389" y="264625"/>
                </a:lnTo>
                <a:lnTo>
                  <a:pt x="621934" y="225794"/>
                </a:lnTo>
                <a:lnTo>
                  <a:pt x="610040" y="189280"/>
                </a:lnTo>
                <a:lnTo>
                  <a:pt x="607592" y="178694"/>
                </a:lnTo>
                <a:lnTo>
                  <a:pt x="638348" y="178694"/>
                </a:lnTo>
                <a:lnTo>
                  <a:pt x="638752" y="179572"/>
                </a:lnTo>
                <a:lnTo>
                  <a:pt x="641149" y="184446"/>
                </a:lnTo>
                <a:lnTo>
                  <a:pt x="663601" y="221639"/>
                </a:lnTo>
                <a:lnTo>
                  <a:pt x="687970" y="251042"/>
                </a:lnTo>
                <a:lnTo>
                  <a:pt x="703750" y="266303"/>
                </a:lnTo>
                <a:lnTo>
                  <a:pt x="693483" y="327466"/>
                </a:lnTo>
                <a:close/>
              </a:path>
              <a:path w="1046480" h="1012189">
                <a:moveTo>
                  <a:pt x="0" y="439884"/>
                </a:moveTo>
                <a:lnTo>
                  <a:pt x="0" y="384633"/>
                </a:lnTo>
                <a:lnTo>
                  <a:pt x="212731" y="261829"/>
                </a:lnTo>
                <a:lnTo>
                  <a:pt x="219202" y="248965"/>
                </a:lnTo>
                <a:lnTo>
                  <a:pt x="220401" y="246648"/>
                </a:lnTo>
                <a:lnTo>
                  <a:pt x="221520" y="244371"/>
                </a:lnTo>
                <a:lnTo>
                  <a:pt x="223717" y="240136"/>
                </a:lnTo>
                <a:lnTo>
                  <a:pt x="224716" y="238099"/>
                </a:lnTo>
                <a:lnTo>
                  <a:pt x="225714" y="236181"/>
                </a:lnTo>
                <a:lnTo>
                  <a:pt x="227512" y="232586"/>
                </a:lnTo>
                <a:lnTo>
                  <a:pt x="236341" y="211812"/>
                </a:lnTo>
                <a:lnTo>
                  <a:pt x="226074" y="272975"/>
                </a:lnTo>
                <a:lnTo>
                  <a:pt x="217285" y="293748"/>
                </a:lnTo>
                <a:lnTo>
                  <a:pt x="216406" y="295506"/>
                </a:lnTo>
                <a:lnTo>
                  <a:pt x="215447" y="297344"/>
                </a:lnTo>
                <a:lnTo>
                  <a:pt x="214488" y="299262"/>
                </a:lnTo>
                <a:lnTo>
                  <a:pt x="212371" y="303376"/>
                </a:lnTo>
                <a:lnTo>
                  <a:pt x="210134" y="307811"/>
                </a:lnTo>
                <a:lnTo>
                  <a:pt x="208935" y="310128"/>
                </a:lnTo>
                <a:lnTo>
                  <a:pt x="207737" y="312565"/>
                </a:lnTo>
                <a:lnTo>
                  <a:pt x="206459" y="315042"/>
                </a:lnTo>
                <a:lnTo>
                  <a:pt x="205180" y="317638"/>
                </a:lnTo>
                <a:lnTo>
                  <a:pt x="203822" y="320275"/>
                </a:lnTo>
                <a:lnTo>
                  <a:pt x="202464" y="322991"/>
                </a:lnTo>
                <a:lnTo>
                  <a:pt x="0" y="439884"/>
                </a:lnTo>
                <a:close/>
              </a:path>
              <a:path w="1046480" h="1012189">
                <a:moveTo>
                  <a:pt x="0" y="729637"/>
                </a:moveTo>
                <a:lnTo>
                  <a:pt x="0" y="674387"/>
                </a:lnTo>
                <a:lnTo>
                  <a:pt x="339730" y="478235"/>
                </a:lnTo>
                <a:lnTo>
                  <a:pt x="341967" y="473881"/>
                </a:lnTo>
                <a:lnTo>
                  <a:pt x="344085" y="469646"/>
                </a:lnTo>
                <a:lnTo>
                  <a:pt x="350077" y="457861"/>
                </a:lnTo>
                <a:lnTo>
                  <a:pt x="351835" y="454305"/>
                </a:lnTo>
                <a:lnTo>
                  <a:pt x="353553" y="450950"/>
                </a:lnTo>
                <a:lnTo>
                  <a:pt x="356469" y="445077"/>
                </a:lnTo>
                <a:lnTo>
                  <a:pt x="359100" y="439884"/>
                </a:lnTo>
                <a:lnTo>
                  <a:pt x="360504" y="437007"/>
                </a:lnTo>
                <a:lnTo>
                  <a:pt x="361063" y="435929"/>
                </a:lnTo>
                <a:lnTo>
                  <a:pt x="361383" y="435249"/>
                </a:lnTo>
                <a:lnTo>
                  <a:pt x="369333" y="414356"/>
                </a:lnTo>
                <a:lnTo>
                  <a:pt x="359106" y="475519"/>
                </a:lnTo>
                <a:lnTo>
                  <a:pt x="349518" y="499648"/>
                </a:lnTo>
                <a:lnTo>
                  <a:pt x="348599" y="501526"/>
                </a:lnTo>
                <a:lnTo>
                  <a:pt x="346242" y="506200"/>
                </a:lnTo>
                <a:lnTo>
                  <a:pt x="344844" y="509036"/>
                </a:lnTo>
                <a:lnTo>
                  <a:pt x="341608" y="515428"/>
                </a:lnTo>
                <a:lnTo>
                  <a:pt x="339810" y="519023"/>
                </a:lnTo>
                <a:lnTo>
                  <a:pt x="337892" y="522778"/>
                </a:lnTo>
                <a:lnTo>
                  <a:pt x="335935" y="526733"/>
                </a:lnTo>
                <a:lnTo>
                  <a:pt x="331700" y="535043"/>
                </a:lnTo>
                <a:lnTo>
                  <a:pt x="329503" y="539397"/>
                </a:lnTo>
                <a:lnTo>
                  <a:pt x="0" y="729637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55">
            <a:extLst>
              <a:ext uri="{FF2B5EF4-FFF2-40B4-BE49-F238E27FC236}">
                <a16:creationId xmlns:a16="http://schemas.microsoft.com/office/drawing/2014/main" xmlns="" id="{4D0A6E14-C6B7-4505-ABD0-670AF69E55B9}"/>
              </a:ext>
            </a:extLst>
          </p:cNvPr>
          <p:cNvSpPr/>
          <p:nvPr/>
        </p:nvSpPr>
        <p:spPr>
          <a:xfrm>
            <a:off x="-60274" y="3724209"/>
            <a:ext cx="1100455" cy="1593850"/>
          </a:xfrm>
          <a:custGeom>
            <a:avLst/>
            <a:gdLst/>
            <a:ahLst/>
            <a:cxnLst/>
            <a:rect l="l" t="t" r="r" b="b"/>
            <a:pathLst>
              <a:path w="1100455" h="1593850">
                <a:moveTo>
                  <a:pt x="0" y="1593546"/>
                </a:moveTo>
                <a:lnTo>
                  <a:pt x="0" y="1525911"/>
                </a:lnTo>
                <a:lnTo>
                  <a:pt x="625249" y="900661"/>
                </a:lnTo>
                <a:lnTo>
                  <a:pt x="633079" y="889315"/>
                </a:lnTo>
                <a:lnTo>
                  <a:pt x="949326" y="286078"/>
                </a:lnTo>
                <a:lnTo>
                  <a:pt x="1089622" y="18416"/>
                </a:lnTo>
                <a:lnTo>
                  <a:pt x="1093977" y="0"/>
                </a:lnTo>
                <a:lnTo>
                  <a:pt x="1099929" y="61722"/>
                </a:lnTo>
                <a:lnTo>
                  <a:pt x="925254" y="405007"/>
                </a:lnTo>
                <a:lnTo>
                  <a:pt x="638992" y="951038"/>
                </a:lnTo>
                <a:lnTo>
                  <a:pt x="631162" y="962383"/>
                </a:lnTo>
                <a:lnTo>
                  <a:pt x="0" y="1593546"/>
                </a:lnTo>
                <a:close/>
              </a:path>
              <a:path w="1100455" h="1593850">
                <a:moveTo>
                  <a:pt x="372169" y="466690"/>
                </a:moveTo>
                <a:lnTo>
                  <a:pt x="366257" y="404968"/>
                </a:lnTo>
                <a:lnTo>
                  <a:pt x="710781" y="224316"/>
                </a:lnTo>
                <a:lnTo>
                  <a:pt x="713338" y="229230"/>
                </a:lnTo>
                <a:lnTo>
                  <a:pt x="715935" y="234064"/>
                </a:lnTo>
                <a:lnTo>
                  <a:pt x="736828" y="266103"/>
                </a:lnTo>
                <a:lnTo>
                  <a:pt x="753486" y="286078"/>
                </a:lnTo>
                <a:lnTo>
                  <a:pt x="716694" y="286078"/>
                </a:lnTo>
                <a:lnTo>
                  <a:pt x="372169" y="466690"/>
                </a:lnTo>
                <a:close/>
              </a:path>
              <a:path w="1100455" h="1593850">
                <a:moveTo>
                  <a:pt x="838180" y="407524"/>
                </a:moveTo>
                <a:lnTo>
                  <a:pt x="805262" y="387909"/>
                </a:lnTo>
                <a:lnTo>
                  <a:pt x="771624" y="360304"/>
                </a:lnTo>
                <a:lnTo>
                  <a:pt x="742741" y="327825"/>
                </a:lnTo>
                <a:lnTo>
                  <a:pt x="721887" y="295786"/>
                </a:lnTo>
                <a:lnTo>
                  <a:pt x="716694" y="286078"/>
                </a:lnTo>
                <a:lnTo>
                  <a:pt x="753486" y="286078"/>
                </a:lnTo>
                <a:lnTo>
                  <a:pt x="754286" y="286957"/>
                </a:lnTo>
                <a:lnTo>
                  <a:pt x="758041" y="290952"/>
                </a:lnTo>
                <a:lnTo>
                  <a:pt x="790480" y="319755"/>
                </a:lnTo>
                <a:lnTo>
                  <a:pt x="822560" y="340649"/>
                </a:lnTo>
                <a:lnTo>
                  <a:pt x="832267" y="345802"/>
                </a:lnTo>
                <a:lnTo>
                  <a:pt x="838180" y="407524"/>
                </a:lnTo>
                <a:close/>
              </a:path>
              <a:path w="1100455" h="1593850">
                <a:moveTo>
                  <a:pt x="0" y="893031"/>
                </a:moveTo>
                <a:lnTo>
                  <a:pt x="0" y="825357"/>
                </a:lnTo>
                <a:lnTo>
                  <a:pt x="356789" y="468568"/>
                </a:lnTo>
                <a:lnTo>
                  <a:pt x="359745" y="454466"/>
                </a:lnTo>
                <a:lnTo>
                  <a:pt x="360824" y="449432"/>
                </a:lnTo>
                <a:lnTo>
                  <a:pt x="361782" y="444758"/>
                </a:lnTo>
                <a:lnTo>
                  <a:pt x="364659" y="431335"/>
                </a:lnTo>
                <a:lnTo>
                  <a:pt x="366656" y="414157"/>
                </a:lnTo>
                <a:lnTo>
                  <a:pt x="372569" y="475879"/>
                </a:lnTo>
                <a:lnTo>
                  <a:pt x="369852" y="496413"/>
                </a:lnTo>
                <a:lnTo>
                  <a:pt x="369493" y="498211"/>
                </a:lnTo>
                <a:lnTo>
                  <a:pt x="369053" y="500128"/>
                </a:lnTo>
                <a:lnTo>
                  <a:pt x="368654" y="502166"/>
                </a:lnTo>
                <a:lnTo>
                  <a:pt x="368174" y="504243"/>
                </a:lnTo>
                <a:lnTo>
                  <a:pt x="367735" y="506480"/>
                </a:lnTo>
                <a:lnTo>
                  <a:pt x="365098" y="518864"/>
                </a:lnTo>
                <a:lnTo>
                  <a:pt x="363340" y="527294"/>
                </a:lnTo>
                <a:lnTo>
                  <a:pt x="362741" y="530290"/>
                </a:lnTo>
                <a:lnTo>
                  <a:pt x="0" y="893031"/>
                </a:lnTo>
                <a:close/>
              </a:path>
              <a:path w="1100455" h="1593850">
                <a:moveTo>
                  <a:pt x="0" y="1247902"/>
                </a:moveTo>
                <a:lnTo>
                  <a:pt x="0" y="1180228"/>
                </a:lnTo>
                <a:lnTo>
                  <a:pt x="535523" y="644705"/>
                </a:lnTo>
                <a:lnTo>
                  <a:pt x="537520" y="635317"/>
                </a:lnTo>
                <a:lnTo>
                  <a:pt x="538439" y="630802"/>
                </a:lnTo>
                <a:lnTo>
                  <a:pt x="539358" y="626488"/>
                </a:lnTo>
                <a:lnTo>
                  <a:pt x="540197" y="622333"/>
                </a:lnTo>
                <a:lnTo>
                  <a:pt x="541036" y="618458"/>
                </a:lnTo>
                <a:lnTo>
                  <a:pt x="541755" y="614783"/>
                </a:lnTo>
                <a:lnTo>
                  <a:pt x="543113" y="608351"/>
                </a:lnTo>
                <a:lnTo>
                  <a:pt x="544152" y="603158"/>
                </a:lnTo>
                <a:lnTo>
                  <a:pt x="544591" y="601160"/>
                </a:lnTo>
                <a:lnTo>
                  <a:pt x="545310" y="597565"/>
                </a:lnTo>
                <a:lnTo>
                  <a:pt x="546349" y="591572"/>
                </a:lnTo>
                <a:lnTo>
                  <a:pt x="547068" y="585979"/>
                </a:lnTo>
                <a:lnTo>
                  <a:pt x="547468" y="580586"/>
                </a:lnTo>
                <a:lnTo>
                  <a:pt x="547587" y="575352"/>
                </a:lnTo>
                <a:lnTo>
                  <a:pt x="553500" y="637074"/>
                </a:lnTo>
                <a:lnTo>
                  <a:pt x="550064" y="664919"/>
                </a:lnTo>
                <a:lnTo>
                  <a:pt x="546948" y="680180"/>
                </a:lnTo>
                <a:lnTo>
                  <a:pt x="546109" y="684095"/>
                </a:lnTo>
                <a:lnTo>
                  <a:pt x="545270" y="688210"/>
                </a:lnTo>
                <a:lnTo>
                  <a:pt x="544351" y="692524"/>
                </a:lnTo>
                <a:lnTo>
                  <a:pt x="543433" y="697038"/>
                </a:lnTo>
                <a:lnTo>
                  <a:pt x="541435" y="706426"/>
                </a:lnTo>
                <a:lnTo>
                  <a:pt x="0" y="1247902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94">
            <a:extLst>
              <a:ext uri="{FF2B5EF4-FFF2-40B4-BE49-F238E27FC236}">
                <a16:creationId xmlns:a16="http://schemas.microsoft.com/office/drawing/2014/main" xmlns="" id="{AA15265E-2140-4A53-A6F3-652517FE032F}"/>
              </a:ext>
            </a:extLst>
          </p:cNvPr>
          <p:cNvSpPr/>
          <p:nvPr/>
        </p:nvSpPr>
        <p:spPr>
          <a:xfrm>
            <a:off x="-43386" y="5417831"/>
            <a:ext cx="1247140" cy="962660"/>
          </a:xfrm>
          <a:custGeom>
            <a:avLst/>
            <a:gdLst/>
            <a:ahLst/>
            <a:cxnLst/>
            <a:rect l="l" t="t" r="r" b="b"/>
            <a:pathLst>
              <a:path w="1247140" h="962659">
                <a:moveTo>
                  <a:pt x="545430" y="370132"/>
                </a:moveTo>
                <a:lnTo>
                  <a:pt x="0" y="55250"/>
                </a:lnTo>
                <a:lnTo>
                  <a:pt x="0" y="0"/>
                </a:lnTo>
                <a:lnTo>
                  <a:pt x="603517" y="348439"/>
                </a:lnTo>
                <a:lnTo>
                  <a:pt x="646406" y="348439"/>
                </a:lnTo>
                <a:lnTo>
                  <a:pt x="600521" y="365575"/>
                </a:lnTo>
                <a:lnTo>
                  <a:pt x="578149" y="368332"/>
                </a:lnTo>
                <a:lnTo>
                  <a:pt x="574114" y="368572"/>
                </a:lnTo>
                <a:lnTo>
                  <a:pt x="571957" y="368652"/>
                </a:lnTo>
                <a:lnTo>
                  <a:pt x="569720" y="368772"/>
                </a:lnTo>
                <a:lnTo>
                  <a:pt x="567363" y="368932"/>
                </a:lnTo>
                <a:lnTo>
                  <a:pt x="562409" y="369172"/>
                </a:lnTo>
                <a:lnTo>
                  <a:pt x="559772" y="369332"/>
                </a:lnTo>
                <a:lnTo>
                  <a:pt x="557056" y="369452"/>
                </a:lnTo>
                <a:lnTo>
                  <a:pt x="551423" y="369772"/>
                </a:lnTo>
                <a:lnTo>
                  <a:pt x="548466" y="369972"/>
                </a:lnTo>
                <a:lnTo>
                  <a:pt x="545430" y="370132"/>
                </a:lnTo>
                <a:close/>
              </a:path>
              <a:path w="1247140" h="962659">
                <a:moveTo>
                  <a:pt x="421507" y="588337"/>
                </a:moveTo>
                <a:lnTo>
                  <a:pt x="0" y="345003"/>
                </a:lnTo>
                <a:lnTo>
                  <a:pt x="0" y="289753"/>
                </a:lnTo>
                <a:lnTo>
                  <a:pt x="479593" y="566643"/>
                </a:lnTo>
                <a:lnTo>
                  <a:pt x="532838" y="566643"/>
                </a:lnTo>
                <a:lnTo>
                  <a:pt x="491658" y="582022"/>
                </a:lnTo>
                <a:lnTo>
                  <a:pt x="469846" y="585578"/>
                </a:lnTo>
                <a:lnTo>
                  <a:pt x="469566" y="585578"/>
                </a:lnTo>
                <a:lnTo>
                  <a:pt x="468807" y="585658"/>
                </a:lnTo>
                <a:lnTo>
                  <a:pt x="467608" y="585698"/>
                </a:lnTo>
                <a:lnTo>
                  <a:pt x="421507" y="588337"/>
                </a:lnTo>
                <a:close/>
              </a:path>
              <a:path w="1247140" h="962659">
                <a:moveTo>
                  <a:pt x="787045" y="797591"/>
                </a:moveTo>
                <a:lnTo>
                  <a:pt x="797472" y="760718"/>
                </a:lnTo>
                <a:lnTo>
                  <a:pt x="815409" y="721088"/>
                </a:lnTo>
                <a:lnTo>
                  <a:pt x="839339" y="684814"/>
                </a:lnTo>
                <a:lnTo>
                  <a:pt x="864866" y="656330"/>
                </a:lnTo>
                <a:lnTo>
                  <a:pt x="872936" y="648819"/>
                </a:lnTo>
                <a:lnTo>
                  <a:pt x="609309" y="362781"/>
                </a:lnTo>
                <a:lnTo>
                  <a:pt x="667396" y="341088"/>
                </a:lnTo>
                <a:lnTo>
                  <a:pt x="931023" y="627126"/>
                </a:lnTo>
                <a:lnTo>
                  <a:pt x="926948" y="630842"/>
                </a:lnTo>
                <a:lnTo>
                  <a:pt x="922993" y="634637"/>
                </a:lnTo>
                <a:lnTo>
                  <a:pt x="897425" y="663081"/>
                </a:lnTo>
                <a:lnTo>
                  <a:pt x="873495" y="699395"/>
                </a:lnTo>
                <a:lnTo>
                  <a:pt x="855558" y="739025"/>
                </a:lnTo>
                <a:lnTo>
                  <a:pt x="845131" y="775898"/>
                </a:lnTo>
                <a:lnTo>
                  <a:pt x="787045" y="797591"/>
                </a:lnTo>
                <a:close/>
              </a:path>
              <a:path w="1247140" h="962659">
                <a:moveTo>
                  <a:pt x="646406" y="348439"/>
                </a:moveTo>
                <a:lnTo>
                  <a:pt x="603517" y="348439"/>
                </a:lnTo>
                <a:lnTo>
                  <a:pt x="615142" y="347759"/>
                </a:lnTo>
                <a:lnTo>
                  <a:pt x="617859" y="347639"/>
                </a:lnTo>
                <a:lnTo>
                  <a:pt x="620495" y="347479"/>
                </a:lnTo>
                <a:lnTo>
                  <a:pt x="623012" y="347359"/>
                </a:lnTo>
                <a:lnTo>
                  <a:pt x="625449" y="347199"/>
                </a:lnTo>
                <a:lnTo>
                  <a:pt x="632200" y="346839"/>
                </a:lnTo>
                <a:lnTo>
                  <a:pt x="634278" y="346759"/>
                </a:lnTo>
                <a:lnTo>
                  <a:pt x="636235" y="346640"/>
                </a:lnTo>
                <a:lnTo>
                  <a:pt x="638073" y="346560"/>
                </a:lnTo>
                <a:lnTo>
                  <a:pt x="639831" y="346440"/>
                </a:lnTo>
                <a:lnTo>
                  <a:pt x="641469" y="346360"/>
                </a:lnTo>
                <a:lnTo>
                  <a:pt x="645184" y="346120"/>
                </a:lnTo>
                <a:lnTo>
                  <a:pt x="648700" y="345720"/>
                </a:lnTo>
                <a:lnTo>
                  <a:pt x="652135" y="345201"/>
                </a:lnTo>
                <a:lnTo>
                  <a:pt x="655451" y="344602"/>
                </a:lnTo>
                <a:lnTo>
                  <a:pt x="658607" y="343882"/>
                </a:lnTo>
                <a:lnTo>
                  <a:pt x="646406" y="348439"/>
                </a:lnTo>
                <a:close/>
              </a:path>
              <a:path w="1247140" h="962659">
                <a:moveTo>
                  <a:pt x="532838" y="566643"/>
                </a:moveTo>
                <a:lnTo>
                  <a:pt x="479593" y="566643"/>
                </a:lnTo>
                <a:lnTo>
                  <a:pt x="519503" y="564405"/>
                </a:lnTo>
                <a:lnTo>
                  <a:pt x="527653" y="563885"/>
                </a:lnTo>
                <a:lnTo>
                  <a:pt x="527932" y="563885"/>
                </a:lnTo>
                <a:lnTo>
                  <a:pt x="533725" y="563366"/>
                </a:lnTo>
                <a:lnTo>
                  <a:pt x="539318" y="562567"/>
                </a:lnTo>
                <a:lnTo>
                  <a:pt x="544631" y="561568"/>
                </a:lnTo>
                <a:lnTo>
                  <a:pt x="549745" y="560329"/>
                </a:lnTo>
                <a:lnTo>
                  <a:pt x="532838" y="566643"/>
                </a:lnTo>
                <a:close/>
              </a:path>
              <a:path w="1247140" h="962659">
                <a:moveTo>
                  <a:pt x="1178031" y="962103"/>
                </a:moveTo>
                <a:lnTo>
                  <a:pt x="1174076" y="961943"/>
                </a:lnTo>
                <a:lnTo>
                  <a:pt x="1169881" y="961464"/>
                </a:lnTo>
                <a:lnTo>
                  <a:pt x="810935" y="880806"/>
                </a:lnTo>
                <a:lnTo>
                  <a:pt x="210493" y="745857"/>
                </a:lnTo>
                <a:lnTo>
                  <a:pt x="197510" y="741262"/>
                </a:lnTo>
                <a:lnTo>
                  <a:pt x="0" y="627246"/>
                </a:lnTo>
                <a:lnTo>
                  <a:pt x="0" y="571996"/>
                </a:lnTo>
                <a:lnTo>
                  <a:pt x="255596" y="719570"/>
                </a:lnTo>
                <a:lnTo>
                  <a:pt x="268580" y="724164"/>
                </a:lnTo>
                <a:lnTo>
                  <a:pt x="1227968" y="939771"/>
                </a:lnTo>
                <a:lnTo>
                  <a:pt x="1232162" y="940211"/>
                </a:lnTo>
                <a:lnTo>
                  <a:pt x="1236157" y="940371"/>
                </a:lnTo>
                <a:lnTo>
                  <a:pt x="1243801" y="940371"/>
                </a:lnTo>
                <a:lnTo>
                  <a:pt x="1188817" y="960905"/>
                </a:lnTo>
                <a:lnTo>
                  <a:pt x="1185421" y="961584"/>
                </a:lnTo>
                <a:lnTo>
                  <a:pt x="1181826" y="961943"/>
                </a:lnTo>
                <a:lnTo>
                  <a:pt x="1178031" y="962103"/>
                </a:lnTo>
                <a:close/>
              </a:path>
              <a:path w="1247140" h="962659">
                <a:moveTo>
                  <a:pt x="1243801" y="940371"/>
                </a:moveTo>
                <a:lnTo>
                  <a:pt x="1236157" y="940371"/>
                </a:lnTo>
                <a:lnTo>
                  <a:pt x="1239912" y="940251"/>
                </a:lnTo>
                <a:lnTo>
                  <a:pt x="1243508" y="939851"/>
                </a:lnTo>
                <a:lnTo>
                  <a:pt x="1246904" y="939212"/>
                </a:lnTo>
                <a:lnTo>
                  <a:pt x="1243801" y="940371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91">
            <a:extLst>
              <a:ext uri="{FF2B5EF4-FFF2-40B4-BE49-F238E27FC236}">
                <a16:creationId xmlns:a16="http://schemas.microsoft.com/office/drawing/2014/main" xmlns="" id="{EEF249C4-F95A-4E99-A2F6-5550EEAF468E}"/>
              </a:ext>
            </a:extLst>
          </p:cNvPr>
          <p:cNvSpPr/>
          <p:nvPr/>
        </p:nvSpPr>
        <p:spPr>
          <a:xfrm>
            <a:off x="-43386" y="6768284"/>
            <a:ext cx="1184275" cy="696595"/>
          </a:xfrm>
          <a:custGeom>
            <a:avLst/>
            <a:gdLst/>
            <a:ahLst/>
            <a:cxnLst/>
            <a:rect l="l" t="t" r="r" b="b"/>
            <a:pathLst>
              <a:path w="1184275" h="696595">
                <a:moveTo>
                  <a:pt x="758401" y="238218"/>
                </a:moveTo>
                <a:lnTo>
                  <a:pt x="739705" y="204741"/>
                </a:lnTo>
                <a:lnTo>
                  <a:pt x="724324" y="164032"/>
                </a:lnTo>
                <a:lnTo>
                  <a:pt x="715615" y="121486"/>
                </a:lnTo>
                <a:lnTo>
                  <a:pt x="713599" y="81177"/>
                </a:lnTo>
                <a:lnTo>
                  <a:pt x="713691" y="78020"/>
                </a:lnTo>
                <a:lnTo>
                  <a:pt x="713937" y="72268"/>
                </a:lnTo>
                <a:lnTo>
                  <a:pt x="325268" y="56448"/>
                </a:lnTo>
                <a:lnTo>
                  <a:pt x="350996" y="0"/>
                </a:lnTo>
                <a:lnTo>
                  <a:pt x="739665" y="15859"/>
                </a:lnTo>
                <a:lnTo>
                  <a:pt x="739404" y="22092"/>
                </a:lnTo>
                <a:lnTo>
                  <a:pt x="739291" y="25967"/>
                </a:lnTo>
                <a:lnTo>
                  <a:pt x="741343" y="65037"/>
                </a:lnTo>
                <a:lnTo>
                  <a:pt x="750091" y="107622"/>
                </a:lnTo>
                <a:lnTo>
                  <a:pt x="765432" y="148332"/>
                </a:lnTo>
                <a:lnTo>
                  <a:pt x="784128" y="181809"/>
                </a:lnTo>
                <a:lnTo>
                  <a:pt x="758401" y="238218"/>
                </a:lnTo>
                <a:close/>
              </a:path>
              <a:path w="1184275" h="696595">
                <a:moveTo>
                  <a:pt x="0" y="183249"/>
                </a:moveTo>
                <a:lnTo>
                  <a:pt x="0" y="133711"/>
                </a:lnTo>
                <a:lnTo>
                  <a:pt x="311006" y="50376"/>
                </a:lnTo>
                <a:lnTo>
                  <a:pt x="316919" y="43744"/>
                </a:lnTo>
                <a:lnTo>
                  <a:pt x="322352" y="37712"/>
                </a:lnTo>
                <a:lnTo>
                  <a:pt x="324030" y="35794"/>
                </a:lnTo>
                <a:lnTo>
                  <a:pt x="325668" y="33997"/>
                </a:lnTo>
                <a:lnTo>
                  <a:pt x="330182" y="28963"/>
                </a:lnTo>
                <a:lnTo>
                  <a:pt x="331580" y="27445"/>
                </a:lnTo>
                <a:lnTo>
                  <a:pt x="332859" y="25967"/>
                </a:lnTo>
                <a:lnTo>
                  <a:pt x="334137" y="24609"/>
                </a:lnTo>
                <a:lnTo>
                  <a:pt x="335296" y="23290"/>
                </a:lnTo>
                <a:lnTo>
                  <a:pt x="336414" y="22092"/>
                </a:lnTo>
                <a:lnTo>
                  <a:pt x="346761" y="8190"/>
                </a:lnTo>
                <a:lnTo>
                  <a:pt x="320994" y="64599"/>
                </a:lnTo>
                <a:lnTo>
                  <a:pt x="308370" y="81018"/>
                </a:lnTo>
                <a:lnTo>
                  <a:pt x="304455" y="85372"/>
                </a:lnTo>
                <a:lnTo>
                  <a:pt x="303017" y="87010"/>
                </a:lnTo>
                <a:lnTo>
                  <a:pt x="294867" y="96078"/>
                </a:lnTo>
                <a:lnTo>
                  <a:pt x="293029" y="98076"/>
                </a:lnTo>
                <a:lnTo>
                  <a:pt x="291192" y="100193"/>
                </a:lnTo>
                <a:lnTo>
                  <a:pt x="285279" y="106786"/>
                </a:lnTo>
                <a:lnTo>
                  <a:pt x="0" y="183249"/>
                </a:lnTo>
                <a:close/>
              </a:path>
              <a:path w="1184275" h="696595">
                <a:moveTo>
                  <a:pt x="0" y="696080"/>
                </a:moveTo>
                <a:lnTo>
                  <a:pt x="0" y="646542"/>
                </a:lnTo>
                <a:lnTo>
                  <a:pt x="327426" y="558813"/>
                </a:lnTo>
                <a:lnTo>
                  <a:pt x="339850" y="552901"/>
                </a:lnTo>
                <a:lnTo>
                  <a:pt x="1170720" y="26965"/>
                </a:lnTo>
                <a:lnTo>
                  <a:pt x="1183703" y="13183"/>
                </a:lnTo>
                <a:lnTo>
                  <a:pt x="1157976" y="69592"/>
                </a:lnTo>
                <a:lnTo>
                  <a:pt x="834145" y="280165"/>
                </a:lnTo>
                <a:lnTo>
                  <a:pt x="314123" y="609310"/>
                </a:lnTo>
                <a:lnTo>
                  <a:pt x="301698" y="615222"/>
                </a:lnTo>
                <a:lnTo>
                  <a:pt x="0" y="696080"/>
                </a:lnTo>
                <a:close/>
              </a:path>
              <a:path w="1184275" h="696595">
                <a:moveTo>
                  <a:pt x="0" y="443040"/>
                </a:moveTo>
                <a:lnTo>
                  <a:pt x="0" y="393502"/>
                </a:lnTo>
                <a:lnTo>
                  <a:pt x="377682" y="292310"/>
                </a:lnTo>
                <a:lnTo>
                  <a:pt x="380958" y="288675"/>
                </a:lnTo>
                <a:lnTo>
                  <a:pt x="384114" y="285119"/>
                </a:lnTo>
                <a:lnTo>
                  <a:pt x="387190" y="281724"/>
                </a:lnTo>
                <a:lnTo>
                  <a:pt x="390106" y="278408"/>
                </a:lnTo>
                <a:lnTo>
                  <a:pt x="395580" y="272296"/>
                </a:lnTo>
                <a:lnTo>
                  <a:pt x="398056" y="269499"/>
                </a:lnTo>
                <a:lnTo>
                  <a:pt x="400374" y="266943"/>
                </a:lnTo>
                <a:lnTo>
                  <a:pt x="404329" y="262468"/>
                </a:lnTo>
                <a:lnTo>
                  <a:pt x="405926" y="260631"/>
                </a:lnTo>
                <a:lnTo>
                  <a:pt x="407325" y="259072"/>
                </a:lnTo>
                <a:lnTo>
                  <a:pt x="408403" y="257834"/>
                </a:lnTo>
                <a:lnTo>
                  <a:pt x="409242" y="256915"/>
                </a:lnTo>
                <a:lnTo>
                  <a:pt x="409722" y="256356"/>
                </a:lnTo>
                <a:lnTo>
                  <a:pt x="422825" y="238218"/>
                </a:lnTo>
                <a:lnTo>
                  <a:pt x="397098" y="294667"/>
                </a:lnTo>
                <a:lnTo>
                  <a:pt x="383994" y="312765"/>
                </a:lnTo>
                <a:lnTo>
                  <a:pt x="383515" y="313364"/>
                </a:lnTo>
                <a:lnTo>
                  <a:pt x="382676" y="314283"/>
                </a:lnTo>
                <a:lnTo>
                  <a:pt x="381597" y="315521"/>
                </a:lnTo>
                <a:lnTo>
                  <a:pt x="374646" y="323351"/>
                </a:lnTo>
                <a:lnTo>
                  <a:pt x="372329" y="325908"/>
                </a:lnTo>
                <a:lnTo>
                  <a:pt x="364379" y="334817"/>
                </a:lnTo>
                <a:lnTo>
                  <a:pt x="361463" y="338133"/>
                </a:lnTo>
                <a:lnTo>
                  <a:pt x="351955" y="348719"/>
                </a:lnTo>
                <a:lnTo>
                  <a:pt x="0" y="443040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3">
            <a:extLst>
              <a:ext uri="{FF2B5EF4-FFF2-40B4-BE49-F238E27FC236}">
                <a16:creationId xmlns:a16="http://schemas.microsoft.com/office/drawing/2014/main" xmlns="" id="{1F38A070-916C-43FC-A382-D091E41618E8}"/>
              </a:ext>
            </a:extLst>
          </p:cNvPr>
          <p:cNvSpPr/>
          <p:nvPr/>
        </p:nvSpPr>
        <p:spPr>
          <a:xfrm>
            <a:off x="9212989" y="5383249"/>
            <a:ext cx="1100455" cy="1593850"/>
          </a:xfrm>
          <a:custGeom>
            <a:avLst/>
            <a:gdLst/>
            <a:ahLst/>
            <a:cxnLst/>
            <a:rect l="l" t="t" r="r" b="b"/>
            <a:pathLst>
              <a:path w="1100454" h="1593850">
                <a:moveTo>
                  <a:pt x="5952" y="1593546"/>
                </a:moveTo>
                <a:lnTo>
                  <a:pt x="0" y="1531824"/>
                </a:lnTo>
                <a:lnTo>
                  <a:pt x="279" y="1528388"/>
                </a:lnTo>
                <a:lnTo>
                  <a:pt x="798" y="1524833"/>
                </a:lnTo>
                <a:lnTo>
                  <a:pt x="460936" y="642507"/>
                </a:lnTo>
                <a:lnTo>
                  <a:pt x="1099929" y="0"/>
                </a:lnTo>
                <a:lnTo>
                  <a:pt x="1099929" y="67634"/>
                </a:lnTo>
                <a:lnTo>
                  <a:pt x="474679" y="692884"/>
                </a:lnTo>
                <a:lnTo>
                  <a:pt x="466849" y="704230"/>
                </a:lnTo>
                <a:lnTo>
                  <a:pt x="150602" y="1307467"/>
                </a:lnTo>
                <a:lnTo>
                  <a:pt x="10306" y="1575129"/>
                </a:lnTo>
                <a:lnTo>
                  <a:pt x="6192" y="1590110"/>
                </a:lnTo>
                <a:lnTo>
                  <a:pt x="5952" y="1593546"/>
                </a:lnTo>
                <a:close/>
              </a:path>
              <a:path w="1100454" h="1593850">
                <a:moveTo>
                  <a:pt x="552340" y="1018193"/>
                </a:moveTo>
                <a:lnTo>
                  <a:pt x="546596" y="958228"/>
                </a:lnTo>
                <a:lnTo>
                  <a:pt x="546548" y="951237"/>
                </a:lnTo>
                <a:lnTo>
                  <a:pt x="546948" y="945804"/>
                </a:lnTo>
                <a:lnTo>
                  <a:pt x="547667" y="940251"/>
                </a:lnTo>
                <a:lnTo>
                  <a:pt x="548625" y="934499"/>
                </a:lnTo>
                <a:lnTo>
                  <a:pt x="548705" y="934259"/>
                </a:lnTo>
                <a:lnTo>
                  <a:pt x="549825" y="928626"/>
                </a:lnTo>
                <a:lnTo>
                  <a:pt x="550344" y="926229"/>
                </a:lnTo>
                <a:lnTo>
                  <a:pt x="553778" y="909450"/>
                </a:lnTo>
                <a:lnTo>
                  <a:pt x="554657" y="905335"/>
                </a:lnTo>
                <a:lnTo>
                  <a:pt x="555535" y="901021"/>
                </a:lnTo>
                <a:lnTo>
                  <a:pt x="558492" y="887119"/>
                </a:lnTo>
                <a:lnTo>
                  <a:pt x="1099928" y="345643"/>
                </a:lnTo>
                <a:lnTo>
                  <a:pt x="1099929" y="413317"/>
                </a:lnTo>
                <a:lnTo>
                  <a:pt x="564405" y="948840"/>
                </a:lnTo>
                <a:lnTo>
                  <a:pt x="562408" y="958228"/>
                </a:lnTo>
                <a:lnTo>
                  <a:pt x="561489" y="962743"/>
                </a:lnTo>
                <a:lnTo>
                  <a:pt x="560570" y="967057"/>
                </a:lnTo>
                <a:lnTo>
                  <a:pt x="559731" y="971172"/>
                </a:lnTo>
                <a:lnTo>
                  <a:pt x="558893" y="975087"/>
                </a:lnTo>
                <a:lnTo>
                  <a:pt x="558174" y="978762"/>
                </a:lnTo>
                <a:lnTo>
                  <a:pt x="556816" y="985194"/>
                </a:lnTo>
                <a:lnTo>
                  <a:pt x="555777" y="990387"/>
                </a:lnTo>
                <a:lnTo>
                  <a:pt x="555338" y="992385"/>
                </a:lnTo>
                <a:lnTo>
                  <a:pt x="554578" y="996220"/>
                </a:lnTo>
                <a:lnTo>
                  <a:pt x="553579" y="1001973"/>
                </a:lnTo>
                <a:lnTo>
                  <a:pt x="552860" y="1007526"/>
                </a:lnTo>
                <a:lnTo>
                  <a:pt x="552460" y="1012959"/>
                </a:lnTo>
                <a:lnTo>
                  <a:pt x="552340" y="1018193"/>
                </a:lnTo>
                <a:close/>
              </a:path>
              <a:path w="1100454" h="1593850">
                <a:moveTo>
                  <a:pt x="733271" y="1179389"/>
                </a:moveTo>
                <a:lnTo>
                  <a:pt x="727318" y="1117667"/>
                </a:lnTo>
                <a:lnTo>
                  <a:pt x="727439" y="1114431"/>
                </a:lnTo>
                <a:lnTo>
                  <a:pt x="727718" y="1111076"/>
                </a:lnTo>
                <a:lnTo>
                  <a:pt x="728118" y="1107640"/>
                </a:lnTo>
                <a:lnTo>
                  <a:pt x="728637" y="1104085"/>
                </a:lnTo>
                <a:lnTo>
                  <a:pt x="729676" y="1098851"/>
                </a:lnTo>
                <a:lnTo>
                  <a:pt x="730076" y="1097133"/>
                </a:lnTo>
                <a:lnTo>
                  <a:pt x="730835" y="1093418"/>
                </a:lnTo>
                <a:lnTo>
                  <a:pt x="734271" y="1077358"/>
                </a:lnTo>
                <a:lnTo>
                  <a:pt x="734790" y="1074681"/>
                </a:lnTo>
                <a:lnTo>
                  <a:pt x="735988" y="1069128"/>
                </a:lnTo>
                <a:lnTo>
                  <a:pt x="737186" y="1063256"/>
                </a:lnTo>
                <a:lnTo>
                  <a:pt x="1099928" y="700514"/>
                </a:lnTo>
                <a:lnTo>
                  <a:pt x="1099929" y="768188"/>
                </a:lnTo>
                <a:lnTo>
                  <a:pt x="743099" y="1124978"/>
                </a:lnTo>
                <a:lnTo>
                  <a:pt x="740185" y="1139080"/>
                </a:lnTo>
                <a:lnTo>
                  <a:pt x="739107" y="1144114"/>
                </a:lnTo>
                <a:lnTo>
                  <a:pt x="738147" y="1148787"/>
                </a:lnTo>
                <a:lnTo>
                  <a:pt x="735268" y="1162211"/>
                </a:lnTo>
                <a:lnTo>
                  <a:pt x="734550" y="1165846"/>
                </a:lnTo>
                <a:lnTo>
                  <a:pt x="734031" y="1169362"/>
                </a:lnTo>
                <a:lnTo>
                  <a:pt x="733631" y="1172797"/>
                </a:lnTo>
                <a:lnTo>
                  <a:pt x="733391" y="1176153"/>
                </a:lnTo>
                <a:lnTo>
                  <a:pt x="733271" y="1179389"/>
                </a:lnTo>
                <a:close/>
              </a:path>
              <a:path w="1100454" h="1593850">
                <a:moveTo>
                  <a:pt x="506934" y="1307467"/>
                </a:moveTo>
                <a:lnTo>
                  <a:pt x="383235" y="1307467"/>
                </a:lnTo>
                <a:lnTo>
                  <a:pt x="727759" y="1126855"/>
                </a:lnTo>
                <a:lnTo>
                  <a:pt x="733672" y="1188577"/>
                </a:lnTo>
                <a:lnTo>
                  <a:pt x="506934" y="1307467"/>
                </a:lnTo>
                <a:close/>
              </a:path>
              <a:path w="1100454" h="1593850">
                <a:moveTo>
                  <a:pt x="389147" y="1369228"/>
                </a:moveTo>
                <a:lnTo>
                  <a:pt x="369493" y="1336270"/>
                </a:lnTo>
                <a:lnTo>
                  <a:pt x="341890" y="1302593"/>
                </a:lnTo>
                <a:lnTo>
                  <a:pt x="309408" y="1273789"/>
                </a:lnTo>
                <a:lnTo>
                  <a:pt x="277369" y="1252896"/>
                </a:lnTo>
                <a:lnTo>
                  <a:pt x="267662" y="1247742"/>
                </a:lnTo>
                <a:lnTo>
                  <a:pt x="261749" y="1186021"/>
                </a:lnTo>
                <a:lnTo>
                  <a:pt x="294666" y="1205636"/>
                </a:lnTo>
                <a:lnTo>
                  <a:pt x="328305" y="1233201"/>
                </a:lnTo>
                <a:lnTo>
                  <a:pt x="357188" y="1265720"/>
                </a:lnTo>
                <a:lnTo>
                  <a:pt x="378042" y="1297760"/>
                </a:lnTo>
                <a:lnTo>
                  <a:pt x="383235" y="1307467"/>
                </a:lnTo>
                <a:lnTo>
                  <a:pt x="506934" y="1307467"/>
                </a:lnTo>
                <a:lnTo>
                  <a:pt x="389147" y="1369228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">
            <a:extLst>
              <a:ext uri="{FF2B5EF4-FFF2-40B4-BE49-F238E27FC236}">
                <a16:creationId xmlns:a16="http://schemas.microsoft.com/office/drawing/2014/main" xmlns="" id="{B5CFF8F4-F3C5-471B-8D9C-A8A384941353}"/>
              </a:ext>
            </a:extLst>
          </p:cNvPr>
          <p:cNvSpPr/>
          <p:nvPr/>
        </p:nvSpPr>
        <p:spPr>
          <a:xfrm>
            <a:off x="9208578" y="7103097"/>
            <a:ext cx="1087120" cy="569595"/>
          </a:xfrm>
          <a:custGeom>
            <a:avLst/>
            <a:gdLst/>
            <a:ahLst/>
            <a:cxnLst/>
            <a:rect l="l" t="t" r="r" b="b"/>
            <a:pathLst>
              <a:path w="1087120" h="569595">
                <a:moveTo>
                  <a:pt x="0" y="81496"/>
                </a:moveTo>
                <a:lnTo>
                  <a:pt x="50495" y="45462"/>
                </a:lnTo>
                <a:lnTo>
                  <a:pt x="1051151" y="0"/>
                </a:lnTo>
                <a:lnTo>
                  <a:pt x="1064894" y="1078"/>
                </a:lnTo>
                <a:lnTo>
                  <a:pt x="1086626" y="6911"/>
                </a:lnTo>
                <a:lnTo>
                  <a:pt x="1086626" y="35994"/>
                </a:lnTo>
                <a:lnTo>
                  <a:pt x="1000654" y="35994"/>
                </a:lnTo>
                <a:lnTo>
                  <a:pt x="18137" y="76024"/>
                </a:lnTo>
                <a:lnTo>
                  <a:pt x="13982" y="76663"/>
                </a:lnTo>
                <a:lnTo>
                  <a:pt x="10107" y="77542"/>
                </a:lnTo>
                <a:lnTo>
                  <a:pt x="6472" y="78660"/>
                </a:lnTo>
                <a:lnTo>
                  <a:pt x="3116" y="79978"/>
                </a:lnTo>
                <a:lnTo>
                  <a:pt x="0" y="81496"/>
                </a:lnTo>
                <a:close/>
              </a:path>
              <a:path w="1087120" h="569595">
                <a:moveTo>
                  <a:pt x="1086626" y="56448"/>
                </a:moveTo>
                <a:lnTo>
                  <a:pt x="1014397" y="37073"/>
                </a:lnTo>
                <a:lnTo>
                  <a:pt x="1000654" y="35994"/>
                </a:lnTo>
                <a:lnTo>
                  <a:pt x="1086626" y="35994"/>
                </a:lnTo>
                <a:lnTo>
                  <a:pt x="1086626" y="56448"/>
                </a:lnTo>
                <a:close/>
              </a:path>
              <a:path w="1087120" h="569595">
                <a:moveTo>
                  <a:pt x="771466" y="267022"/>
                </a:moveTo>
                <a:lnTo>
                  <a:pt x="821961" y="231028"/>
                </a:lnTo>
                <a:lnTo>
                  <a:pt x="874575" y="211173"/>
                </a:lnTo>
                <a:lnTo>
                  <a:pt x="878969" y="209774"/>
                </a:lnTo>
                <a:lnTo>
                  <a:pt x="888078" y="206778"/>
                </a:lnTo>
                <a:lnTo>
                  <a:pt x="1022485" y="242773"/>
                </a:lnTo>
                <a:lnTo>
                  <a:pt x="837581" y="242773"/>
                </a:lnTo>
                <a:lnTo>
                  <a:pt x="793758" y="257235"/>
                </a:lnTo>
                <a:lnTo>
                  <a:pt x="792599" y="257594"/>
                </a:lnTo>
                <a:lnTo>
                  <a:pt x="791880" y="257874"/>
                </a:lnTo>
                <a:lnTo>
                  <a:pt x="791600" y="257954"/>
                </a:lnTo>
                <a:lnTo>
                  <a:pt x="786167" y="259951"/>
                </a:lnTo>
                <a:lnTo>
                  <a:pt x="780973" y="262149"/>
                </a:lnTo>
                <a:lnTo>
                  <a:pt x="776099" y="264466"/>
                </a:lnTo>
                <a:lnTo>
                  <a:pt x="771466" y="267022"/>
                </a:lnTo>
                <a:close/>
              </a:path>
              <a:path w="1087120" h="569595">
                <a:moveTo>
                  <a:pt x="1086627" y="309489"/>
                </a:moveTo>
                <a:lnTo>
                  <a:pt x="837581" y="242773"/>
                </a:lnTo>
                <a:lnTo>
                  <a:pt x="1022485" y="242773"/>
                </a:lnTo>
                <a:lnTo>
                  <a:pt x="1086627" y="259951"/>
                </a:lnTo>
                <a:lnTo>
                  <a:pt x="1086627" y="309489"/>
                </a:lnTo>
                <a:close/>
              </a:path>
              <a:path w="1087120" h="569595">
                <a:moveTo>
                  <a:pt x="714578" y="509236"/>
                </a:moveTo>
                <a:lnTo>
                  <a:pt x="385913" y="301180"/>
                </a:lnTo>
                <a:lnTo>
                  <a:pt x="388869" y="296545"/>
                </a:lnTo>
                <a:lnTo>
                  <a:pt x="391746" y="291831"/>
                </a:lnTo>
                <a:lnTo>
                  <a:pt x="409044" y="257715"/>
                </a:lnTo>
                <a:lnTo>
                  <a:pt x="422746" y="216486"/>
                </a:lnTo>
                <a:lnTo>
                  <a:pt x="429816" y="173581"/>
                </a:lnTo>
                <a:lnTo>
                  <a:pt x="430736" y="146216"/>
                </a:lnTo>
                <a:lnTo>
                  <a:pt x="430616" y="140742"/>
                </a:lnTo>
                <a:lnTo>
                  <a:pt x="430376" y="135229"/>
                </a:lnTo>
                <a:lnTo>
                  <a:pt x="480872" y="99235"/>
                </a:lnTo>
                <a:lnTo>
                  <a:pt x="481112" y="104748"/>
                </a:lnTo>
                <a:lnTo>
                  <a:pt x="481232" y="110221"/>
                </a:lnTo>
                <a:lnTo>
                  <a:pt x="481192" y="121207"/>
                </a:lnTo>
                <a:lnTo>
                  <a:pt x="477637" y="159199"/>
                </a:lnTo>
                <a:lnTo>
                  <a:pt x="467210" y="201385"/>
                </a:lnTo>
                <a:lnTo>
                  <a:pt x="452707" y="236621"/>
                </a:lnTo>
                <a:lnTo>
                  <a:pt x="436409" y="265185"/>
                </a:lnTo>
                <a:lnTo>
                  <a:pt x="765073" y="473242"/>
                </a:lnTo>
                <a:lnTo>
                  <a:pt x="714578" y="509236"/>
                </a:lnTo>
                <a:close/>
              </a:path>
              <a:path w="1087120" h="569595">
                <a:moveTo>
                  <a:pt x="722328" y="504283"/>
                </a:moveTo>
                <a:lnTo>
                  <a:pt x="772824" y="468288"/>
                </a:lnTo>
                <a:lnTo>
                  <a:pt x="793757" y="459819"/>
                </a:lnTo>
                <a:lnTo>
                  <a:pt x="795594" y="459180"/>
                </a:lnTo>
                <a:lnTo>
                  <a:pt x="797552" y="458580"/>
                </a:lnTo>
                <a:lnTo>
                  <a:pt x="819205" y="451510"/>
                </a:lnTo>
                <a:lnTo>
                  <a:pt x="824878" y="449592"/>
                </a:lnTo>
                <a:lnTo>
                  <a:pt x="959330" y="485627"/>
                </a:lnTo>
                <a:lnTo>
                  <a:pt x="774382" y="485627"/>
                </a:lnTo>
                <a:lnTo>
                  <a:pt x="771506" y="486545"/>
                </a:lnTo>
                <a:lnTo>
                  <a:pt x="768670" y="487504"/>
                </a:lnTo>
                <a:lnTo>
                  <a:pt x="751251" y="493176"/>
                </a:lnTo>
                <a:lnTo>
                  <a:pt x="749134" y="493895"/>
                </a:lnTo>
                <a:lnTo>
                  <a:pt x="747056" y="494535"/>
                </a:lnTo>
                <a:lnTo>
                  <a:pt x="745099" y="495174"/>
                </a:lnTo>
                <a:lnTo>
                  <a:pt x="743261" y="495813"/>
                </a:lnTo>
                <a:lnTo>
                  <a:pt x="738228" y="497412"/>
                </a:lnTo>
                <a:lnTo>
                  <a:pt x="734752" y="498610"/>
                </a:lnTo>
                <a:lnTo>
                  <a:pt x="731396" y="499928"/>
                </a:lnTo>
                <a:lnTo>
                  <a:pt x="728240" y="501286"/>
                </a:lnTo>
                <a:lnTo>
                  <a:pt x="725204" y="502764"/>
                </a:lnTo>
                <a:lnTo>
                  <a:pt x="722328" y="504283"/>
                </a:lnTo>
                <a:close/>
              </a:path>
              <a:path w="1087120" h="569595">
                <a:moveTo>
                  <a:pt x="1086627" y="569280"/>
                </a:moveTo>
                <a:lnTo>
                  <a:pt x="774382" y="485627"/>
                </a:lnTo>
                <a:lnTo>
                  <a:pt x="959330" y="485627"/>
                </a:lnTo>
                <a:lnTo>
                  <a:pt x="1086625" y="519743"/>
                </a:lnTo>
                <a:lnTo>
                  <a:pt x="1086627" y="569280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9">
            <a:extLst>
              <a:ext uri="{FF2B5EF4-FFF2-40B4-BE49-F238E27FC236}">
                <a16:creationId xmlns:a16="http://schemas.microsoft.com/office/drawing/2014/main" xmlns="" id="{225C6E22-69D4-4B3D-9F97-4C8A77BED41B}"/>
              </a:ext>
            </a:extLst>
          </p:cNvPr>
          <p:cNvSpPr/>
          <p:nvPr/>
        </p:nvSpPr>
        <p:spPr>
          <a:xfrm>
            <a:off x="9228898" y="8093321"/>
            <a:ext cx="1046480" cy="1012190"/>
          </a:xfrm>
          <a:custGeom>
            <a:avLst/>
            <a:gdLst/>
            <a:ahLst/>
            <a:cxnLst/>
            <a:rect l="l" t="t" r="r" b="b"/>
            <a:pathLst>
              <a:path w="1046479" h="1012190">
                <a:moveTo>
                  <a:pt x="0" y="1011882"/>
                </a:moveTo>
                <a:lnTo>
                  <a:pt x="10267" y="950719"/>
                </a:lnTo>
                <a:lnTo>
                  <a:pt x="685653" y="210972"/>
                </a:lnTo>
                <a:lnTo>
                  <a:pt x="1046078" y="0"/>
                </a:lnTo>
                <a:lnTo>
                  <a:pt x="1046078" y="55249"/>
                </a:lnTo>
                <a:lnTo>
                  <a:pt x="685893" y="263187"/>
                </a:lnTo>
                <a:lnTo>
                  <a:pt x="675426" y="272096"/>
                </a:lnTo>
                <a:lnTo>
                  <a:pt x="8989" y="995182"/>
                </a:lnTo>
                <a:lnTo>
                  <a:pt x="1158" y="1008606"/>
                </a:lnTo>
                <a:lnTo>
                  <a:pt x="0" y="1011882"/>
                </a:lnTo>
                <a:close/>
              </a:path>
              <a:path w="1046479" h="1012190">
                <a:moveTo>
                  <a:pt x="676705" y="597525"/>
                </a:moveTo>
                <a:lnTo>
                  <a:pt x="686972" y="536362"/>
                </a:lnTo>
                <a:lnTo>
                  <a:pt x="695283" y="514789"/>
                </a:lnTo>
                <a:lnTo>
                  <a:pt x="695802" y="513710"/>
                </a:lnTo>
                <a:lnTo>
                  <a:pt x="696560" y="512231"/>
                </a:lnTo>
                <a:lnTo>
                  <a:pt x="697479" y="510354"/>
                </a:lnTo>
                <a:lnTo>
                  <a:pt x="698598" y="508156"/>
                </a:lnTo>
                <a:lnTo>
                  <a:pt x="701235" y="502844"/>
                </a:lnTo>
                <a:lnTo>
                  <a:pt x="710143" y="485147"/>
                </a:lnTo>
                <a:lnTo>
                  <a:pt x="714378" y="476837"/>
                </a:lnTo>
                <a:lnTo>
                  <a:pt x="716575" y="472482"/>
                </a:lnTo>
                <a:lnTo>
                  <a:pt x="1046079" y="282242"/>
                </a:lnTo>
                <a:lnTo>
                  <a:pt x="1046079" y="337493"/>
                </a:lnTo>
                <a:lnTo>
                  <a:pt x="706348" y="533645"/>
                </a:lnTo>
                <a:lnTo>
                  <a:pt x="704110" y="538000"/>
                </a:lnTo>
                <a:lnTo>
                  <a:pt x="701993" y="542235"/>
                </a:lnTo>
                <a:lnTo>
                  <a:pt x="694203" y="557574"/>
                </a:lnTo>
                <a:lnTo>
                  <a:pt x="691008" y="564007"/>
                </a:lnTo>
                <a:lnTo>
                  <a:pt x="689569" y="566803"/>
                </a:lnTo>
                <a:lnTo>
                  <a:pt x="688331" y="569320"/>
                </a:lnTo>
                <a:lnTo>
                  <a:pt x="687212" y="571517"/>
                </a:lnTo>
                <a:lnTo>
                  <a:pt x="685574" y="574873"/>
                </a:lnTo>
                <a:lnTo>
                  <a:pt x="684536" y="576870"/>
                </a:lnTo>
                <a:lnTo>
                  <a:pt x="682098" y="582184"/>
                </a:lnTo>
                <a:lnTo>
                  <a:pt x="679981" y="587378"/>
                </a:lnTo>
                <a:lnTo>
                  <a:pt x="678183" y="592491"/>
                </a:lnTo>
                <a:lnTo>
                  <a:pt x="676705" y="597525"/>
                </a:lnTo>
                <a:close/>
              </a:path>
              <a:path w="1046479" h="1012190">
                <a:moveTo>
                  <a:pt x="809736" y="800070"/>
                </a:moveTo>
                <a:lnTo>
                  <a:pt x="820003" y="738907"/>
                </a:lnTo>
                <a:lnTo>
                  <a:pt x="828792" y="718132"/>
                </a:lnTo>
                <a:lnTo>
                  <a:pt x="829671" y="716375"/>
                </a:lnTo>
                <a:lnTo>
                  <a:pt x="830629" y="714537"/>
                </a:lnTo>
                <a:lnTo>
                  <a:pt x="831588" y="712620"/>
                </a:lnTo>
                <a:lnTo>
                  <a:pt x="833705" y="708505"/>
                </a:lnTo>
                <a:lnTo>
                  <a:pt x="835943" y="704070"/>
                </a:lnTo>
                <a:lnTo>
                  <a:pt x="837141" y="701753"/>
                </a:lnTo>
                <a:lnTo>
                  <a:pt x="838340" y="699315"/>
                </a:lnTo>
                <a:lnTo>
                  <a:pt x="839619" y="696838"/>
                </a:lnTo>
                <a:lnTo>
                  <a:pt x="840898" y="694242"/>
                </a:lnTo>
                <a:lnTo>
                  <a:pt x="842256" y="691605"/>
                </a:lnTo>
                <a:lnTo>
                  <a:pt x="843615" y="688889"/>
                </a:lnTo>
                <a:lnTo>
                  <a:pt x="1046079" y="571997"/>
                </a:lnTo>
                <a:lnTo>
                  <a:pt x="1046079" y="627247"/>
                </a:lnTo>
                <a:lnTo>
                  <a:pt x="833347" y="750052"/>
                </a:lnTo>
                <a:lnTo>
                  <a:pt x="826874" y="762916"/>
                </a:lnTo>
                <a:lnTo>
                  <a:pt x="825676" y="765233"/>
                </a:lnTo>
                <a:lnTo>
                  <a:pt x="824557" y="767510"/>
                </a:lnTo>
                <a:lnTo>
                  <a:pt x="822359" y="771745"/>
                </a:lnTo>
                <a:lnTo>
                  <a:pt x="821361" y="773783"/>
                </a:lnTo>
                <a:lnTo>
                  <a:pt x="820362" y="775700"/>
                </a:lnTo>
                <a:lnTo>
                  <a:pt x="819443" y="777538"/>
                </a:lnTo>
                <a:lnTo>
                  <a:pt x="810694" y="796953"/>
                </a:lnTo>
                <a:lnTo>
                  <a:pt x="809736" y="800070"/>
                </a:lnTo>
                <a:close/>
              </a:path>
              <a:path w="1046479" h="1012190">
                <a:moveTo>
                  <a:pt x="428219" y="894349"/>
                </a:moveTo>
                <a:lnTo>
                  <a:pt x="417793" y="857434"/>
                </a:lnTo>
                <a:lnTo>
                  <a:pt x="402365" y="822440"/>
                </a:lnTo>
                <a:lnTo>
                  <a:pt x="379241" y="785846"/>
                </a:lnTo>
                <a:lnTo>
                  <a:pt x="354272" y="756921"/>
                </a:lnTo>
                <a:lnTo>
                  <a:pt x="342327" y="745576"/>
                </a:lnTo>
                <a:lnTo>
                  <a:pt x="352595" y="684413"/>
                </a:lnTo>
                <a:lnTo>
                  <a:pt x="379320" y="711898"/>
                </a:lnTo>
                <a:lnTo>
                  <a:pt x="404689" y="747255"/>
                </a:lnTo>
                <a:lnTo>
                  <a:pt x="424145" y="786084"/>
                </a:lnTo>
                <a:lnTo>
                  <a:pt x="436047" y="822598"/>
                </a:lnTo>
                <a:lnTo>
                  <a:pt x="438487" y="833187"/>
                </a:lnTo>
                <a:lnTo>
                  <a:pt x="700395" y="833187"/>
                </a:lnTo>
                <a:lnTo>
                  <a:pt x="428219" y="894349"/>
                </a:lnTo>
                <a:close/>
              </a:path>
              <a:path w="1046479" h="1012190">
                <a:moveTo>
                  <a:pt x="700395" y="833187"/>
                </a:moveTo>
                <a:lnTo>
                  <a:pt x="438487" y="833186"/>
                </a:lnTo>
                <a:lnTo>
                  <a:pt x="818046" y="747893"/>
                </a:lnTo>
                <a:lnTo>
                  <a:pt x="807779" y="809057"/>
                </a:lnTo>
                <a:lnTo>
                  <a:pt x="700395" y="833187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22">
            <a:extLst>
              <a:ext uri="{FF2B5EF4-FFF2-40B4-BE49-F238E27FC236}">
                <a16:creationId xmlns:a16="http://schemas.microsoft.com/office/drawing/2014/main" xmlns="" id="{6099C606-FECD-459D-B452-C36E8823852D}"/>
              </a:ext>
            </a:extLst>
          </p:cNvPr>
          <p:cNvSpPr/>
          <p:nvPr/>
        </p:nvSpPr>
        <p:spPr>
          <a:xfrm>
            <a:off x="9129644" y="9298180"/>
            <a:ext cx="1098550" cy="960119"/>
          </a:xfrm>
          <a:custGeom>
            <a:avLst/>
            <a:gdLst/>
            <a:ahLst/>
            <a:cxnLst/>
            <a:rect l="l" t="t" r="r" b="b"/>
            <a:pathLst>
              <a:path w="1098550" h="960120">
                <a:moveTo>
                  <a:pt x="1098531" y="672509"/>
                </a:moveTo>
                <a:lnTo>
                  <a:pt x="900661" y="474639"/>
                </a:lnTo>
                <a:lnTo>
                  <a:pt x="18416" y="10266"/>
                </a:lnTo>
                <a:lnTo>
                  <a:pt x="0" y="5912"/>
                </a:lnTo>
                <a:lnTo>
                  <a:pt x="61721" y="0"/>
                </a:lnTo>
                <a:lnTo>
                  <a:pt x="951077" y="460896"/>
                </a:lnTo>
                <a:lnTo>
                  <a:pt x="1098531" y="604835"/>
                </a:lnTo>
                <a:lnTo>
                  <a:pt x="1098531" y="672509"/>
                </a:lnTo>
                <a:close/>
              </a:path>
              <a:path w="1098550" h="960120">
                <a:moveTo>
                  <a:pt x="404967" y="733632"/>
                </a:moveTo>
                <a:lnTo>
                  <a:pt x="224356" y="389107"/>
                </a:lnTo>
                <a:lnTo>
                  <a:pt x="229229" y="386591"/>
                </a:lnTo>
                <a:lnTo>
                  <a:pt x="234063" y="383955"/>
                </a:lnTo>
                <a:lnTo>
                  <a:pt x="266102" y="363061"/>
                </a:lnTo>
                <a:lnTo>
                  <a:pt x="298621" y="334219"/>
                </a:lnTo>
                <a:lnTo>
                  <a:pt x="326187" y="300580"/>
                </a:lnTo>
                <a:lnTo>
                  <a:pt x="345801" y="267623"/>
                </a:lnTo>
                <a:lnTo>
                  <a:pt x="407563" y="261711"/>
                </a:lnTo>
                <a:lnTo>
                  <a:pt x="387909" y="294627"/>
                </a:lnTo>
                <a:lnTo>
                  <a:pt x="364058" y="324351"/>
                </a:lnTo>
                <a:lnTo>
                  <a:pt x="332139" y="353834"/>
                </a:lnTo>
                <a:lnTo>
                  <a:pt x="300539" y="375327"/>
                </a:lnTo>
                <a:lnTo>
                  <a:pt x="286078" y="383196"/>
                </a:lnTo>
                <a:lnTo>
                  <a:pt x="466689" y="727719"/>
                </a:lnTo>
                <a:lnTo>
                  <a:pt x="404967" y="733632"/>
                </a:lnTo>
                <a:close/>
              </a:path>
              <a:path w="1098550" h="960120">
                <a:moveTo>
                  <a:pt x="1098531" y="959736"/>
                </a:moveTo>
                <a:lnTo>
                  <a:pt x="1040075" y="959736"/>
                </a:lnTo>
                <a:lnTo>
                  <a:pt x="644704" y="564365"/>
                </a:lnTo>
                <a:lnTo>
                  <a:pt x="601160" y="555338"/>
                </a:lnTo>
                <a:lnTo>
                  <a:pt x="575352" y="552300"/>
                </a:lnTo>
                <a:lnTo>
                  <a:pt x="637074" y="546388"/>
                </a:lnTo>
                <a:lnTo>
                  <a:pt x="664919" y="549825"/>
                </a:lnTo>
                <a:lnTo>
                  <a:pt x="706466" y="558453"/>
                </a:lnTo>
                <a:lnTo>
                  <a:pt x="1098531" y="950518"/>
                </a:lnTo>
                <a:lnTo>
                  <a:pt x="1098531" y="959736"/>
                </a:lnTo>
                <a:close/>
              </a:path>
              <a:path w="1098550" h="960120">
                <a:moveTo>
                  <a:pt x="752878" y="959736"/>
                </a:moveTo>
                <a:lnTo>
                  <a:pt x="685203" y="959736"/>
                </a:lnTo>
                <a:lnTo>
                  <a:pt x="468568" y="743100"/>
                </a:lnTo>
                <a:lnTo>
                  <a:pt x="432973" y="735589"/>
                </a:lnTo>
                <a:lnTo>
                  <a:pt x="414157" y="733232"/>
                </a:lnTo>
                <a:lnTo>
                  <a:pt x="475878" y="727319"/>
                </a:lnTo>
                <a:lnTo>
                  <a:pt x="502165" y="731276"/>
                </a:lnTo>
                <a:lnTo>
                  <a:pt x="506479" y="732156"/>
                </a:lnTo>
                <a:lnTo>
                  <a:pt x="508797" y="732675"/>
                </a:lnTo>
                <a:lnTo>
                  <a:pt x="530289" y="737147"/>
                </a:lnTo>
                <a:lnTo>
                  <a:pt x="752878" y="959736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25">
            <a:extLst>
              <a:ext uri="{FF2B5EF4-FFF2-40B4-BE49-F238E27FC236}">
                <a16:creationId xmlns:a16="http://schemas.microsoft.com/office/drawing/2014/main" xmlns="" id="{DE62D7D8-7171-45B6-AF8B-B58BD602B2D4}"/>
              </a:ext>
            </a:extLst>
          </p:cNvPr>
          <p:cNvSpPr/>
          <p:nvPr/>
        </p:nvSpPr>
        <p:spPr>
          <a:xfrm>
            <a:off x="7990584" y="9126546"/>
            <a:ext cx="878205" cy="1101725"/>
          </a:xfrm>
          <a:custGeom>
            <a:avLst/>
            <a:gdLst/>
            <a:ahLst/>
            <a:cxnLst/>
            <a:rect l="l" t="t" r="r" b="b"/>
            <a:pathLst>
              <a:path w="878204" h="1101725">
                <a:moveTo>
                  <a:pt x="627209" y="1101598"/>
                </a:moveTo>
                <a:lnTo>
                  <a:pt x="571973" y="1101598"/>
                </a:lnTo>
                <a:lnTo>
                  <a:pt x="635653" y="991307"/>
                </a:lnTo>
                <a:lnTo>
                  <a:pt x="640287" y="978323"/>
                </a:lnTo>
                <a:lnTo>
                  <a:pt x="776194" y="373407"/>
                </a:lnTo>
                <a:lnTo>
                  <a:pt x="855895" y="18936"/>
                </a:lnTo>
                <a:lnTo>
                  <a:pt x="856335" y="14740"/>
                </a:lnTo>
                <a:lnTo>
                  <a:pt x="856375" y="6951"/>
                </a:lnTo>
                <a:lnTo>
                  <a:pt x="855975" y="3356"/>
                </a:lnTo>
                <a:lnTo>
                  <a:pt x="855296" y="0"/>
                </a:lnTo>
                <a:lnTo>
                  <a:pt x="877028" y="58086"/>
                </a:lnTo>
                <a:lnTo>
                  <a:pt x="877667" y="61482"/>
                </a:lnTo>
                <a:lnTo>
                  <a:pt x="878067" y="65037"/>
                </a:lnTo>
                <a:lnTo>
                  <a:pt x="878187" y="68833"/>
                </a:lnTo>
                <a:lnTo>
                  <a:pt x="878027" y="72827"/>
                </a:lnTo>
                <a:lnTo>
                  <a:pt x="877587" y="77022"/>
                </a:lnTo>
                <a:lnTo>
                  <a:pt x="796929" y="435929"/>
                </a:lnTo>
                <a:lnTo>
                  <a:pt x="661981" y="1036410"/>
                </a:lnTo>
                <a:lnTo>
                  <a:pt x="657347" y="1049394"/>
                </a:lnTo>
                <a:lnTo>
                  <a:pt x="627209" y="1101598"/>
                </a:lnTo>
                <a:close/>
              </a:path>
              <a:path w="878204" h="1101725">
                <a:moveTo>
                  <a:pt x="278904" y="637594"/>
                </a:moveTo>
                <a:lnTo>
                  <a:pt x="257172" y="579507"/>
                </a:lnTo>
                <a:lnTo>
                  <a:pt x="543251" y="315880"/>
                </a:lnTo>
                <a:lnTo>
                  <a:pt x="546966" y="319916"/>
                </a:lnTo>
                <a:lnTo>
                  <a:pt x="550721" y="323911"/>
                </a:lnTo>
                <a:lnTo>
                  <a:pt x="579205" y="349478"/>
                </a:lnTo>
                <a:lnTo>
                  <a:pt x="615480" y="373407"/>
                </a:lnTo>
                <a:lnTo>
                  <a:pt x="616530" y="373967"/>
                </a:lnTo>
                <a:lnTo>
                  <a:pt x="564943" y="373967"/>
                </a:lnTo>
                <a:lnTo>
                  <a:pt x="278904" y="637594"/>
                </a:lnTo>
                <a:close/>
              </a:path>
              <a:path w="878204" h="1101725">
                <a:moveTo>
                  <a:pt x="713717" y="459860"/>
                </a:moveTo>
                <a:lnTo>
                  <a:pt x="676801" y="449392"/>
                </a:lnTo>
                <a:lnTo>
                  <a:pt x="637172" y="431494"/>
                </a:lnTo>
                <a:lnTo>
                  <a:pt x="600899" y="407564"/>
                </a:lnTo>
                <a:lnTo>
                  <a:pt x="572454" y="381997"/>
                </a:lnTo>
                <a:lnTo>
                  <a:pt x="564944" y="373967"/>
                </a:lnTo>
                <a:lnTo>
                  <a:pt x="616530" y="373967"/>
                </a:lnTo>
                <a:lnTo>
                  <a:pt x="620273" y="375964"/>
                </a:lnTo>
                <a:lnTo>
                  <a:pt x="625107" y="378441"/>
                </a:lnTo>
                <a:lnTo>
                  <a:pt x="665457" y="394821"/>
                </a:lnTo>
                <a:lnTo>
                  <a:pt x="692025" y="401773"/>
                </a:lnTo>
                <a:lnTo>
                  <a:pt x="713717" y="459860"/>
                </a:lnTo>
                <a:close/>
              </a:path>
              <a:path w="878204" h="1101725">
                <a:moveTo>
                  <a:pt x="55214" y="1101598"/>
                </a:moveTo>
                <a:lnTo>
                  <a:pt x="0" y="1101598"/>
                </a:lnTo>
                <a:lnTo>
                  <a:pt x="264523" y="643388"/>
                </a:lnTo>
                <a:lnTo>
                  <a:pt x="263723" y="629006"/>
                </a:lnTo>
                <a:lnTo>
                  <a:pt x="263563" y="626410"/>
                </a:lnTo>
                <a:lnTo>
                  <a:pt x="262843" y="612626"/>
                </a:lnTo>
                <a:lnTo>
                  <a:pt x="262764" y="610669"/>
                </a:lnTo>
                <a:lnTo>
                  <a:pt x="262643" y="608832"/>
                </a:lnTo>
                <a:lnTo>
                  <a:pt x="259967" y="588258"/>
                </a:lnTo>
                <a:lnTo>
                  <a:pt x="281659" y="646385"/>
                </a:lnTo>
                <a:lnTo>
                  <a:pt x="284336" y="666918"/>
                </a:lnTo>
                <a:lnTo>
                  <a:pt x="284456" y="668756"/>
                </a:lnTo>
                <a:lnTo>
                  <a:pt x="284536" y="670713"/>
                </a:lnTo>
                <a:lnTo>
                  <a:pt x="285135" y="681980"/>
                </a:lnTo>
                <a:lnTo>
                  <a:pt x="285295" y="684497"/>
                </a:lnTo>
                <a:lnTo>
                  <a:pt x="285415" y="687093"/>
                </a:lnTo>
                <a:lnTo>
                  <a:pt x="286215" y="701474"/>
                </a:lnTo>
                <a:lnTo>
                  <a:pt x="55214" y="1101598"/>
                </a:lnTo>
                <a:close/>
              </a:path>
              <a:path w="878204" h="1101725">
                <a:moveTo>
                  <a:pt x="344982" y="1101598"/>
                </a:moveTo>
                <a:lnTo>
                  <a:pt x="289724" y="1101598"/>
                </a:lnTo>
                <a:lnTo>
                  <a:pt x="482728" y="767311"/>
                </a:lnTo>
                <a:lnTo>
                  <a:pt x="482487" y="762437"/>
                </a:lnTo>
                <a:lnTo>
                  <a:pt x="482208" y="757683"/>
                </a:lnTo>
                <a:lnTo>
                  <a:pt x="481488" y="744460"/>
                </a:lnTo>
                <a:lnTo>
                  <a:pt x="481248" y="740505"/>
                </a:lnTo>
                <a:lnTo>
                  <a:pt x="480848" y="733314"/>
                </a:lnTo>
                <a:lnTo>
                  <a:pt x="480008" y="719211"/>
                </a:lnTo>
                <a:lnTo>
                  <a:pt x="479968" y="718932"/>
                </a:lnTo>
                <a:lnTo>
                  <a:pt x="479449" y="713139"/>
                </a:lnTo>
                <a:lnTo>
                  <a:pt x="478691" y="707586"/>
                </a:lnTo>
                <a:lnTo>
                  <a:pt x="477692" y="702273"/>
                </a:lnTo>
                <a:lnTo>
                  <a:pt x="476453" y="697159"/>
                </a:lnTo>
                <a:lnTo>
                  <a:pt x="498146" y="755246"/>
                </a:lnTo>
                <a:lnTo>
                  <a:pt x="499384" y="760360"/>
                </a:lnTo>
                <a:lnTo>
                  <a:pt x="500383" y="765673"/>
                </a:lnTo>
                <a:lnTo>
                  <a:pt x="501142" y="771266"/>
                </a:lnTo>
                <a:lnTo>
                  <a:pt x="501661" y="777058"/>
                </a:lnTo>
                <a:lnTo>
                  <a:pt x="501701" y="777298"/>
                </a:lnTo>
                <a:lnTo>
                  <a:pt x="502020" y="783011"/>
                </a:lnTo>
                <a:lnTo>
                  <a:pt x="502740" y="794876"/>
                </a:lnTo>
                <a:lnTo>
                  <a:pt x="503660" y="811176"/>
                </a:lnTo>
                <a:lnTo>
                  <a:pt x="503940" y="815770"/>
                </a:lnTo>
                <a:lnTo>
                  <a:pt x="504180" y="820524"/>
                </a:lnTo>
                <a:lnTo>
                  <a:pt x="504460" y="825398"/>
                </a:lnTo>
                <a:lnTo>
                  <a:pt x="344982" y="1101598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4" name="object 28">
            <a:extLst>
              <a:ext uri="{FF2B5EF4-FFF2-40B4-BE49-F238E27FC236}">
                <a16:creationId xmlns:a16="http://schemas.microsoft.com/office/drawing/2014/main" xmlns="" id="{F8EEFAC9-C70D-4BA3-B41B-124EC94224C7}"/>
              </a:ext>
            </a:extLst>
          </p:cNvPr>
          <p:cNvSpPr/>
          <p:nvPr/>
        </p:nvSpPr>
        <p:spPr>
          <a:xfrm>
            <a:off x="6626890" y="9278176"/>
            <a:ext cx="647065" cy="1000125"/>
          </a:xfrm>
          <a:custGeom>
            <a:avLst/>
            <a:gdLst/>
            <a:ahLst/>
            <a:cxnLst/>
            <a:rect l="l" t="t" r="r" b="b"/>
            <a:pathLst>
              <a:path w="647065" h="1000125">
                <a:moveTo>
                  <a:pt x="646847" y="1000006"/>
                </a:moveTo>
                <a:lnTo>
                  <a:pt x="597323" y="1000006"/>
                </a:lnTo>
                <a:lnTo>
                  <a:pt x="558813" y="856277"/>
                </a:lnTo>
                <a:lnTo>
                  <a:pt x="552901" y="843853"/>
                </a:lnTo>
                <a:lnTo>
                  <a:pt x="26965" y="12983"/>
                </a:lnTo>
                <a:lnTo>
                  <a:pt x="13183" y="0"/>
                </a:lnTo>
                <a:lnTo>
                  <a:pt x="69592" y="25727"/>
                </a:lnTo>
                <a:lnTo>
                  <a:pt x="609309" y="869580"/>
                </a:lnTo>
                <a:lnTo>
                  <a:pt x="615222" y="882005"/>
                </a:lnTo>
                <a:lnTo>
                  <a:pt x="646847" y="1000006"/>
                </a:lnTo>
                <a:close/>
              </a:path>
              <a:path w="647065" h="1000125">
                <a:moveTo>
                  <a:pt x="203784" y="444439"/>
                </a:moveTo>
                <a:lnTo>
                  <a:pt x="32358" y="444439"/>
                </a:lnTo>
                <a:lnTo>
                  <a:pt x="37831" y="444359"/>
                </a:lnTo>
                <a:lnTo>
                  <a:pt x="43304" y="444198"/>
                </a:lnTo>
                <a:lnTo>
                  <a:pt x="81176" y="439885"/>
                </a:lnTo>
                <a:lnTo>
                  <a:pt x="123163" y="428619"/>
                </a:lnTo>
                <a:lnTo>
                  <a:pt x="158119" y="413437"/>
                </a:lnTo>
                <a:lnTo>
                  <a:pt x="181809" y="399575"/>
                </a:lnTo>
                <a:lnTo>
                  <a:pt x="238218" y="425303"/>
                </a:lnTo>
                <a:lnTo>
                  <a:pt x="204654" y="444039"/>
                </a:lnTo>
                <a:lnTo>
                  <a:pt x="203784" y="444439"/>
                </a:lnTo>
                <a:close/>
              </a:path>
              <a:path w="647065" h="1000125">
                <a:moveTo>
                  <a:pt x="56448" y="858435"/>
                </a:moveTo>
                <a:lnTo>
                  <a:pt x="0" y="832707"/>
                </a:lnTo>
                <a:lnTo>
                  <a:pt x="15859" y="444039"/>
                </a:lnTo>
                <a:lnTo>
                  <a:pt x="21372" y="444279"/>
                </a:lnTo>
                <a:lnTo>
                  <a:pt x="26845" y="444439"/>
                </a:lnTo>
                <a:lnTo>
                  <a:pt x="203784" y="444439"/>
                </a:lnTo>
                <a:lnTo>
                  <a:pt x="199787" y="446276"/>
                </a:lnTo>
                <a:lnTo>
                  <a:pt x="158798" y="460817"/>
                </a:lnTo>
                <a:lnTo>
                  <a:pt x="116053" y="468727"/>
                </a:lnTo>
                <a:lnTo>
                  <a:pt x="102467" y="469766"/>
                </a:lnTo>
                <a:lnTo>
                  <a:pt x="72268" y="469766"/>
                </a:lnTo>
                <a:lnTo>
                  <a:pt x="56448" y="858435"/>
                </a:lnTo>
                <a:close/>
              </a:path>
              <a:path w="647065" h="1000125">
                <a:moveTo>
                  <a:pt x="88768" y="470167"/>
                </a:moveTo>
                <a:lnTo>
                  <a:pt x="83295" y="470167"/>
                </a:lnTo>
                <a:lnTo>
                  <a:pt x="77782" y="470007"/>
                </a:lnTo>
                <a:lnTo>
                  <a:pt x="72268" y="469766"/>
                </a:lnTo>
                <a:lnTo>
                  <a:pt x="102467" y="469766"/>
                </a:lnTo>
                <a:lnTo>
                  <a:pt x="99713" y="469927"/>
                </a:lnTo>
                <a:lnTo>
                  <a:pt x="94241" y="470087"/>
                </a:lnTo>
                <a:lnTo>
                  <a:pt x="88768" y="470167"/>
                </a:lnTo>
                <a:close/>
              </a:path>
              <a:path w="647065" h="1000125">
                <a:moveTo>
                  <a:pt x="393791" y="1000006"/>
                </a:moveTo>
                <a:lnTo>
                  <a:pt x="344284" y="1000006"/>
                </a:lnTo>
                <a:lnTo>
                  <a:pt x="292310" y="806021"/>
                </a:lnTo>
                <a:lnTo>
                  <a:pt x="288675" y="802745"/>
                </a:lnTo>
                <a:lnTo>
                  <a:pt x="285030" y="799507"/>
                </a:lnTo>
                <a:lnTo>
                  <a:pt x="281723" y="796512"/>
                </a:lnTo>
                <a:lnTo>
                  <a:pt x="278408" y="793596"/>
                </a:lnTo>
                <a:lnTo>
                  <a:pt x="269499" y="785646"/>
                </a:lnTo>
                <a:lnTo>
                  <a:pt x="266942" y="783329"/>
                </a:lnTo>
                <a:lnTo>
                  <a:pt x="260630" y="777736"/>
                </a:lnTo>
                <a:lnTo>
                  <a:pt x="257834" y="775299"/>
                </a:lnTo>
                <a:lnTo>
                  <a:pt x="256915" y="774460"/>
                </a:lnTo>
                <a:lnTo>
                  <a:pt x="256356" y="773980"/>
                </a:lnTo>
                <a:lnTo>
                  <a:pt x="238218" y="760877"/>
                </a:lnTo>
                <a:lnTo>
                  <a:pt x="294667" y="786604"/>
                </a:lnTo>
                <a:lnTo>
                  <a:pt x="312764" y="799707"/>
                </a:lnTo>
                <a:lnTo>
                  <a:pt x="313363" y="800187"/>
                </a:lnTo>
                <a:lnTo>
                  <a:pt x="314282" y="801026"/>
                </a:lnTo>
                <a:lnTo>
                  <a:pt x="315521" y="802105"/>
                </a:lnTo>
                <a:lnTo>
                  <a:pt x="317039" y="803503"/>
                </a:lnTo>
                <a:lnTo>
                  <a:pt x="323351" y="809056"/>
                </a:lnTo>
                <a:lnTo>
                  <a:pt x="325908" y="811373"/>
                </a:lnTo>
                <a:lnTo>
                  <a:pt x="331700" y="816487"/>
                </a:lnTo>
                <a:lnTo>
                  <a:pt x="334816" y="819323"/>
                </a:lnTo>
                <a:lnTo>
                  <a:pt x="338132" y="822240"/>
                </a:lnTo>
                <a:lnTo>
                  <a:pt x="348719" y="831748"/>
                </a:lnTo>
                <a:lnTo>
                  <a:pt x="393791" y="1000006"/>
                </a:lnTo>
                <a:close/>
              </a:path>
              <a:path w="647065" h="1000125">
                <a:moveTo>
                  <a:pt x="134013" y="1000006"/>
                </a:moveTo>
                <a:lnTo>
                  <a:pt x="84488" y="1000006"/>
                </a:lnTo>
                <a:lnTo>
                  <a:pt x="50375" y="872696"/>
                </a:lnTo>
                <a:lnTo>
                  <a:pt x="37711" y="861351"/>
                </a:lnTo>
                <a:lnTo>
                  <a:pt x="35794" y="859673"/>
                </a:lnTo>
                <a:lnTo>
                  <a:pt x="33997" y="858036"/>
                </a:lnTo>
                <a:lnTo>
                  <a:pt x="28963" y="853522"/>
                </a:lnTo>
                <a:lnTo>
                  <a:pt x="27445" y="852123"/>
                </a:lnTo>
                <a:lnTo>
                  <a:pt x="25967" y="850845"/>
                </a:lnTo>
                <a:lnTo>
                  <a:pt x="24608" y="849566"/>
                </a:lnTo>
                <a:lnTo>
                  <a:pt x="23290" y="848408"/>
                </a:lnTo>
                <a:lnTo>
                  <a:pt x="22092" y="847289"/>
                </a:lnTo>
                <a:lnTo>
                  <a:pt x="19295" y="844891"/>
                </a:lnTo>
                <a:lnTo>
                  <a:pt x="16499" y="842654"/>
                </a:lnTo>
                <a:lnTo>
                  <a:pt x="13703" y="840577"/>
                </a:lnTo>
                <a:lnTo>
                  <a:pt x="10946" y="838699"/>
                </a:lnTo>
                <a:lnTo>
                  <a:pt x="8190" y="836942"/>
                </a:lnTo>
                <a:lnTo>
                  <a:pt x="64599" y="862709"/>
                </a:lnTo>
                <a:lnTo>
                  <a:pt x="81017" y="875334"/>
                </a:lnTo>
                <a:lnTo>
                  <a:pt x="82415" y="876572"/>
                </a:lnTo>
                <a:lnTo>
                  <a:pt x="85372" y="879249"/>
                </a:lnTo>
                <a:lnTo>
                  <a:pt x="87010" y="880688"/>
                </a:lnTo>
                <a:lnTo>
                  <a:pt x="90406" y="883763"/>
                </a:lnTo>
                <a:lnTo>
                  <a:pt x="106785" y="898423"/>
                </a:lnTo>
                <a:lnTo>
                  <a:pt x="134013" y="1000006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31">
            <a:extLst>
              <a:ext uri="{FF2B5EF4-FFF2-40B4-BE49-F238E27FC236}">
                <a16:creationId xmlns:a16="http://schemas.microsoft.com/office/drawing/2014/main" xmlns="" id="{56B65247-F818-4518-B6FD-B755A03AD4D8}"/>
              </a:ext>
            </a:extLst>
          </p:cNvPr>
          <p:cNvSpPr/>
          <p:nvPr/>
        </p:nvSpPr>
        <p:spPr>
          <a:xfrm>
            <a:off x="5426437" y="9185399"/>
            <a:ext cx="856615" cy="1063625"/>
          </a:xfrm>
          <a:custGeom>
            <a:avLst/>
            <a:gdLst/>
            <a:ahLst/>
            <a:cxnLst/>
            <a:rect l="l" t="t" r="r" b="b"/>
            <a:pathLst>
              <a:path w="856614" h="1063625">
                <a:moveTo>
                  <a:pt x="627232" y="1063207"/>
                </a:moveTo>
                <a:lnTo>
                  <a:pt x="572000" y="1063207"/>
                </a:lnTo>
                <a:lnTo>
                  <a:pt x="613512" y="991307"/>
                </a:lnTo>
                <a:lnTo>
                  <a:pt x="618107" y="978323"/>
                </a:lnTo>
                <a:lnTo>
                  <a:pt x="833714" y="18936"/>
                </a:lnTo>
                <a:lnTo>
                  <a:pt x="834153" y="14740"/>
                </a:lnTo>
                <a:lnTo>
                  <a:pt x="834193" y="6991"/>
                </a:lnTo>
                <a:lnTo>
                  <a:pt x="833794" y="3396"/>
                </a:lnTo>
                <a:lnTo>
                  <a:pt x="833155" y="0"/>
                </a:lnTo>
                <a:lnTo>
                  <a:pt x="854847" y="58086"/>
                </a:lnTo>
                <a:lnTo>
                  <a:pt x="855527" y="61482"/>
                </a:lnTo>
                <a:lnTo>
                  <a:pt x="855886" y="65077"/>
                </a:lnTo>
                <a:lnTo>
                  <a:pt x="856046" y="68833"/>
                </a:lnTo>
                <a:lnTo>
                  <a:pt x="855886" y="72827"/>
                </a:lnTo>
                <a:lnTo>
                  <a:pt x="855407" y="77022"/>
                </a:lnTo>
                <a:lnTo>
                  <a:pt x="639799" y="1036410"/>
                </a:lnTo>
                <a:lnTo>
                  <a:pt x="635205" y="1049394"/>
                </a:lnTo>
                <a:lnTo>
                  <a:pt x="627232" y="1063207"/>
                </a:lnTo>
                <a:close/>
              </a:path>
              <a:path w="856614" h="1063625">
                <a:moveTo>
                  <a:pt x="256723" y="637594"/>
                </a:moveTo>
                <a:lnTo>
                  <a:pt x="235031" y="579507"/>
                </a:lnTo>
                <a:lnTo>
                  <a:pt x="521069" y="315881"/>
                </a:lnTo>
                <a:lnTo>
                  <a:pt x="524785" y="319956"/>
                </a:lnTo>
                <a:lnTo>
                  <a:pt x="528580" y="323911"/>
                </a:lnTo>
                <a:lnTo>
                  <a:pt x="557024" y="349478"/>
                </a:lnTo>
                <a:lnTo>
                  <a:pt x="593338" y="373408"/>
                </a:lnTo>
                <a:lnTo>
                  <a:pt x="594379" y="373967"/>
                </a:lnTo>
                <a:lnTo>
                  <a:pt x="542762" y="373967"/>
                </a:lnTo>
                <a:lnTo>
                  <a:pt x="256723" y="637594"/>
                </a:lnTo>
                <a:close/>
              </a:path>
              <a:path w="856614" h="1063625">
                <a:moveTo>
                  <a:pt x="691534" y="459859"/>
                </a:moveTo>
                <a:lnTo>
                  <a:pt x="654660" y="449432"/>
                </a:lnTo>
                <a:lnTo>
                  <a:pt x="615031" y="431494"/>
                </a:lnTo>
                <a:lnTo>
                  <a:pt x="578757" y="407564"/>
                </a:lnTo>
                <a:lnTo>
                  <a:pt x="550273" y="382037"/>
                </a:lnTo>
                <a:lnTo>
                  <a:pt x="542762" y="373967"/>
                </a:lnTo>
                <a:lnTo>
                  <a:pt x="594379" y="373967"/>
                </a:lnTo>
                <a:lnTo>
                  <a:pt x="598092" y="375964"/>
                </a:lnTo>
                <a:lnTo>
                  <a:pt x="602926" y="378480"/>
                </a:lnTo>
                <a:lnTo>
                  <a:pt x="638121" y="393142"/>
                </a:lnTo>
                <a:lnTo>
                  <a:pt x="669841" y="401772"/>
                </a:lnTo>
                <a:lnTo>
                  <a:pt x="691534" y="459859"/>
                </a:lnTo>
                <a:close/>
              </a:path>
              <a:path w="856614" h="1063625">
                <a:moveTo>
                  <a:pt x="55243" y="1063207"/>
                </a:moveTo>
                <a:lnTo>
                  <a:pt x="0" y="1063207"/>
                </a:lnTo>
                <a:lnTo>
                  <a:pt x="242382" y="643386"/>
                </a:lnTo>
                <a:lnTo>
                  <a:pt x="242182" y="640350"/>
                </a:lnTo>
                <a:lnTo>
                  <a:pt x="241702" y="631721"/>
                </a:lnTo>
                <a:lnTo>
                  <a:pt x="241582" y="629045"/>
                </a:lnTo>
                <a:lnTo>
                  <a:pt x="241422" y="626409"/>
                </a:lnTo>
                <a:lnTo>
                  <a:pt x="241302" y="623893"/>
                </a:lnTo>
                <a:lnTo>
                  <a:pt x="241142" y="621455"/>
                </a:lnTo>
                <a:lnTo>
                  <a:pt x="240782" y="614703"/>
                </a:lnTo>
                <a:lnTo>
                  <a:pt x="240702" y="612626"/>
                </a:lnTo>
                <a:lnTo>
                  <a:pt x="240582" y="610668"/>
                </a:lnTo>
                <a:lnTo>
                  <a:pt x="240502" y="608830"/>
                </a:lnTo>
                <a:lnTo>
                  <a:pt x="240382" y="607073"/>
                </a:lnTo>
                <a:lnTo>
                  <a:pt x="240302" y="605436"/>
                </a:lnTo>
                <a:lnTo>
                  <a:pt x="240062" y="601720"/>
                </a:lnTo>
                <a:lnTo>
                  <a:pt x="239663" y="598166"/>
                </a:lnTo>
                <a:lnTo>
                  <a:pt x="239144" y="594769"/>
                </a:lnTo>
                <a:lnTo>
                  <a:pt x="238544" y="591453"/>
                </a:lnTo>
                <a:lnTo>
                  <a:pt x="237825" y="588297"/>
                </a:lnTo>
                <a:lnTo>
                  <a:pt x="259518" y="646384"/>
                </a:lnTo>
                <a:lnTo>
                  <a:pt x="262275" y="668755"/>
                </a:lnTo>
                <a:lnTo>
                  <a:pt x="262515" y="672790"/>
                </a:lnTo>
                <a:lnTo>
                  <a:pt x="262595" y="674947"/>
                </a:lnTo>
                <a:lnTo>
                  <a:pt x="262835" y="679542"/>
                </a:lnTo>
                <a:lnTo>
                  <a:pt x="262995" y="681979"/>
                </a:lnTo>
                <a:lnTo>
                  <a:pt x="263115" y="684496"/>
                </a:lnTo>
                <a:lnTo>
                  <a:pt x="263275" y="687132"/>
                </a:lnTo>
                <a:lnTo>
                  <a:pt x="263395" y="689848"/>
                </a:lnTo>
                <a:lnTo>
                  <a:pt x="263715" y="695481"/>
                </a:lnTo>
                <a:lnTo>
                  <a:pt x="263915" y="698437"/>
                </a:lnTo>
                <a:lnTo>
                  <a:pt x="264075" y="701473"/>
                </a:lnTo>
                <a:lnTo>
                  <a:pt x="55243" y="1063207"/>
                </a:lnTo>
                <a:close/>
              </a:path>
              <a:path w="856614" h="1063625">
                <a:moveTo>
                  <a:pt x="344971" y="1063207"/>
                </a:moveTo>
                <a:lnTo>
                  <a:pt x="289752" y="1063207"/>
                </a:lnTo>
                <a:lnTo>
                  <a:pt x="460586" y="767310"/>
                </a:lnTo>
                <a:lnTo>
                  <a:pt x="460346" y="762436"/>
                </a:lnTo>
                <a:lnTo>
                  <a:pt x="459827" y="753089"/>
                </a:lnTo>
                <a:lnTo>
                  <a:pt x="459547" y="748694"/>
                </a:lnTo>
                <a:lnTo>
                  <a:pt x="459307" y="744499"/>
                </a:lnTo>
                <a:lnTo>
                  <a:pt x="459107" y="740504"/>
                </a:lnTo>
                <a:lnTo>
                  <a:pt x="458667" y="733353"/>
                </a:lnTo>
                <a:lnTo>
                  <a:pt x="458348" y="727401"/>
                </a:lnTo>
                <a:lnTo>
                  <a:pt x="457828" y="719250"/>
                </a:lnTo>
                <a:lnTo>
                  <a:pt x="457828" y="718971"/>
                </a:lnTo>
                <a:lnTo>
                  <a:pt x="457308" y="713178"/>
                </a:lnTo>
                <a:lnTo>
                  <a:pt x="456510" y="707586"/>
                </a:lnTo>
                <a:lnTo>
                  <a:pt x="455511" y="702272"/>
                </a:lnTo>
                <a:lnTo>
                  <a:pt x="454272" y="697158"/>
                </a:lnTo>
                <a:lnTo>
                  <a:pt x="475965" y="755245"/>
                </a:lnTo>
                <a:lnTo>
                  <a:pt x="479560" y="778096"/>
                </a:lnTo>
                <a:lnTo>
                  <a:pt x="479760" y="780972"/>
                </a:lnTo>
                <a:lnTo>
                  <a:pt x="480600" y="794876"/>
                </a:lnTo>
                <a:lnTo>
                  <a:pt x="481520" y="811215"/>
                </a:lnTo>
                <a:lnTo>
                  <a:pt x="481760" y="815809"/>
                </a:lnTo>
                <a:lnTo>
                  <a:pt x="482039" y="820523"/>
                </a:lnTo>
                <a:lnTo>
                  <a:pt x="482279" y="825397"/>
                </a:lnTo>
                <a:lnTo>
                  <a:pt x="344971" y="1063207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76">
            <a:extLst>
              <a:ext uri="{FF2B5EF4-FFF2-40B4-BE49-F238E27FC236}">
                <a16:creationId xmlns:a16="http://schemas.microsoft.com/office/drawing/2014/main" xmlns="" id="{E00DBB87-8E40-4905-93C6-724128AEDBA0}"/>
              </a:ext>
            </a:extLst>
          </p:cNvPr>
          <p:cNvSpPr/>
          <p:nvPr/>
        </p:nvSpPr>
        <p:spPr>
          <a:xfrm>
            <a:off x="3496314" y="9352481"/>
            <a:ext cx="1410335" cy="916305"/>
          </a:xfrm>
          <a:custGeom>
            <a:avLst/>
            <a:gdLst/>
            <a:ahLst/>
            <a:cxnLst/>
            <a:rect l="l" t="t" r="r" b="b"/>
            <a:pathLst>
              <a:path w="1410335" h="916304">
                <a:moveTo>
                  <a:pt x="1409848" y="916231"/>
                </a:moveTo>
                <a:lnTo>
                  <a:pt x="1342213" y="916231"/>
                </a:lnTo>
                <a:lnTo>
                  <a:pt x="900661" y="474679"/>
                </a:lnTo>
                <a:lnTo>
                  <a:pt x="889315" y="466849"/>
                </a:lnTo>
                <a:lnTo>
                  <a:pt x="18416" y="10306"/>
                </a:lnTo>
                <a:lnTo>
                  <a:pt x="0" y="5952"/>
                </a:lnTo>
                <a:lnTo>
                  <a:pt x="61722" y="0"/>
                </a:lnTo>
                <a:lnTo>
                  <a:pt x="951038" y="460936"/>
                </a:lnTo>
                <a:lnTo>
                  <a:pt x="962383" y="468766"/>
                </a:lnTo>
                <a:lnTo>
                  <a:pt x="1409848" y="916231"/>
                </a:lnTo>
                <a:close/>
              </a:path>
              <a:path w="1410335" h="916304">
                <a:moveTo>
                  <a:pt x="404968" y="733672"/>
                </a:moveTo>
                <a:lnTo>
                  <a:pt x="224316" y="389147"/>
                </a:lnTo>
                <a:lnTo>
                  <a:pt x="229230" y="386591"/>
                </a:lnTo>
                <a:lnTo>
                  <a:pt x="234064" y="383995"/>
                </a:lnTo>
                <a:lnTo>
                  <a:pt x="266103" y="363101"/>
                </a:lnTo>
                <a:lnTo>
                  <a:pt x="298582" y="334257"/>
                </a:lnTo>
                <a:lnTo>
                  <a:pt x="326147" y="300618"/>
                </a:lnTo>
                <a:lnTo>
                  <a:pt x="345802" y="267662"/>
                </a:lnTo>
                <a:lnTo>
                  <a:pt x="407524" y="261749"/>
                </a:lnTo>
                <a:lnTo>
                  <a:pt x="387909" y="294666"/>
                </a:lnTo>
                <a:lnTo>
                  <a:pt x="360304" y="328305"/>
                </a:lnTo>
                <a:lnTo>
                  <a:pt x="327825" y="357188"/>
                </a:lnTo>
                <a:lnTo>
                  <a:pt x="295786" y="378042"/>
                </a:lnTo>
                <a:lnTo>
                  <a:pt x="286038" y="383235"/>
                </a:lnTo>
                <a:lnTo>
                  <a:pt x="466690" y="727759"/>
                </a:lnTo>
                <a:lnTo>
                  <a:pt x="404968" y="733672"/>
                </a:lnTo>
                <a:close/>
              </a:path>
              <a:path w="1410335" h="916304">
                <a:moveTo>
                  <a:pt x="1064192" y="916231"/>
                </a:moveTo>
                <a:lnTo>
                  <a:pt x="996531" y="916231"/>
                </a:lnTo>
                <a:lnTo>
                  <a:pt x="644705" y="564405"/>
                </a:lnTo>
                <a:lnTo>
                  <a:pt x="626488" y="560570"/>
                </a:lnTo>
                <a:lnTo>
                  <a:pt x="622333" y="559731"/>
                </a:lnTo>
                <a:lnTo>
                  <a:pt x="618458" y="558893"/>
                </a:lnTo>
                <a:lnTo>
                  <a:pt x="614783" y="558174"/>
                </a:lnTo>
                <a:lnTo>
                  <a:pt x="608351" y="556816"/>
                </a:lnTo>
                <a:lnTo>
                  <a:pt x="603158" y="555777"/>
                </a:lnTo>
                <a:lnTo>
                  <a:pt x="601160" y="555338"/>
                </a:lnTo>
                <a:lnTo>
                  <a:pt x="575352" y="552340"/>
                </a:lnTo>
                <a:lnTo>
                  <a:pt x="637074" y="546428"/>
                </a:lnTo>
                <a:lnTo>
                  <a:pt x="659286" y="548705"/>
                </a:lnTo>
                <a:lnTo>
                  <a:pt x="664919" y="549825"/>
                </a:lnTo>
                <a:lnTo>
                  <a:pt x="667316" y="550344"/>
                </a:lnTo>
                <a:lnTo>
                  <a:pt x="706426" y="558492"/>
                </a:lnTo>
                <a:lnTo>
                  <a:pt x="1064192" y="916231"/>
                </a:lnTo>
                <a:close/>
              </a:path>
              <a:path w="1410335" h="916304">
                <a:moveTo>
                  <a:pt x="709335" y="916231"/>
                </a:moveTo>
                <a:lnTo>
                  <a:pt x="641680" y="916231"/>
                </a:lnTo>
                <a:lnTo>
                  <a:pt x="468568" y="743099"/>
                </a:lnTo>
                <a:lnTo>
                  <a:pt x="431335" y="735268"/>
                </a:lnTo>
                <a:lnTo>
                  <a:pt x="414157" y="733271"/>
                </a:lnTo>
                <a:lnTo>
                  <a:pt x="475879" y="727318"/>
                </a:lnTo>
                <a:lnTo>
                  <a:pt x="496413" y="730076"/>
                </a:lnTo>
                <a:lnTo>
                  <a:pt x="498211" y="730436"/>
                </a:lnTo>
                <a:lnTo>
                  <a:pt x="500128" y="730875"/>
                </a:lnTo>
                <a:lnTo>
                  <a:pt x="502166" y="731275"/>
                </a:lnTo>
                <a:lnTo>
                  <a:pt x="504243" y="731755"/>
                </a:lnTo>
                <a:lnTo>
                  <a:pt x="506480" y="732195"/>
                </a:lnTo>
                <a:lnTo>
                  <a:pt x="516188" y="734271"/>
                </a:lnTo>
                <a:lnTo>
                  <a:pt x="518864" y="734790"/>
                </a:lnTo>
                <a:lnTo>
                  <a:pt x="524418" y="735988"/>
                </a:lnTo>
                <a:lnTo>
                  <a:pt x="530290" y="737186"/>
                </a:lnTo>
                <a:lnTo>
                  <a:pt x="709335" y="916231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79">
            <a:extLst>
              <a:ext uri="{FF2B5EF4-FFF2-40B4-BE49-F238E27FC236}">
                <a16:creationId xmlns:a16="http://schemas.microsoft.com/office/drawing/2014/main" xmlns="" id="{9D0AB715-C131-40ED-A804-77CCC5562CA5}"/>
              </a:ext>
            </a:extLst>
          </p:cNvPr>
          <p:cNvSpPr/>
          <p:nvPr/>
        </p:nvSpPr>
        <p:spPr>
          <a:xfrm>
            <a:off x="2848008" y="9265726"/>
            <a:ext cx="514350" cy="902969"/>
          </a:xfrm>
          <a:custGeom>
            <a:avLst/>
            <a:gdLst/>
            <a:ahLst/>
            <a:cxnLst/>
            <a:rect l="l" t="t" r="r" b="b"/>
            <a:pathLst>
              <a:path w="514350" h="902970">
                <a:moveTo>
                  <a:pt x="514028" y="902930"/>
                </a:moveTo>
                <a:lnTo>
                  <a:pt x="480090" y="902930"/>
                </a:lnTo>
                <a:lnTo>
                  <a:pt x="444041" y="18137"/>
                </a:lnTo>
                <a:lnTo>
                  <a:pt x="443402" y="13982"/>
                </a:lnTo>
                <a:lnTo>
                  <a:pt x="442523" y="10107"/>
                </a:lnTo>
                <a:lnTo>
                  <a:pt x="441405" y="6472"/>
                </a:lnTo>
                <a:lnTo>
                  <a:pt x="440086" y="3116"/>
                </a:lnTo>
                <a:lnTo>
                  <a:pt x="438568" y="0"/>
                </a:lnTo>
                <a:lnTo>
                  <a:pt x="474563" y="50495"/>
                </a:lnTo>
                <a:lnTo>
                  <a:pt x="480036" y="68632"/>
                </a:lnTo>
                <a:lnTo>
                  <a:pt x="514028" y="902930"/>
                </a:lnTo>
                <a:close/>
              </a:path>
              <a:path w="514350" h="902970">
                <a:moveTo>
                  <a:pt x="309309" y="902930"/>
                </a:moveTo>
                <a:lnTo>
                  <a:pt x="259786" y="902930"/>
                </a:lnTo>
                <a:lnTo>
                  <a:pt x="277292" y="837581"/>
                </a:lnTo>
                <a:lnTo>
                  <a:pt x="274296" y="828473"/>
                </a:lnTo>
                <a:lnTo>
                  <a:pt x="272898" y="824078"/>
                </a:lnTo>
                <a:lnTo>
                  <a:pt x="270181" y="815888"/>
                </a:lnTo>
                <a:lnTo>
                  <a:pt x="268943" y="812093"/>
                </a:lnTo>
                <a:lnTo>
                  <a:pt x="255560" y="776099"/>
                </a:lnTo>
                <a:lnTo>
                  <a:pt x="253043" y="771465"/>
                </a:lnTo>
                <a:lnTo>
                  <a:pt x="289038" y="821961"/>
                </a:lnTo>
                <a:lnTo>
                  <a:pt x="301662" y="852801"/>
                </a:lnTo>
                <a:lnTo>
                  <a:pt x="304937" y="862589"/>
                </a:lnTo>
                <a:lnTo>
                  <a:pt x="307494" y="870379"/>
                </a:lnTo>
                <a:lnTo>
                  <a:pt x="308892" y="874574"/>
                </a:lnTo>
                <a:lnTo>
                  <a:pt x="310291" y="878969"/>
                </a:lnTo>
                <a:lnTo>
                  <a:pt x="313287" y="888077"/>
                </a:lnTo>
                <a:lnTo>
                  <a:pt x="309309" y="902930"/>
                </a:lnTo>
                <a:close/>
              </a:path>
              <a:path w="514350" h="902970">
                <a:moveTo>
                  <a:pt x="46823" y="765073"/>
                </a:moveTo>
                <a:lnTo>
                  <a:pt x="10829" y="714578"/>
                </a:lnTo>
                <a:lnTo>
                  <a:pt x="218886" y="385913"/>
                </a:lnTo>
                <a:lnTo>
                  <a:pt x="223520" y="388869"/>
                </a:lnTo>
                <a:lnTo>
                  <a:pt x="228234" y="391746"/>
                </a:lnTo>
                <a:lnTo>
                  <a:pt x="262311" y="409044"/>
                </a:lnTo>
                <a:lnTo>
                  <a:pt x="303579" y="422746"/>
                </a:lnTo>
                <a:lnTo>
                  <a:pt x="346484" y="429816"/>
                </a:lnTo>
                <a:lnTo>
                  <a:pt x="368337" y="430776"/>
                </a:lnTo>
                <a:lnTo>
                  <a:pt x="385121" y="430776"/>
                </a:lnTo>
                <a:lnTo>
                  <a:pt x="389136" y="436409"/>
                </a:lnTo>
                <a:lnTo>
                  <a:pt x="254880" y="436409"/>
                </a:lnTo>
                <a:lnTo>
                  <a:pt x="46823" y="765073"/>
                </a:lnTo>
                <a:close/>
              </a:path>
              <a:path w="514350" h="902970">
                <a:moveTo>
                  <a:pt x="385121" y="430776"/>
                </a:moveTo>
                <a:lnTo>
                  <a:pt x="368337" y="430776"/>
                </a:lnTo>
                <a:lnTo>
                  <a:pt x="373850" y="430736"/>
                </a:lnTo>
                <a:lnTo>
                  <a:pt x="379323" y="430616"/>
                </a:lnTo>
                <a:lnTo>
                  <a:pt x="384836" y="430376"/>
                </a:lnTo>
                <a:lnTo>
                  <a:pt x="385121" y="430776"/>
                </a:lnTo>
                <a:close/>
              </a:path>
              <a:path w="514350" h="902970">
                <a:moveTo>
                  <a:pt x="404331" y="481272"/>
                </a:moveTo>
                <a:lnTo>
                  <a:pt x="366260" y="478476"/>
                </a:lnTo>
                <a:lnTo>
                  <a:pt x="323873" y="468887"/>
                </a:lnTo>
                <a:lnTo>
                  <a:pt x="283444" y="452707"/>
                </a:lnTo>
                <a:lnTo>
                  <a:pt x="254880" y="436409"/>
                </a:lnTo>
                <a:lnTo>
                  <a:pt x="389136" y="436409"/>
                </a:lnTo>
                <a:lnTo>
                  <a:pt x="420830" y="480872"/>
                </a:lnTo>
                <a:lnTo>
                  <a:pt x="415317" y="481112"/>
                </a:lnTo>
                <a:lnTo>
                  <a:pt x="409844" y="481232"/>
                </a:lnTo>
                <a:lnTo>
                  <a:pt x="404331" y="481272"/>
                </a:lnTo>
                <a:close/>
              </a:path>
              <a:path w="514350" h="902970">
                <a:moveTo>
                  <a:pt x="49527" y="902930"/>
                </a:moveTo>
                <a:lnTo>
                  <a:pt x="0" y="902930"/>
                </a:lnTo>
                <a:lnTo>
                  <a:pt x="34439" y="774382"/>
                </a:lnTo>
                <a:lnTo>
                  <a:pt x="33520" y="771506"/>
                </a:lnTo>
                <a:lnTo>
                  <a:pt x="32561" y="768710"/>
                </a:lnTo>
                <a:lnTo>
                  <a:pt x="31683" y="765953"/>
                </a:lnTo>
                <a:lnTo>
                  <a:pt x="29965" y="760720"/>
                </a:lnTo>
                <a:lnTo>
                  <a:pt x="29126" y="758243"/>
                </a:lnTo>
                <a:lnTo>
                  <a:pt x="26889" y="751251"/>
                </a:lnTo>
                <a:lnTo>
                  <a:pt x="24252" y="743261"/>
                </a:lnTo>
                <a:lnTo>
                  <a:pt x="23693" y="741464"/>
                </a:lnTo>
                <a:lnTo>
                  <a:pt x="23133" y="739826"/>
                </a:lnTo>
                <a:lnTo>
                  <a:pt x="22654" y="738228"/>
                </a:lnTo>
                <a:lnTo>
                  <a:pt x="15783" y="722328"/>
                </a:lnTo>
                <a:lnTo>
                  <a:pt x="51777" y="772824"/>
                </a:lnTo>
                <a:lnTo>
                  <a:pt x="59128" y="790322"/>
                </a:lnTo>
                <a:lnTo>
                  <a:pt x="64361" y="806302"/>
                </a:lnTo>
                <a:lnTo>
                  <a:pt x="65120" y="808739"/>
                </a:lnTo>
                <a:lnTo>
                  <a:pt x="67677" y="816449"/>
                </a:lnTo>
                <a:lnTo>
                  <a:pt x="68556" y="819205"/>
                </a:lnTo>
                <a:lnTo>
                  <a:pt x="69515" y="822001"/>
                </a:lnTo>
                <a:lnTo>
                  <a:pt x="70434" y="824878"/>
                </a:lnTo>
                <a:lnTo>
                  <a:pt x="49527" y="902930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82">
            <a:extLst>
              <a:ext uri="{FF2B5EF4-FFF2-40B4-BE49-F238E27FC236}">
                <a16:creationId xmlns:a16="http://schemas.microsoft.com/office/drawing/2014/main" xmlns="" id="{E4CF9F7E-C049-4CD8-B20B-60985C0724A6}"/>
              </a:ext>
            </a:extLst>
          </p:cNvPr>
          <p:cNvSpPr/>
          <p:nvPr/>
        </p:nvSpPr>
        <p:spPr>
          <a:xfrm>
            <a:off x="1426185" y="9440414"/>
            <a:ext cx="906144" cy="862965"/>
          </a:xfrm>
          <a:custGeom>
            <a:avLst/>
            <a:gdLst/>
            <a:ahLst/>
            <a:cxnLst/>
            <a:rect l="l" t="t" r="r" b="b"/>
            <a:pathLst>
              <a:path w="906144" h="862965">
                <a:moveTo>
                  <a:pt x="905824" y="862381"/>
                </a:moveTo>
                <a:lnTo>
                  <a:pt x="850581" y="862381"/>
                </a:lnTo>
                <a:lnTo>
                  <a:pt x="748693" y="685893"/>
                </a:lnTo>
                <a:lnTo>
                  <a:pt x="739744" y="675426"/>
                </a:lnTo>
                <a:lnTo>
                  <a:pt x="16698" y="8989"/>
                </a:lnTo>
                <a:lnTo>
                  <a:pt x="0" y="0"/>
                </a:lnTo>
                <a:lnTo>
                  <a:pt x="61162" y="10267"/>
                </a:lnTo>
                <a:lnTo>
                  <a:pt x="800907" y="685653"/>
                </a:lnTo>
                <a:lnTo>
                  <a:pt x="809856" y="696160"/>
                </a:lnTo>
                <a:lnTo>
                  <a:pt x="905824" y="862381"/>
                </a:lnTo>
                <a:close/>
              </a:path>
              <a:path w="906144" h="862965">
                <a:moveTo>
                  <a:pt x="263986" y="818046"/>
                </a:moveTo>
                <a:lnTo>
                  <a:pt x="202823" y="807779"/>
                </a:lnTo>
                <a:lnTo>
                  <a:pt x="117531" y="428219"/>
                </a:lnTo>
                <a:lnTo>
                  <a:pt x="122924" y="427060"/>
                </a:lnTo>
                <a:lnTo>
                  <a:pt x="133591" y="424383"/>
                </a:lnTo>
                <a:lnTo>
                  <a:pt x="169625" y="411800"/>
                </a:lnTo>
                <a:lnTo>
                  <a:pt x="208096" y="391585"/>
                </a:lnTo>
                <a:lnTo>
                  <a:pt x="242972" y="365497"/>
                </a:lnTo>
                <a:lnTo>
                  <a:pt x="266303" y="342327"/>
                </a:lnTo>
                <a:lnTo>
                  <a:pt x="327466" y="352595"/>
                </a:lnTo>
                <a:lnTo>
                  <a:pt x="299980" y="379320"/>
                </a:lnTo>
                <a:lnTo>
                  <a:pt x="264625" y="404689"/>
                </a:lnTo>
                <a:lnTo>
                  <a:pt x="225794" y="424145"/>
                </a:lnTo>
                <a:lnTo>
                  <a:pt x="189400" y="436010"/>
                </a:lnTo>
                <a:lnTo>
                  <a:pt x="178694" y="438487"/>
                </a:lnTo>
                <a:lnTo>
                  <a:pt x="263986" y="818046"/>
                </a:lnTo>
                <a:close/>
              </a:path>
              <a:path w="906144" h="862965">
                <a:moveTo>
                  <a:pt x="178694" y="438487"/>
                </a:moveTo>
                <a:close/>
              </a:path>
              <a:path w="906144" h="862965">
                <a:moveTo>
                  <a:pt x="623579" y="862381"/>
                </a:moveTo>
                <a:lnTo>
                  <a:pt x="568325" y="862381"/>
                </a:lnTo>
                <a:lnTo>
                  <a:pt x="478235" y="706348"/>
                </a:lnTo>
                <a:lnTo>
                  <a:pt x="454305" y="694203"/>
                </a:lnTo>
                <a:lnTo>
                  <a:pt x="447874" y="691008"/>
                </a:lnTo>
                <a:lnTo>
                  <a:pt x="445077" y="689569"/>
                </a:lnTo>
                <a:lnTo>
                  <a:pt x="442560" y="688331"/>
                </a:lnTo>
                <a:lnTo>
                  <a:pt x="440363" y="687212"/>
                </a:lnTo>
                <a:lnTo>
                  <a:pt x="437007" y="685574"/>
                </a:lnTo>
                <a:lnTo>
                  <a:pt x="435249" y="684655"/>
                </a:lnTo>
                <a:lnTo>
                  <a:pt x="429696" y="682098"/>
                </a:lnTo>
                <a:lnTo>
                  <a:pt x="424503" y="679981"/>
                </a:lnTo>
                <a:lnTo>
                  <a:pt x="419389" y="678183"/>
                </a:lnTo>
                <a:lnTo>
                  <a:pt x="414356" y="676705"/>
                </a:lnTo>
                <a:lnTo>
                  <a:pt x="475479" y="686972"/>
                </a:lnTo>
                <a:lnTo>
                  <a:pt x="499648" y="696560"/>
                </a:lnTo>
                <a:lnTo>
                  <a:pt x="501525" y="697479"/>
                </a:lnTo>
                <a:lnTo>
                  <a:pt x="503683" y="698598"/>
                </a:lnTo>
                <a:lnTo>
                  <a:pt x="509036" y="701235"/>
                </a:lnTo>
                <a:lnTo>
                  <a:pt x="539397" y="716575"/>
                </a:lnTo>
                <a:lnTo>
                  <a:pt x="623579" y="862381"/>
                </a:lnTo>
                <a:close/>
              </a:path>
              <a:path w="906144" h="862965">
                <a:moveTo>
                  <a:pt x="333826" y="862381"/>
                </a:moveTo>
                <a:lnTo>
                  <a:pt x="278589" y="862381"/>
                </a:lnTo>
                <a:lnTo>
                  <a:pt x="261829" y="833347"/>
                </a:lnTo>
                <a:lnTo>
                  <a:pt x="248965" y="826874"/>
                </a:lnTo>
                <a:lnTo>
                  <a:pt x="246648" y="825676"/>
                </a:lnTo>
                <a:lnTo>
                  <a:pt x="244371" y="824557"/>
                </a:lnTo>
                <a:lnTo>
                  <a:pt x="240136" y="822359"/>
                </a:lnTo>
                <a:lnTo>
                  <a:pt x="238099" y="821361"/>
                </a:lnTo>
                <a:lnTo>
                  <a:pt x="236181" y="820362"/>
                </a:lnTo>
                <a:lnTo>
                  <a:pt x="234344" y="819443"/>
                </a:lnTo>
                <a:lnTo>
                  <a:pt x="211812" y="809736"/>
                </a:lnTo>
                <a:lnTo>
                  <a:pt x="272975" y="820003"/>
                </a:lnTo>
                <a:lnTo>
                  <a:pt x="293748" y="828792"/>
                </a:lnTo>
                <a:lnTo>
                  <a:pt x="295506" y="829671"/>
                </a:lnTo>
                <a:lnTo>
                  <a:pt x="297344" y="830629"/>
                </a:lnTo>
                <a:lnTo>
                  <a:pt x="299262" y="831588"/>
                </a:lnTo>
                <a:lnTo>
                  <a:pt x="310128" y="837141"/>
                </a:lnTo>
                <a:lnTo>
                  <a:pt x="312565" y="838340"/>
                </a:lnTo>
                <a:lnTo>
                  <a:pt x="315042" y="839619"/>
                </a:lnTo>
                <a:lnTo>
                  <a:pt x="317638" y="840898"/>
                </a:lnTo>
                <a:lnTo>
                  <a:pt x="320275" y="842256"/>
                </a:lnTo>
                <a:lnTo>
                  <a:pt x="322991" y="843615"/>
                </a:lnTo>
                <a:lnTo>
                  <a:pt x="333826" y="862381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85">
            <a:extLst>
              <a:ext uri="{FF2B5EF4-FFF2-40B4-BE49-F238E27FC236}">
                <a16:creationId xmlns:a16="http://schemas.microsoft.com/office/drawing/2014/main" xmlns="" id="{75075AE1-1B5F-46D7-9FA5-9586E50E9C51}"/>
              </a:ext>
            </a:extLst>
          </p:cNvPr>
          <p:cNvSpPr/>
          <p:nvPr/>
        </p:nvSpPr>
        <p:spPr>
          <a:xfrm>
            <a:off x="-43386" y="9246472"/>
            <a:ext cx="1143635" cy="915035"/>
          </a:xfrm>
          <a:custGeom>
            <a:avLst/>
            <a:gdLst/>
            <a:ahLst/>
            <a:cxnLst/>
            <a:rect l="l" t="t" r="r" b="b"/>
            <a:pathLst>
              <a:path w="1143635" h="915034">
                <a:moveTo>
                  <a:pt x="701536" y="914834"/>
                </a:moveTo>
                <a:lnTo>
                  <a:pt x="654622" y="914834"/>
                </a:lnTo>
                <a:lnTo>
                  <a:pt x="668794" y="900661"/>
                </a:lnTo>
                <a:lnTo>
                  <a:pt x="676584" y="889315"/>
                </a:lnTo>
                <a:lnTo>
                  <a:pt x="1133167" y="18416"/>
                </a:lnTo>
                <a:lnTo>
                  <a:pt x="1137522" y="0"/>
                </a:lnTo>
                <a:lnTo>
                  <a:pt x="1143434" y="61721"/>
                </a:lnTo>
                <a:lnTo>
                  <a:pt x="1139080" y="80177"/>
                </a:lnTo>
                <a:lnTo>
                  <a:pt x="701536" y="914834"/>
                </a:lnTo>
                <a:close/>
              </a:path>
              <a:path w="1143635" h="915034">
                <a:moveTo>
                  <a:pt x="415714" y="466689"/>
                </a:moveTo>
                <a:lnTo>
                  <a:pt x="409802" y="404967"/>
                </a:lnTo>
                <a:lnTo>
                  <a:pt x="754326" y="224356"/>
                </a:lnTo>
                <a:lnTo>
                  <a:pt x="756843" y="229229"/>
                </a:lnTo>
                <a:lnTo>
                  <a:pt x="759480" y="234063"/>
                </a:lnTo>
                <a:lnTo>
                  <a:pt x="780373" y="266102"/>
                </a:lnTo>
                <a:lnTo>
                  <a:pt x="796999" y="286078"/>
                </a:lnTo>
                <a:lnTo>
                  <a:pt x="760239" y="286078"/>
                </a:lnTo>
                <a:lnTo>
                  <a:pt x="415714" y="466689"/>
                </a:lnTo>
                <a:close/>
              </a:path>
              <a:path w="1143635" h="915034">
                <a:moveTo>
                  <a:pt x="881725" y="407563"/>
                </a:moveTo>
                <a:lnTo>
                  <a:pt x="848807" y="387909"/>
                </a:lnTo>
                <a:lnTo>
                  <a:pt x="819084" y="364058"/>
                </a:lnTo>
                <a:lnTo>
                  <a:pt x="789602" y="332139"/>
                </a:lnTo>
                <a:lnTo>
                  <a:pt x="768109" y="300539"/>
                </a:lnTo>
                <a:lnTo>
                  <a:pt x="760239" y="286078"/>
                </a:lnTo>
                <a:lnTo>
                  <a:pt x="796999" y="286078"/>
                </a:lnTo>
                <a:lnTo>
                  <a:pt x="797791" y="286956"/>
                </a:lnTo>
                <a:lnTo>
                  <a:pt x="801586" y="290951"/>
                </a:lnTo>
                <a:lnTo>
                  <a:pt x="834025" y="319755"/>
                </a:lnTo>
                <a:lnTo>
                  <a:pt x="866065" y="340648"/>
                </a:lnTo>
                <a:lnTo>
                  <a:pt x="875813" y="345801"/>
                </a:lnTo>
                <a:lnTo>
                  <a:pt x="881725" y="407563"/>
                </a:lnTo>
                <a:close/>
              </a:path>
              <a:path w="1143635" h="915034">
                <a:moveTo>
                  <a:pt x="21742" y="914834"/>
                </a:moveTo>
                <a:lnTo>
                  <a:pt x="0" y="914834"/>
                </a:lnTo>
                <a:lnTo>
                  <a:pt x="0" y="868901"/>
                </a:lnTo>
                <a:lnTo>
                  <a:pt x="400334" y="468568"/>
                </a:lnTo>
                <a:lnTo>
                  <a:pt x="404328" y="449433"/>
                </a:lnTo>
                <a:lnTo>
                  <a:pt x="407844" y="432973"/>
                </a:lnTo>
                <a:lnTo>
                  <a:pt x="408204" y="431375"/>
                </a:lnTo>
                <a:lnTo>
                  <a:pt x="408883" y="427740"/>
                </a:lnTo>
                <a:lnTo>
                  <a:pt x="409442" y="424185"/>
                </a:lnTo>
                <a:lnTo>
                  <a:pt x="409841" y="420749"/>
                </a:lnTo>
                <a:lnTo>
                  <a:pt x="410081" y="417393"/>
                </a:lnTo>
                <a:lnTo>
                  <a:pt x="410201" y="414157"/>
                </a:lnTo>
                <a:lnTo>
                  <a:pt x="416114" y="475878"/>
                </a:lnTo>
                <a:lnTo>
                  <a:pt x="411240" y="506479"/>
                </a:lnTo>
                <a:lnTo>
                  <a:pt x="409762" y="513632"/>
                </a:lnTo>
                <a:lnTo>
                  <a:pt x="408643" y="518864"/>
                </a:lnTo>
                <a:lnTo>
                  <a:pt x="406286" y="530289"/>
                </a:lnTo>
                <a:lnTo>
                  <a:pt x="21742" y="914834"/>
                </a:lnTo>
                <a:close/>
              </a:path>
              <a:path w="1143635" h="915034">
                <a:moveTo>
                  <a:pt x="376612" y="914834"/>
                </a:moveTo>
                <a:lnTo>
                  <a:pt x="308938" y="914834"/>
                </a:lnTo>
                <a:lnTo>
                  <a:pt x="579068" y="644704"/>
                </a:lnTo>
                <a:lnTo>
                  <a:pt x="581984" y="630803"/>
                </a:lnTo>
                <a:lnTo>
                  <a:pt x="582863" y="626488"/>
                </a:lnTo>
                <a:lnTo>
                  <a:pt x="583742" y="622373"/>
                </a:lnTo>
                <a:lnTo>
                  <a:pt x="587217" y="605595"/>
                </a:lnTo>
                <a:lnTo>
                  <a:pt x="588096" y="601160"/>
                </a:lnTo>
                <a:lnTo>
                  <a:pt x="588456" y="599522"/>
                </a:lnTo>
                <a:lnTo>
                  <a:pt x="588895" y="597325"/>
                </a:lnTo>
                <a:lnTo>
                  <a:pt x="589894" y="591572"/>
                </a:lnTo>
                <a:lnTo>
                  <a:pt x="590573" y="586020"/>
                </a:lnTo>
                <a:lnTo>
                  <a:pt x="591013" y="580586"/>
                </a:lnTo>
                <a:lnTo>
                  <a:pt x="591132" y="575352"/>
                </a:lnTo>
                <a:lnTo>
                  <a:pt x="597045" y="637074"/>
                </a:lnTo>
                <a:lnTo>
                  <a:pt x="593609" y="664919"/>
                </a:lnTo>
                <a:lnTo>
                  <a:pt x="591252" y="676545"/>
                </a:lnTo>
                <a:lnTo>
                  <a:pt x="589654" y="684095"/>
                </a:lnTo>
                <a:lnTo>
                  <a:pt x="588815" y="688210"/>
                </a:lnTo>
                <a:lnTo>
                  <a:pt x="587896" y="692525"/>
                </a:lnTo>
                <a:lnTo>
                  <a:pt x="586978" y="697039"/>
                </a:lnTo>
                <a:lnTo>
                  <a:pt x="585979" y="701672"/>
                </a:lnTo>
                <a:lnTo>
                  <a:pt x="584980" y="706466"/>
                </a:lnTo>
                <a:lnTo>
                  <a:pt x="376612" y="914834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88">
            <a:extLst>
              <a:ext uri="{FF2B5EF4-FFF2-40B4-BE49-F238E27FC236}">
                <a16:creationId xmlns:a16="http://schemas.microsoft.com/office/drawing/2014/main" xmlns="" id="{1A300C9E-F676-48C4-88E2-644A9AEEA10F}"/>
              </a:ext>
            </a:extLst>
          </p:cNvPr>
          <p:cNvSpPr/>
          <p:nvPr/>
        </p:nvSpPr>
        <p:spPr>
          <a:xfrm>
            <a:off x="37114" y="8056620"/>
            <a:ext cx="1285875" cy="984250"/>
          </a:xfrm>
          <a:custGeom>
            <a:avLst/>
            <a:gdLst/>
            <a:ahLst/>
            <a:cxnLst/>
            <a:rect l="l" t="t" r="r" b="b"/>
            <a:pathLst>
              <a:path w="1285875" h="984250">
                <a:moveTo>
                  <a:pt x="583822" y="392263"/>
                </a:moveTo>
                <a:lnTo>
                  <a:pt x="0" y="55209"/>
                </a:lnTo>
                <a:lnTo>
                  <a:pt x="0" y="0"/>
                </a:lnTo>
                <a:lnTo>
                  <a:pt x="641908" y="370571"/>
                </a:lnTo>
                <a:lnTo>
                  <a:pt x="684799" y="370571"/>
                </a:lnTo>
                <a:lnTo>
                  <a:pt x="638912" y="387707"/>
                </a:lnTo>
                <a:lnTo>
                  <a:pt x="618378" y="390384"/>
                </a:lnTo>
                <a:lnTo>
                  <a:pt x="616540" y="390504"/>
                </a:lnTo>
                <a:lnTo>
                  <a:pt x="614583" y="390583"/>
                </a:lnTo>
                <a:lnTo>
                  <a:pt x="603317" y="391183"/>
                </a:lnTo>
                <a:lnTo>
                  <a:pt x="600800" y="391343"/>
                </a:lnTo>
                <a:lnTo>
                  <a:pt x="598163" y="391463"/>
                </a:lnTo>
                <a:lnTo>
                  <a:pt x="583822" y="392263"/>
                </a:lnTo>
                <a:close/>
              </a:path>
              <a:path w="1285875" h="984250">
                <a:moveTo>
                  <a:pt x="459898" y="610508"/>
                </a:moveTo>
                <a:lnTo>
                  <a:pt x="0" y="344964"/>
                </a:lnTo>
                <a:lnTo>
                  <a:pt x="0" y="289713"/>
                </a:lnTo>
                <a:lnTo>
                  <a:pt x="517985" y="588775"/>
                </a:lnTo>
                <a:lnTo>
                  <a:pt x="571335" y="588775"/>
                </a:lnTo>
                <a:lnTo>
                  <a:pt x="530050" y="604193"/>
                </a:lnTo>
                <a:lnTo>
                  <a:pt x="508237" y="607709"/>
                </a:lnTo>
                <a:lnTo>
                  <a:pt x="507998" y="607749"/>
                </a:lnTo>
                <a:lnTo>
                  <a:pt x="459898" y="610508"/>
                </a:lnTo>
                <a:close/>
              </a:path>
              <a:path w="1285875" h="984250">
                <a:moveTo>
                  <a:pt x="825436" y="819765"/>
                </a:moveTo>
                <a:lnTo>
                  <a:pt x="835863" y="782849"/>
                </a:lnTo>
                <a:lnTo>
                  <a:pt x="853800" y="743220"/>
                </a:lnTo>
                <a:lnTo>
                  <a:pt x="877730" y="706946"/>
                </a:lnTo>
                <a:lnTo>
                  <a:pt x="903298" y="678502"/>
                </a:lnTo>
                <a:lnTo>
                  <a:pt x="911328" y="670991"/>
                </a:lnTo>
                <a:lnTo>
                  <a:pt x="647701" y="384952"/>
                </a:lnTo>
                <a:lnTo>
                  <a:pt x="705787" y="363220"/>
                </a:lnTo>
                <a:lnTo>
                  <a:pt x="969414" y="649298"/>
                </a:lnTo>
                <a:lnTo>
                  <a:pt x="965339" y="653013"/>
                </a:lnTo>
                <a:lnTo>
                  <a:pt x="961384" y="656769"/>
                </a:lnTo>
                <a:lnTo>
                  <a:pt x="935817" y="685253"/>
                </a:lnTo>
                <a:lnTo>
                  <a:pt x="911887" y="721528"/>
                </a:lnTo>
                <a:lnTo>
                  <a:pt x="893990" y="761157"/>
                </a:lnTo>
                <a:lnTo>
                  <a:pt x="883523" y="798072"/>
                </a:lnTo>
                <a:lnTo>
                  <a:pt x="825436" y="819765"/>
                </a:lnTo>
                <a:close/>
              </a:path>
              <a:path w="1285875" h="984250">
                <a:moveTo>
                  <a:pt x="684799" y="370571"/>
                </a:moveTo>
                <a:lnTo>
                  <a:pt x="641908" y="370571"/>
                </a:lnTo>
                <a:lnTo>
                  <a:pt x="656250" y="369771"/>
                </a:lnTo>
                <a:lnTo>
                  <a:pt x="658887" y="369651"/>
                </a:lnTo>
                <a:lnTo>
                  <a:pt x="661404" y="369491"/>
                </a:lnTo>
                <a:lnTo>
                  <a:pt x="672669" y="368891"/>
                </a:lnTo>
                <a:lnTo>
                  <a:pt x="674627" y="368811"/>
                </a:lnTo>
                <a:lnTo>
                  <a:pt x="676465" y="368691"/>
                </a:lnTo>
                <a:lnTo>
                  <a:pt x="696999" y="366015"/>
                </a:lnTo>
                <a:lnTo>
                  <a:pt x="684799" y="370571"/>
                </a:lnTo>
                <a:close/>
              </a:path>
              <a:path w="1285875" h="984250">
                <a:moveTo>
                  <a:pt x="1216462" y="984234"/>
                </a:moveTo>
                <a:lnTo>
                  <a:pt x="248885" y="768028"/>
                </a:lnTo>
                <a:lnTo>
                  <a:pt x="0" y="627206"/>
                </a:lnTo>
                <a:lnTo>
                  <a:pt x="0" y="571956"/>
                </a:lnTo>
                <a:lnTo>
                  <a:pt x="293988" y="741701"/>
                </a:lnTo>
                <a:lnTo>
                  <a:pt x="306972" y="746335"/>
                </a:lnTo>
                <a:lnTo>
                  <a:pt x="1004112" y="902978"/>
                </a:lnTo>
                <a:lnTo>
                  <a:pt x="1266359" y="961943"/>
                </a:lnTo>
                <a:lnTo>
                  <a:pt x="1270554" y="962382"/>
                </a:lnTo>
                <a:lnTo>
                  <a:pt x="1274549" y="962542"/>
                </a:lnTo>
                <a:lnTo>
                  <a:pt x="1282092" y="962542"/>
                </a:lnTo>
                <a:lnTo>
                  <a:pt x="1227208" y="983076"/>
                </a:lnTo>
                <a:lnTo>
                  <a:pt x="1223813" y="983715"/>
                </a:lnTo>
                <a:lnTo>
                  <a:pt x="1220257" y="984115"/>
                </a:lnTo>
                <a:lnTo>
                  <a:pt x="1216462" y="984234"/>
                </a:lnTo>
                <a:close/>
              </a:path>
              <a:path w="1285875" h="984250">
                <a:moveTo>
                  <a:pt x="571335" y="588775"/>
                </a:moveTo>
                <a:lnTo>
                  <a:pt x="517985" y="588775"/>
                </a:lnTo>
                <a:lnTo>
                  <a:pt x="566084" y="586056"/>
                </a:lnTo>
                <a:lnTo>
                  <a:pt x="566364" y="586016"/>
                </a:lnTo>
                <a:lnTo>
                  <a:pt x="572156" y="585497"/>
                </a:lnTo>
                <a:lnTo>
                  <a:pt x="577709" y="584738"/>
                </a:lnTo>
                <a:lnTo>
                  <a:pt x="583023" y="583740"/>
                </a:lnTo>
                <a:lnTo>
                  <a:pt x="588136" y="582501"/>
                </a:lnTo>
                <a:lnTo>
                  <a:pt x="571335" y="588775"/>
                </a:lnTo>
                <a:close/>
              </a:path>
              <a:path w="1285875" h="984250">
                <a:moveTo>
                  <a:pt x="1282092" y="962542"/>
                </a:moveTo>
                <a:lnTo>
                  <a:pt x="1274549" y="962542"/>
                </a:lnTo>
                <a:lnTo>
                  <a:pt x="1278344" y="962422"/>
                </a:lnTo>
                <a:lnTo>
                  <a:pt x="1281939" y="962022"/>
                </a:lnTo>
                <a:lnTo>
                  <a:pt x="1285295" y="961344"/>
                </a:lnTo>
                <a:lnTo>
                  <a:pt x="1282092" y="962542"/>
                </a:lnTo>
                <a:close/>
              </a:path>
            </a:pathLst>
          </a:custGeom>
          <a:solidFill>
            <a:srgbClr val="000000">
              <a:alpha val="1097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0">
            <a:extLst>
              <a:ext uri="{FF2B5EF4-FFF2-40B4-BE49-F238E27FC236}">
                <a16:creationId xmlns:a16="http://schemas.microsoft.com/office/drawing/2014/main" xmlns="" id="{74CDE920-2617-43E1-BE39-FF6AA16B0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71975" y="1350954"/>
            <a:ext cx="5799027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10" dirty="0">
                <a:latin typeface="Trebuchet MS"/>
                <a:cs typeface="Trebuchet MS"/>
              </a:rPr>
              <a:t>Etapy</a:t>
            </a:r>
            <a:r>
              <a:rPr spc="-105" dirty="0">
                <a:latin typeface="Trebuchet MS"/>
                <a:cs typeface="Trebuchet MS"/>
              </a:rPr>
              <a:t> </a:t>
            </a:r>
            <a:r>
              <a:rPr spc="85" dirty="0">
                <a:latin typeface="Trebuchet MS"/>
                <a:cs typeface="Trebuchet MS"/>
              </a:rPr>
              <a:t>wdrażania</a:t>
            </a:r>
            <a:r>
              <a:rPr spc="-100" dirty="0">
                <a:latin typeface="Trebuchet MS"/>
                <a:cs typeface="Trebuchet MS"/>
              </a:rPr>
              <a:t> </a:t>
            </a:r>
            <a:r>
              <a:rPr spc="35" dirty="0">
                <a:latin typeface="Trebuchet MS"/>
                <a:cs typeface="Trebuchet MS"/>
              </a:rPr>
              <a:t>programu: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1396609B-AE30-44F0-8E75-EC887E052C5D}"/>
              </a:ext>
            </a:extLst>
          </p:cNvPr>
          <p:cNvSpPr/>
          <p:nvPr/>
        </p:nvSpPr>
        <p:spPr>
          <a:xfrm>
            <a:off x="1216636" y="2207057"/>
            <a:ext cx="7554593" cy="64274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3585" marR="5080" indent="-342900">
              <a:lnSpc>
                <a:spcPts val="2550"/>
              </a:lnSpc>
              <a:spcBef>
                <a:spcPts val="430"/>
              </a:spcBef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spotkanie edukacyjno – informacyjne </a:t>
            </a:r>
            <a:br>
              <a:rPr lang="pl-PL" sz="2350" spc="114" dirty="0">
                <a:latin typeface="Trebuchet MS"/>
              </a:rPr>
            </a:br>
            <a:r>
              <a:rPr lang="pl-PL" sz="2350" spc="114" dirty="0">
                <a:latin typeface="Trebuchet MS"/>
              </a:rPr>
              <a:t>z rodzicami, przedstawienie założeń  programu,</a:t>
            </a:r>
          </a:p>
          <a:p>
            <a:pPr marL="743585" marR="5080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obserwacja funkcjonowania dziecka  podczas adaptacji w placówce,</a:t>
            </a:r>
          </a:p>
          <a:p>
            <a:pPr marL="743585" marR="5080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przeprowadzenie wstępnych badań  przesiewowych przez wychowawców grup  oraz specjalistów,</a:t>
            </a:r>
          </a:p>
          <a:p>
            <a:pPr marL="762000" marR="71755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konsultacje indywidualne z rodzicami –  przekazanie informacji na temat podjętych  działań na terenie placówki,</a:t>
            </a:r>
          </a:p>
          <a:p>
            <a:pPr marL="762000" marR="22225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w razie potrzeby zaproponowanie  konsultacji w poradniach specjalistycznych,</a:t>
            </a:r>
          </a:p>
          <a:p>
            <a:pPr marL="762000" marR="22225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monitorowanie przez logopedę prac  związanych ze wsparciem logopedycznym  dzieci zakwalifikowanych - uzyskane  postępy dziecka,</a:t>
            </a:r>
          </a:p>
          <a:p>
            <a:pPr marL="762000" marR="22225" indent="-342900">
              <a:lnSpc>
                <a:spcPts val="2550"/>
              </a:lnSpc>
              <a:buFont typeface="Arial" panose="020B0604020202020204" pitchFamily="34" charset="0"/>
              <a:buChar char="•"/>
            </a:pPr>
            <a:r>
              <a:rPr lang="pl-PL" sz="2350" spc="114" dirty="0">
                <a:latin typeface="Trebuchet MS"/>
              </a:rPr>
              <a:t>poradnictwo rodzicom w ramach prac  Zespołu.</a:t>
            </a:r>
          </a:p>
        </p:txBody>
      </p:sp>
    </p:spTree>
    <p:extLst>
      <p:ext uri="{BB962C8B-B14F-4D97-AF65-F5344CB8AC3E}">
        <p14:creationId xmlns:p14="http://schemas.microsoft.com/office/powerpoint/2010/main" val="3647384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1384503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1622628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1860753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2098878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2337003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2575128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2813253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3289503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3765753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4003878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5175453"/>
            <a:ext cx="66675" cy="666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5413578"/>
            <a:ext cx="66675" cy="666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5651703"/>
            <a:ext cx="66675" cy="666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5889828"/>
            <a:ext cx="66675" cy="66674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6127953"/>
            <a:ext cx="66675" cy="66674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6366078"/>
            <a:ext cx="66675" cy="6667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6604203"/>
            <a:ext cx="66675" cy="66674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7080453"/>
            <a:ext cx="66675" cy="66674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7318578"/>
            <a:ext cx="66675" cy="666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7556703"/>
            <a:ext cx="66675" cy="66674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7794828"/>
            <a:ext cx="66675" cy="66674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8032953"/>
            <a:ext cx="66675" cy="6667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8509203"/>
            <a:ext cx="66675" cy="6667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4907" y="8747328"/>
            <a:ext cx="66675" cy="66674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1061232" y="984897"/>
            <a:ext cx="7975600" cy="79152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031615" algn="r">
              <a:lnSpc>
                <a:spcPts val="2135"/>
              </a:lnSpc>
              <a:spcBef>
                <a:spcPts val="95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65" dirty="0">
                <a:latin typeface="Trebuchet MS"/>
                <a:cs typeface="Trebuchet MS"/>
              </a:rPr>
              <a:t> </a:t>
            </a:r>
            <a:r>
              <a:rPr sz="1850" b="1" spc="10" dirty="0">
                <a:latin typeface="Trebuchet MS"/>
                <a:cs typeface="Trebuchet MS"/>
              </a:rPr>
              <a:t>podniebienia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-20" dirty="0">
                <a:latin typeface="Trebuchet MS"/>
                <a:cs typeface="Trebuchet MS"/>
              </a:rPr>
              <a:t>miękkiego:</a:t>
            </a:r>
            <a:endParaRPr lang="pl-PL" sz="1850" dirty="0">
              <a:latin typeface="Trebuchet MS"/>
              <a:cs typeface="Trebuchet MS"/>
            </a:endParaRPr>
          </a:p>
          <a:p>
            <a:pPr marR="4022725" algn="r">
              <a:lnSpc>
                <a:spcPts val="1900"/>
              </a:lnSpc>
            </a:pPr>
            <a:r>
              <a:rPr lang="pl-PL" sz="1750" spc="65" dirty="0">
                <a:latin typeface="Trebuchet MS"/>
                <a:cs typeface="Trebuchet MS"/>
              </a:rPr>
              <a:t>c</a:t>
            </a:r>
            <a:r>
              <a:rPr lang="pl-PL" sz="1750" spc="165" dirty="0">
                <a:latin typeface="Trebuchet MS"/>
                <a:cs typeface="Trebuchet MS"/>
              </a:rPr>
              <a:t>h</a:t>
            </a:r>
            <a:r>
              <a:rPr lang="pl-PL" sz="1750" spc="-100" dirty="0">
                <a:latin typeface="Trebuchet MS"/>
                <a:cs typeface="Trebuchet MS"/>
              </a:rPr>
              <a:t>r</a:t>
            </a:r>
            <a:r>
              <a:rPr lang="pl-PL" sz="1750" spc="150" dirty="0">
                <a:latin typeface="Trebuchet MS"/>
                <a:cs typeface="Trebuchet MS"/>
              </a:rPr>
              <a:t>a</a:t>
            </a:r>
            <a:r>
              <a:rPr lang="pl-PL" sz="1750" spc="100" dirty="0">
                <a:latin typeface="Trebuchet MS"/>
                <a:cs typeface="Trebuchet MS"/>
              </a:rPr>
              <a:t>p</a:t>
            </a:r>
            <a:r>
              <a:rPr lang="pl-PL" sz="1750" spc="150" dirty="0">
                <a:latin typeface="Trebuchet MS"/>
                <a:cs typeface="Trebuchet MS"/>
              </a:rPr>
              <a:t>a</a:t>
            </a:r>
            <a:r>
              <a:rPr lang="pl-PL" sz="1750" spc="165" dirty="0">
                <a:latin typeface="Trebuchet MS"/>
                <a:cs typeface="Trebuchet MS"/>
              </a:rPr>
              <a:t>n</a:t>
            </a:r>
            <a:r>
              <a:rPr lang="pl-PL" sz="1750" spc="-155" dirty="0">
                <a:latin typeface="Trebuchet MS"/>
                <a:cs typeface="Trebuchet MS"/>
              </a:rPr>
              <a:t>i</a:t>
            </a:r>
            <a:r>
              <a:rPr lang="pl-PL" sz="1750" spc="125" dirty="0">
                <a:latin typeface="Trebuchet MS"/>
                <a:cs typeface="Trebuchet MS"/>
              </a:rPr>
              <a:t>e</a:t>
            </a:r>
            <a:r>
              <a:rPr lang="pl-PL" sz="1750" spc="-55" dirty="0">
                <a:latin typeface="Trebuchet MS"/>
                <a:cs typeface="Trebuchet MS"/>
              </a:rPr>
              <a:t> </a:t>
            </a:r>
            <a:r>
              <a:rPr lang="pl-PL" sz="1750" spc="165" dirty="0">
                <a:latin typeface="Trebuchet MS"/>
                <a:cs typeface="Trebuchet MS"/>
              </a:rPr>
              <a:t>n</a:t>
            </a:r>
            <a:r>
              <a:rPr lang="pl-PL" sz="1750" spc="155" dirty="0">
                <a:latin typeface="Trebuchet MS"/>
                <a:cs typeface="Trebuchet MS"/>
              </a:rPr>
              <a:t>a</a:t>
            </a:r>
            <a:r>
              <a:rPr lang="pl-PL" sz="1750" spc="-55" dirty="0">
                <a:latin typeface="Trebuchet MS"/>
                <a:cs typeface="Trebuchet MS"/>
              </a:rPr>
              <a:t> </a:t>
            </a:r>
            <a:r>
              <a:rPr lang="pl-PL" sz="1750" spc="280" dirty="0">
                <a:latin typeface="Trebuchet MS"/>
                <a:cs typeface="Trebuchet MS"/>
              </a:rPr>
              <a:t>w</a:t>
            </a:r>
            <a:r>
              <a:rPr lang="pl-PL" sz="1750" spc="95" dirty="0">
                <a:latin typeface="Trebuchet MS"/>
                <a:cs typeface="Trebuchet MS"/>
              </a:rPr>
              <a:t>d</a:t>
            </a:r>
            <a:r>
              <a:rPr lang="pl-PL" sz="1750" spc="120" dirty="0">
                <a:latin typeface="Trebuchet MS"/>
                <a:cs typeface="Trebuchet MS"/>
              </a:rPr>
              <a:t>e</a:t>
            </a:r>
            <a:r>
              <a:rPr lang="pl-PL" sz="1750" spc="65" dirty="0">
                <a:latin typeface="Trebuchet MS"/>
                <a:cs typeface="Trebuchet MS"/>
              </a:rPr>
              <a:t>c</a:t>
            </a:r>
            <a:r>
              <a:rPr lang="pl-PL" sz="1750" spc="165" dirty="0">
                <a:latin typeface="Trebuchet MS"/>
                <a:cs typeface="Trebuchet MS"/>
              </a:rPr>
              <a:t>hu</a:t>
            </a:r>
            <a:r>
              <a:rPr lang="pl-PL" sz="1750" spc="-55" dirty="0">
                <a:latin typeface="Trebuchet MS"/>
                <a:cs typeface="Trebuchet MS"/>
              </a:rPr>
              <a:t> </a:t>
            </a:r>
            <a:r>
              <a:rPr lang="pl-PL" sz="1750" spc="-150" dirty="0">
                <a:latin typeface="Trebuchet MS"/>
                <a:cs typeface="Trebuchet MS"/>
              </a:rPr>
              <a:t>i</a:t>
            </a:r>
            <a:r>
              <a:rPr lang="pl-PL" sz="1750" spc="-55" dirty="0">
                <a:latin typeface="Trebuchet MS"/>
                <a:cs typeface="Trebuchet MS"/>
              </a:rPr>
              <a:t> </a:t>
            </a:r>
            <a:r>
              <a:rPr lang="pl-PL" sz="1750" spc="280" dirty="0">
                <a:latin typeface="Trebuchet MS"/>
                <a:cs typeface="Trebuchet MS"/>
              </a:rPr>
              <a:t>w</a:t>
            </a:r>
            <a:r>
              <a:rPr lang="pl-PL" sz="1750" spc="105" dirty="0">
                <a:latin typeface="Trebuchet MS"/>
                <a:cs typeface="Trebuchet MS"/>
              </a:rPr>
              <a:t>y</a:t>
            </a:r>
            <a:r>
              <a:rPr lang="pl-PL" sz="1750" spc="95" dirty="0">
                <a:latin typeface="Trebuchet MS"/>
                <a:cs typeface="Trebuchet MS"/>
              </a:rPr>
              <a:t>d</a:t>
            </a:r>
            <a:r>
              <a:rPr lang="pl-PL" sz="1750" spc="120" dirty="0">
                <a:latin typeface="Trebuchet MS"/>
                <a:cs typeface="Trebuchet MS"/>
              </a:rPr>
              <a:t>e</a:t>
            </a:r>
            <a:r>
              <a:rPr lang="pl-PL" sz="1750" spc="65" dirty="0">
                <a:latin typeface="Trebuchet MS"/>
                <a:cs typeface="Trebuchet MS"/>
              </a:rPr>
              <a:t>c</a:t>
            </a:r>
            <a:r>
              <a:rPr lang="pl-PL" sz="1750" spc="165" dirty="0">
                <a:latin typeface="Trebuchet MS"/>
                <a:cs typeface="Trebuchet MS"/>
              </a:rPr>
              <a:t>h</a:t>
            </a:r>
            <a:r>
              <a:rPr lang="pl-PL" sz="1750" spc="160" dirty="0">
                <a:latin typeface="Trebuchet MS"/>
                <a:cs typeface="Trebuchet MS"/>
              </a:rPr>
              <a:t>u</a:t>
            </a:r>
            <a:r>
              <a:rPr lang="pl-PL" sz="1750" spc="-400" dirty="0">
                <a:latin typeface="Trebuchet MS"/>
                <a:cs typeface="Trebuchet MS"/>
              </a:rPr>
              <a:t>,</a:t>
            </a:r>
            <a:endParaRPr lang="pl-PL" sz="1750" dirty="0">
              <a:latin typeface="Trebuchet MS"/>
              <a:cs typeface="Trebuchet MS"/>
            </a:endParaRPr>
          </a:p>
          <a:p>
            <a:pPr marL="389255" marR="1521460">
              <a:lnSpc>
                <a:spcPts val="1880"/>
              </a:lnSpc>
              <a:spcBef>
                <a:spcPts val="135"/>
              </a:spcBef>
            </a:pPr>
            <a:r>
              <a:rPr sz="1750" spc="65" dirty="0">
                <a:latin typeface="Trebuchet MS"/>
                <a:cs typeface="Trebuchet MS"/>
              </a:rPr>
              <a:t>kaszel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językiem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40" dirty="0">
                <a:latin typeface="Trebuchet MS"/>
                <a:cs typeface="Trebuchet MS"/>
              </a:rPr>
              <a:t>wysuniętym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zewnątrz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jamy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ustnej,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wciąganie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dirty="0">
                <a:latin typeface="Trebuchet MS"/>
                <a:cs typeface="Trebuchet MS"/>
              </a:rPr>
              <a:t>policzków,</a:t>
            </a:r>
          </a:p>
          <a:p>
            <a:pPr marL="389255">
              <a:lnSpc>
                <a:spcPts val="1730"/>
              </a:lnSpc>
            </a:pPr>
            <a:r>
              <a:rPr sz="1750" spc="75" dirty="0">
                <a:latin typeface="Trebuchet MS"/>
                <a:cs typeface="Trebuchet MS"/>
              </a:rPr>
              <a:t>ziewanie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z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25" dirty="0">
                <a:latin typeface="Trebuchet MS"/>
                <a:cs typeface="Trebuchet MS"/>
              </a:rPr>
              <a:t>opuszczoną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nisko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dolną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35" dirty="0">
                <a:latin typeface="Trebuchet MS"/>
                <a:cs typeface="Trebuchet MS"/>
              </a:rPr>
              <a:t>szczęką,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-5" dirty="0">
                <a:latin typeface="Trebuchet MS"/>
                <a:cs typeface="Trebuchet MS"/>
              </a:rPr>
              <a:t>picie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35" dirty="0">
                <a:latin typeface="Trebuchet MS"/>
                <a:cs typeface="Trebuchet MS"/>
              </a:rPr>
              <a:t>gęstego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14" dirty="0">
                <a:latin typeface="Trebuchet MS"/>
                <a:cs typeface="Trebuchet MS"/>
              </a:rPr>
              <a:t>soku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przez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35" dirty="0">
                <a:latin typeface="Trebuchet MS"/>
                <a:cs typeface="Trebuchet MS"/>
              </a:rPr>
              <a:t>słomkę,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110" dirty="0">
                <a:latin typeface="Trebuchet MS"/>
                <a:cs typeface="Trebuchet MS"/>
              </a:rPr>
              <a:t>unoszenie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pianek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wciągając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powietrze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przez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35" dirty="0">
                <a:latin typeface="Trebuchet MS"/>
                <a:cs typeface="Trebuchet MS"/>
              </a:rPr>
              <a:t>słomkę,</a:t>
            </a:r>
            <a:endParaRPr sz="1750" dirty="0">
              <a:latin typeface="Trebuchet MS"/>
              <a:cs typeface="Trebuchet MS"/>
            </a:endParaRPr>
          </a:p>
          <a:p>
            <a:pPr marL="389255" marR="595630">
              <a:lnSpc>
                <a:spcPts val="1880"/>
              </a:lnSpc>
              <a:spcBef>
                <a:spcPts val="130"/>
              </a:spcBef>
            </a:pPr>
            <a:r>
              <a:rPr sz="1750" spc="90" dirty="0">
                <a:latin typeface="Trebuchet MS"/>
                <a:cs typeface="Trebuchet MS"/>
              </a:rPr>
              <a:t>sortowanie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papierowych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0" dirty="0">
                <a:latin typeface="Trebuchet MS"/>
                <a:cs typeface="Trebuchet MS"/>
              </a:rPr>
              <a:t>figur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geometrycznych,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100" dirty="0">
                <a:latin typeface="Trebuchet MS"/>
                <a:cs typeface="Trebuchet MS"/>
              </a:rPr>
              <a:t>przenosząc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80" dirty="0">
                <a:latin typeface="Trebuchet MS"/>
                <a:cs typeface="Trebuchet MS"/>
              </a:rPr>
              <a:t>je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za</a:t>
            </a:r>
            <a:r>
              <a:rPr lang="pl-PL" sz="1750" spc="120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pomocą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-5" dirty="0">
                <a:latin typeface="Trebuchet MS"/>
                <a:cs typeface="Trebuchet MS"/>
              </a:rPr>
              <a:t>słomki,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90" dirty="0">
                <a:latin typeface="Trebuchet MS"/>
                <a:cs typeface="Trebuchet MS"/>
              </a:rPr>
              <a:t>wciąganie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powietrza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przez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słomkę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przyłożoną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chusteczki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75"/>
              </a:lnSpc>
            </a:pPr>
            <a:r>
              <a:rPr sz="1750" spc="-5" dirty="0">
                <a:latin typeface="Trebuchet MS"/>
                <a:cs typeface="Trebuchet MS"/>
              </a:rPr>
              <a:t>higienicznej,</a:t>
            </a:r>
            <a:endParaRPr sz="1750" dirty="0">
              <a:latin typeface="Trebuchet MS"/>
              <a:cs typeface="Trebuchet MS"/>
            </a:endParaRPr>
          </a:p>
          <a:p>
            <a:pPr marL="389255" marR="1329690">
              <a:lnSpc>
                <a:spcPts val="1880"/>
              </a:lnSpc>
              <a:spcBef>
                <a:spcPts val="135"/>
              </a:spcBef>
            </a:pPr>
            <a:r>
              <a:rPr sz="1750" spc="110" dirty="0">
                <a:latin typeface="Trebuchet MS"/>
                <a:cs typeface="Trebuchet MS"/>
              </a:rPr>
              <a:t>unoszenie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80" dirty="0">
                <a:latin typeface="Trebuchet MS"/>
                <a:cs typeface="Trebuchet MS"/>
              </a:rPr>
              <a:t>przyssanej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powietrzem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chusteczki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5" dirty="0">
                <a:latin typeface="Trebuchet MS"/>
                <a:cs typeface="Trebuchet MS"/>
              </a:rPr>
              <a:t>higienicznej, </a:t>
            </a:r>
            <a:r>
              <a:rPr sz="1750" spc="-509" dirty="0">
                <a:latin typeface="Trebuchet MS"/>
                <a:cs typeface="Trebuchet MS"/>
              </a:rPr>
              <a:t> </a:t>
            </a:r>
            <a:r>
              <a:rPr sz="1750" spc="135" dirty="0">
                <a:latin typeface="Trebuchet MS"/>
                <a:cs typeface="Trebuchet MS"/>
              </a:rPr>
              <a:t>wymawianie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" dirty="0">
                <a:latin typeface="Trebuchet MS"/>
                <a:cs typeface="Trebuchet MS"/>
              </a:rPr>
              <a:t>sylab: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kuku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–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45" dirty="0">
                <a:latin typeface="Trebuchet MS"/>
                <a:cs typeface="Trebuchet MS"/>
              </a:rPr>
              <a:t>koko,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ku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–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05" dirty="0">
                <a:latin typeface="Trebuchet MS"/>
                <a:cs typeface="Trebuchet MS"/>
              </a:rPr>
              <a:t>ko,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uku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–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50" dirty="0">
                <a:latin typeface="Trebuchet MS"/>
                <a:cs typeface="Trebuchet MS"/>
              </a:rPr>
              <a:t>oko.</a:t>
            </a:r>
            <a:endParaRPr sz="1750" dirty="0">
              <a:latin typeface="Trebuchet MS"/>
              <a:cs typeface="Trebuchet MS"/>
            </a:endParaRPr>
          </a:p>
          <a:p>
            <a:pPr marL="12700">
              <a:lnSpc>
                <a:spcPts val="2110"/>
              </a:lnSpc>
              <a:spcBef>
                <a:spcPts val="1595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30" dirty="0">
                <a:latin typeface="Trebuchet MS"/>
                <a:cs typeface="Trebuchet MS"/>
              </a:rPr>
              <a:t>oddechowe:</a:t>
            </a:r>
            <a:endParaRPr sz="1850" dirty="0">
              <a:latin typeface="Trebuchet MS"/>
              <a:cs typeface="Trebuchet MS"/>
            </a:endParaRPr>
          </a:p>
          <a:p>
            <a:pPr marL="12700" marR="286385">
              <a:lnSpc>
                <a:spcPts val="1730"/>
              </a:lnSpc>
              <a:spcBef>
                <a:spcPts val="155"/>
              </a:spcBef>
            </a:pPr>
            <a:r>
              <a:rPr sz="1650" spc="35" dirty="0">
                <a:latin typeface="Trebuchet MS"/>
                <a:cs typeface="Trebuchet MS"/>
              </a:rPr>
              <a:t>(należy</a:t>
            </a:r>
            <a:r>
              <a:rPr sz="1650" spc="-40" dirty="0">
                <a:latin typeface="Trebuchet MS"/>
                <a:cs typeface="Trebuchet MS"/>
              </a:rPr>
              <a:t> </a:t>
            </a:r>
            <a:r>
              <a:rPr sz="1650" spc="130" dirty="0">
                <a:latin typeface="Trebuchet MS"/>
                <a:cs typeface="Trebuchet MS"/>
              </a:rPr>
              <a:t>wykonywać</a:t>
            </a:r>
            <a:r>
              <a:rPr sz="1650" spc="-40" dirty="0">
                <a:latin typeface="Trebuchet MS"/>
                <a:cs typeface="Trebuchet MS"/>
              </a:rPr>
              <a:t> </a:t>
            </a:r>
            <a:r>
              <a:rPr sz="1650" spc="265" dirty="0">
                <a:latin typeface="Trebuchet MS"/>
                <a:cs typeface="Trebuchet MS"/>
              </a:rPr>
              <a:t>w</a:t>
            </a:r>
            <a:r>
              <a:rPr sz="1650" spc="-40" dirty="0">
                <a:latin typeface="Trebuchet MS"/>
                <a:cs typeface="Trebuchet MS"/>
              </a:rPr>
              <a:t> krótkich, </a:t>
            </a:r>
            <a:r>
              <a:rPr sz="1650" spc="65" dirty="0">
                <a:latin typeface="Trebuchet MS"/>
                <a:cs typeface="Trebuchet MS"/>
              </a:rPr>
              <a:t>kilkuminutowych</a:t>
            </a:r>
            <a:r>
              <a:rPr sz="1650" spc="-35" dirty="0">
                <a:latin typeface="Trebuchet MS"/>
                <a:cs typeface="Trebuchet MS"/>
              </a:rPr>
              <a:t> </a:t>
            </a:r>
            <a:r>
              <a:rPr sz="1650" spc="5" dirty="0">
                <a:latin typeface="Trebuchet MS"/>
                <a:cs typeface="Trebuchet MS"/>
              </a:rPr>
              <a:t>seriach,</a:t>
            </a:r>
            <a:r>
              <a:rPr sz="1650" spc="-40" dirty="0">
                <a:latin typeface="Trebuchet MS"/>
                <a:cs typeface="Trebuchet MS"/>
              </a:rPr>
              <a:t> </a:t>
            </a:r>
            <a:r>
              <a:rPr sz="1650" spc="265" dirty="0">
                <a:latin typeface="Trebuchet MS"/>
                <a:cs typeface="Trebuchet MS"/>
              </a:rPr>
              <a:t>w</a:t>
            </a:r>
            <a:r>
              <a:rPr sz="1650" spc="-40" dirty="0">
                <a:latin typeface="Trebuchet MS"/>
                <a:cs typeface="Trebuchet MS"/>
              </a:rPr>
              <a:t> </a:t>
            </a:r>
            <a:r>
              <a:rPr sz="1650" spc="80" dirty="0">
                <a:latin typeface="Trebuchet MS"/>
                <a:cs typeface="Trebuchet MS"/>
              </a:rPr>
              <a:t>przewietrzonym </a:t>
            </a:r>
            <a:r>
              <a:rPr sz="1650" spc="-480" dirty="0">
                <a:latin typeface="Trebuchet MS"/>
                <a:cs typeface="Trebuchet MS"/>
              </a:rPr>
              <a:t> </a:t>
            </a:r>
            <a:r>
              <a:rPr sz="1650" spc="80" dirty="0">
                <a:latin typeface="Trebuchet MS"/>
                <a:cs typeface="Trebuchet MS"/>
              </a:rPr>
              <a:t>pomieszczeniu)</a:t>
            </a:r>
            <a:endParaRPr sz="1650" dirty="0">
              <a:latin typeface="Trebuchet MS"/>
              <a:cs typeface="Trebuchet MS"/>
            </a:endParaRPr>
          </a:p>
          <a:p>
            <a:pPr marL="389255" marR="740410">
              <a:lnSpc>
                <a:spcPts val="1880"/>
              </a:lnSpc>
              <a:spcBef>
                <a:spcPts val="20"/>
              </a:spcBef>
            </a:pPr>
            <a:r>
              <a:rPr sz="1750" spc="114" dirty="0">
                <a:latin typeface="Trebuchet MS"/>
                <a:cs typeface="Trebuchet MS"/>
              </a:rPr>
              <a:t>wąchanie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0" dirty="0">
                <a:latin typeface="Trebuchet MS"/>
                <a:cs typeface="Trebuchet MS"/>
              </a:rPr>
              <a:t>kwiatków,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0" dirty="0">
                <a:latin typeface="Trebuchet MS"/>
                <a:cs typeface="Trebuchet MS"/>
              </a:rPr>
              <a:t>czyli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05" dirty="0">
                <a:latin typeface="Trebuchet MS"/>
                <a:cs typeface="Trebuchet MS"/>
              </a:rPr>
              <a:t>powolne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wciąganie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powietrza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05" dirty="0">
                <a:latin typeface="Trebuchet MS"/>
                <a:cs typeface="Trebuchet MS"/>
              </a:rPr>
              <a:t>nosem,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125" dirty="0">
                <a:latin typeface="Trebuchet MS"/>
                <a:cs typeface="Trebuchet MS"/>
              </a:rPr>
              <a:t>nadmuchiwanie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kolorowych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5" dirty="0">
                <a:latin typeface="Trebuchet MS"/>
                <a:cs typeface="Trebuchet MS"/>
              </a:rPr>
              <a:t>baloników,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130" dirty="0">
                <a:latin typeface="Trebuchet MS"/>
                <a:cs typeface="Trebuchet MS"/>
              </a:rPr>
              <a:t>dmuchanie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25" dirty="0">
                <a:latin typeface="Trebuchet MS"/>
                <a:cs typeface="Trebuchet MS"/>
              </a:rPr>
              <a:t>wiatraczki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5" dirty="0">
                <a:latin typeface="Trebuchet MS"/>
                <a:cs typeface="Trebuchet MS"/>
              </a:rPr>
              <a:t>kolorowe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45" dirty="0">
                <a:latin typeface="Trebuchet MS"/>
                <a:cs typeface="Trebuchet MS"/>
              </a:rPr>
              <a:t>piórka,</a:t>
            </a:r>
            <a:endParaRPr sz="1750" dirty="0">
              <a:latin typeface="Trebuchet MS"/>
              <a:cs typeface="Trebuchet MS"/>
            </a:endParaRPr>
          </a:p>
          <a:p>
            <a:pPr marL="389255" marR="3697604">
              <a:lnSpc>
                <a:spcPts val="1880"/>
              </a:lnSpc>
              <a:spcBef>
                <a:spcPts val="135"/>
              </a:spcBef>
            </a:pPr>
            <a:r>
              <a:rPr sz="1750" spc="130" dirty="0">
                <a:latin typeface="Trebuchet MS"/>
                <a:cs typeface="Trebuchet MS"/>
              </a:rPr>
              <a:t>wydmuchiwanie</a:t>
            </a:r>
            <a:r>
              <a:rPr sz="1750" spc="-85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baniek</a:t>
            </a:r>
            <a:r>
              <a:rPr sz="1750" spc="-8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mydlanych,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130" dirty="0">
                <a:latin typeface="Trebuchet MS"/>
                <a:cs typeface="Trebuchet MS"/>
              </a:rPr>
              <a:t>dmuchanie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pustej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-50" dirty="0">
                <a:latin typeface="Trebuchet MS"/>
                <a:cs typeface="Trebuchet MS"/>
              </a:rPr>
              <a:t>butelki,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130" dirty="0">
                <a:latin typeface="Trebuchet MS"/>
                <a:cs typeface="Trebuchet MS"/>
              </a:rPr>
              <a:t>dmuchanie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0" dirty="0">
                <a:latin typeface="Trebuchet MS"/>
                <a:cs typeface="Trebuchet MS"/>
              </a:rPr>
              <a:t>przez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słomkę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kubka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z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wodą,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114" dirty="0">
                <a:latin typeface="Trebuchet MS"/>
                <a:cs typeface="Trebuchet MS"/>
              </a:rPr>
              <a:t>wywoływanie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30" dirty="0">
                <a:latin typeface="Trebuchet MS"/>
                <a:cs typeface="Trebuchet MS"/>
              </a:rPr>
              <a:t>bąbelków,</a:t>
            </a:r>
            <a:endParaRPr sz="1750" dirty="0">
              <a:latin typeface="Trebuchet MS"/>
              <a:cs typeface="Trebuchet MS"/>
            </a:endParaRPr>
          </a:p>
          <a:p>
            <a:pPr marL="389255" marR="918210">
              <a:lnSpc>
                <a:spcPts val="1880"/>
              </a:lnSpc>
              <a:spcBef>
                <a:spcPts val="130"/>
              </a:spcBef>
            </a:pPr>
            <a:r>
              <a:rPr sz="1750" spc="85" dirty="0">
                <a:latin typeface="Trebuchet MS"/>
                <a:cs typeface="Trebuchet MS"/>
              </a:rPr>
              <a:t>przenoszenie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120" dirty="0">
                <a:latin typeface="Trebuchet MS"/>
                <a:cs typeface="Trebuchet MS"/>
              </a:rPr>
              <a:t>za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pomocą</a:t>
            </a:r>
            <a:r>
              <a:rPr sz="1750" spc="-4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słomki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papierowych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30" dirty="0">
                <a:latin typeface="Trebuchet MS"/>
                <a:cs typeface="Trebuchet MS"/>
              </a:rPr>
              <a:t>lub</a:t>
            </a:r>
            <a:r>
              <a:rPr sz="1750" spc="-40" dirty="0">
                <a:latin typeface="Trebuchet MS"/>
                <a:cs typeface="Trebuchet MS"/>
              </a:rPr>
              <a:t> </a:t>
            </a:r>
            <a:r>
              <a:rPr sz="1750" spc="95" dirty="0">
                <a:latin typeface="Trebuchet MS"/>
                <a:cs typeface="Trebuchet MS"/>
              </a:rPr>
              <a:t>piankowych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elementów,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30"/>
              </a:lnSpc>
            </a:pPr>
            <a:r>
              <a:rPr sz="1750" spc="130" dirty="0">
                <a:latin typeface="Trebuchet MS"/>
                <a:cs typeface="Trebuchet MS"/>
              </a:rPr>
              <a:t>dmuchanie</a:t>
            </a:r>
            <a:r>
              <a:rPr sz="1750" spc="-60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płomień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35" dirty="0">
                <a:latin typeface="Trebuchet MS"/>
                <a:cs typeface="Trebuchet MS"/>
              </a:rPr>
              <a:t>świecy,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40" dirty="0">
                <a:latin typeface="Trebuchet MS"/>
                <a:cs typeface="Trebuchet MS"/>
              </a:rPr>
              <a:t>starając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się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go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45" dirty="0">
                <a:latin typeface="Trebuchet MS"/>
                <a:cs typeface="Trebuchet MS"/>
              </a:rPr>
              <a:t>nie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20" dirty="0">
                <a:latin typeface="Trebuchet MS"/>
                <a:cs typeface="Trebuchet MS"/>
              </a:rPr>
              <a:t>zgasić,</a:t>
            </a:r>
            <a:endParaRPr sz="1750" dirty="0">
              <a:latin typeface="Trebuchet MS"/>
              <a:cs typeface="Trebuchet MS"/>
            </a:endParaRPr>
          </a:p>
          <a:p>
            <a:pPr marL="389255" marR="3910965">
              <a:lnSpc>
                <a:spcPts val="1880"/>
              </a:lnSpc>
              <a:spcBef>
                <a:spcPts val="135"/>
              </a:spcBef>
            </a:pPr>
            <a:r>
              <a:rPr sz="1750" spc="130" dirty="0">
                <a:latin typeface="Trebuchet MS"/>
                <a:cs typeface="Trebuchet MS"/>
              </a:rPr>
              <a:t>wdmuchiwanie</a:t>
            </a:r>
            <a:r>
              <a:rPr sz="1750" spc="-65" dirty="0">
                <a:latin typeface="Trebuchet MS"/>
                <a:cs typeface="Trebuchet MS"/>
              </a:rPr>
              <a:t> </a:t>
            </a:r>
            <a:r>
              <a:rPr sz="1750" spc="-15" dirty="0">
                <a:latin typeface="Trebuchet MS"/>
                <a:cs typeface="Trebuchet MS"/>
              </a:rPr>
              <a:t>piłeczki</a:t>
            </a:r>
            <a:r>
              <a:rPr sz="1750" spc="-65" dirty="0">
                <a:latin typeface="Trebuchet MS"/>
                <a:cs typeface="Trebuchet MS"/>
              </a:rPr>
              <a:t> </a:t>
            </a:r>
            <a:r>
              <a:rPr sz="1750" spc="110" dirty="0">
                <a:latin typeface="Trebuchet MS"/>
                <a:cs typeface="Trebuchet MS"/>
              </a:rPr>
              <a:t>do</a:t>
            </a:r>
            <a:r>
              <a:rPr sz="1750" spc="-65" dirty="0">
                <a:latin typeface="Trebuchet MS"/>
                <a:cs typeface="Trebuchet MS"/>
              </a:rPr>
              <a:t> </a:t>
            </a:r>
            <a:r>
              <a:rPr sz="1750" spc="-5" dirty="0">
                <a:latin typeface="Trebuchet MS"/>
                <a:cs typeface="Trebuchet MS"/>
              </a:rPr>
              <a:t>bramki,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75" dirty="0">
                <a:latin typeface="Trebuchet MS"/>
                <a:cs typeface="Trebuchet MS"/>
              </a:rPr>
              <a:t>ziewanie </a:t>
            </a:r>
            <a:r>
              <a:rPr sz="1750" spc="-55" dirty="0">
                <a:latin typeface="Trebuchet MS"/>
                <a:cs typeface="Trebuchet MS"/>
              </a:rPr>
              <a:t>jak </a:t>
            </a:r>
            <a:r>
              <a:rPr sz="1750" spc="55" dirty="0">
                <a:latin typeface="Trebuchet MS"/>
                <a:cs typeface="Trebuchet MS"/>
              </a:rPr>
              <a:t>hipopotam, </a:t>
            </a:r>
            <a:r>
              <a:rPr sz="1750" spc="6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165" dirty="0">
                <a:latin typeface="Trebuchet MS"/>
                <a:cs typeface="Trebuchet MS"/>
              </a:rPr>
              <a:t>h</a:t>
            </a:r>
            <a:r>
              <a:rPr sz="1750" spc="160" dirty="0">
                <a:latin typeface="Trebuchet MS"/>
                <a:cs typeface="Trebuchet MS"/>
              </a:rPr>
              <a:t>u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165" dirty="0">
                <a:latin typeface="Trebuchet MS"/>
                <a:cs typeface="Trebuchet MS"/>
              </a:rPr>
              <a:t>h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155" dirty="0">
                <a:latin typeface="Trebuchet MS"/>
                <a:cs typeface="Trebuchet MS"/>
              </a:rPr>
              <a:t>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120" dirty="0">
                <a:latin typeface="Trebuchet MS"/>
                <a:cs typeface="Trebuchet MS"/>
              </a:rPr>
              <a:t>ę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155" dirty="0">
                <a:latin typeface="Trebuchet MS"/>
                <a:cs typeface="Trebuchet MS"/>
              </a:rPr>
              <a:t>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70" dirty="0">
                <a:latin typeface="Trebuchet MS"/>
                <a:cs typeface="Trebuchet MS"/>
              </a:rPr>
              <a:t>l</a:t>
            </a:r>
            <a:r>
              <a:rPr sz="1750" spc="160" dirty="0">
                <a:latin typeface="Trebuchet MS"/>
                <a:cs typeface="Trebuchet MS"/>
              </a:rPr>
              <a:t>u</a:t>
            </a:r>
            <a:r>
              <a:rPr sz="1750" spc="220" dirty="0">
                <a:latin typeface="Trebuchet MS"/>
                <a:cs typeface="Trebuchet MS"/>
              </a:rPr>
              <a:t>s</a:t>
            </a:r>
            <a:r>
              <a:rPr sz="1750" spc="-30" dirty="0">
                <a:latin typeface="Trebuchet MS"/>
                <a:cs typeface="Trebuchet MS"/>
              </a:rPr>
              <a:t>t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-30" dirty="0">
                <a:latin typeface="Trebuchet MS"/>
                <a:cs typeface="Trebuchet MS"/>
              </a:rPr>
              <a:t>k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725"/>
              </a:lnSpc>
            </a:pPr>
            <a:r>
              <a:rPr sz="1750" spc="285" dirty="0">
                <a:latin typeface="Trebuchet MS"/>
                <a:cs typeface="Trebuchet MS"/>
              </a:rPr>
              <a:t>w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5" dirty="0">
                <a:latin typeface="Trebuchet MS"/>
                <a:cs typeface="Trebuchet MS"/>
              </a:rPr>
              <a:t>pozycji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5" dirty="0">
                <a:latin typeface="Trebuchet MS"/>
                <a:cs typeface="Trebuchet MS"/>
              </a:rPr>
              <a:t>leżącej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plecach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–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45" dirty="0">
                <a:latin typeface="Trebuchet MS"/>
                <a:cs typeface="Trebuchet MS"/>
              </a:rPr>
              <a:t>wdech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70" dirty="0">
                <a:latin typeface="Trebuchet MS"/>
                <a:cs typeface="Trebuchet MS"/>
              </a:rPr>
              <a:t>nosem,bezdech,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40" dirty="0">
                <a:latin typeface="Trebuchet MS"/>
                <a:cs typeface="Trebuchet MS"/>
              </a:rPr>
              <a:t>wydech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50" dirty="0">
                <a:latin typeface="Trebuchet MS"/>
                <a:cs typeface="Trebuchet MS"/>
              </a:rPr>
              <a:t>ustami,</a:t>
            </a:r>
            <a:endParaRPr sz="1750" dirty="0">
              <a:latin typeface="Trebuchet MS"/>
              <a:cs typeface="Trebuchet MS"/>
            </a:endParaRPr>
          </a:p>
          <a:p>
            <a:pPr marL="389255" marR="1581150">
              <a:lnSpc>
                <a:spcPts val="1880"/>
              </a:lnSpc>
              <a:spcBef>
                <a:spcPts val="135"/>
              </a:spcBef>
            </a:pPr>
            <a:r>
              <a:rPr sz="1750" spc="105" dirty="0">
                <a:latin typeface="Trebuchet MS"/>
                <a:cs typeface="Trebuchet MS"/>
              </a:rPr>
              <a:t>bezdech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85" dirty="0">
                <a:latin typeface="Trebuchet MS"/>
                <a:cs typeface="Trebuchet MS"/>
              </a:rPr>
              <a:t>(zabawka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leżąca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90" dirty="0">
                <a:latin typeface="Trebuchet MS"/>
                <a:cs typeface="Trebuchet MS"/>
              </a:rPr>
              <a:t>brzuchu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100" dirty="0">
                <a:latin typeface="Trebuchet MS"/>
                <a:cs typeface="Trebuchet MS"/>
              </a:rPr>
              <a:t>unosi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65" dirty="0">
                <a:latin typeface="Trebuchet MS"/>
                <a:cs typeface="Trebuchet MS"/>
              </a:rPr>
              <a:t>się</a:t>
            </a:r>
            <a:r>
              <a:rPr sz="1750" spc="-50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45" dirty="0">
                <a:latin typeface="Trebuchet MS"/>
                <a:cs typeface="Trebuchet MS"/>
              </a:rPr>
              <a:t> </a:t>
            </a:r>
            <a:r>
              <a:rPr sz="1750" spc="5" dirty="0">
                <a:latin typeface="Trebuchet MS"/>
                <a:cs typeface="Trebuchet MS"/>
              </a:rPr>
              <a:t>opada), </a:t>
            </a:r>
            <a:r>
              <a:rPr sz="1750" spc="-515" dirty="0">
                <a:latin typeface="Trebuchet MS"/>
                <a:cs typeface="Trebuchet MS"/>
              </a:rPr>
              <a:t> </a:t>
            </a:r>
            <a:r>
              <a:rPr sz="1750" spc="195" dirty="0">
                <a:latin typeface="Trebuchet MS"/>
                <a:cs typeface="Trebuchet MS"/>
              </a:rPr>
              <a:t>g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150" dirty="0">
                <a:latin typeface="Trebuchet MS"/>
                <a:cs typeface="Trebuchet MS"/>
              </a:rPr>
              <a:t>a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165" dirty="0">
                <a:latin typeface="Trebuchet MS"/>
                <a:cs typeface="Trebuchet MS"/>
              </a:rPr>
              <a:t>n</a:t>
            </a:r>
            <a:r>
              <a:rPr sz="1750" spc="155" dirty="0">
                <a:latin typeface="Trebuchet MS"/>
                <a:cs typeface="Trebuchet MS"/>
              </a:rPr>
              <a:t>a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45" dirty="0">
                <a:latin typeface="Trebuchet MS"/>
                <a:cs typeface="Trebuchet MS"/>
              </a:rPr>
              <a:t>f</a:t>
            </a:r>
            <a:r>
              <a:rPr sz="1750" spc="-170" dirty="0">
                <a:latin typeface="Trebuchet MS"/>
                <a:cs typeface="Trebuchet MS"/>
              </a:rPr>
              <a:t>l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-155" dirty="0">
                <a:latin typeface="Trebuchet MS"/>
                <a:cs typeface="Trebuchet MS"/>
              </a:rPr>
              <a:t>i</a:t>
            </a:r>
            <a:r>
              <a:rPr sz="1750" spc="125" dirty="0">
                <a:latin typeface="Trebuchet MS"/>
                <a:cs typeface="Trebuchet MS"/>
              </a:rPr>
              <a:t>e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150" dirty="0">
                <a:latin typeface="Trebuchet MS"/>
                <a:cs typeface="Trebuchet MS"/>
              </a:rPr>
              <a:t>i</a:t>
            </a:r>
            <a:r>
              <a:rPr sz="1750" spc="-55" dirty="0">
                <a:latin typeface="Trebuchet MS"/>
                <a:cs typeface="Trebuchet MS"/>
              </a:rPr>
              <a:t> </a:t>
            </a:r>
            <a:r>
              <a:rPr sz="1750" spc="-30" dirty="0">
                <a:latin typeface="Trebuchet MS"/>
                <a:cs typeface="Trebuchet MS"/>
              </a:rPr>
              <a:t>t</a:t>
            </a:r>
            <a:r>
              <a:rPr sz="1750" spc="-100" dirty="0">
                <a:latin typeface="Trebuchet MS"/>
                <a:cs typeface="Trebuchet MS"/>
              </a:rPr>
              <a:t>r</a:t>
            </a:r>
            <a:r>
              <a:rPr sz="1750" spc="150" dirty="0">
                <a:latin typeface="Trebuchet MS"/>
                <a:cs typeface="Trebuchet MS"/>
              </a:rPr>
              <a:t>ą</a:t>
            </a:r>
            <a:r>
              <a:rPr sz="1750" spc="95" dirty="0">
                <a:latin typeface="Trebuchet MS"/>
                <a:cs typeface="Trebuchet MS"/>
              </a:rPr>
              <a:t>b</a:t>
            </a:r>
            <a:r>
              <a:rPr sz="1750" spc="65" dirty="0">
                <a:latin typeface="Trebuchet MS"/>
                <a:cs typeface="Trebuchet MS"/>
              </a:rPr>
              <a:t>c</a:t>
            </a:r>
            <a:r>
              <a:rPr sz="1750" spc="120" dirty="0">
                <a:latin typeface="Trebuchet MS"/>
                <a:cs typeface="Trebuchet MS"/>
              </a:rPr>
              <a:t>e</a:t>
            </a:r>
            <a:r>
              <a:rPr sz="1750" spc="-400" dirty="0">
                <a:latin typeface="Trebuchet MS"/>
                <a:cs typeface="Trebuchet MS"/>
              </a:rPr>
              <a:t>,</a:t>
            </a:r>
            <a:endParaRPr sz="1750" dirty="0">
              <a:latin typeface="Trebuchet MS"/>
              <a:cs typeface="Trebuchet MS"/>
            </a:endParaRPr>
          </a:p>
          <a:p>
            <a:pPr marL="389255">
              <a:lnSpc>
                <a:spcPts val="1845"/>
              </a:lnSpc>
            </a:pPr>
            <a:r>
              <a:rPr sz="1750" spc="85" dirty="0">
                <a:latin typeface="Trebuchet MS"/>
                <a:cs typeface="Trebuchet MS"/>
              </a:rPr>
              <a:t>gwizdanie</a:t>
            </a:r>
            <a:r>
              <a:rPr sz="1750" spc="-75" dirty="0">
                <a:latin typeface="Trebuchet MS"/>
                <a:cs typeface="Trebuchet MS"/>
              </a:rPr>
              <a:t> </a:t>
            </a:r>
            <a:r>
              <a:rPr sz="1750" spc="160" dirty="0">
                <a:latin typeface="Trebuchet MS"/>
                <a:cs typeface="Trebuchet MS"/>
              </a:rPr>
              <a:t>na</a:t>
            </a:r>
            <a:r>
              <a:rPr sz="1750" spc="-70" dirty="0">
                <a:latin typeface="Trebuchet MS"/>
                <a:cs typeface="Trebuchet MS"/>
              </a:rPr>
              <a:t> </a:t>
            </a:r>
            <a:r>
              <a:rPr sz="1750" spc="30" dirty="0">
                <a:latin typeface="Trebuchet MS"/>
                <a:cs typeface="Trebuchet MS"/>
              </a:rPr>
              <a:t>gwizdku.</a:t>
            </a:r>
            <a:endParaRPr sz="17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1632150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1879800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2127450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2375100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2622750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2870400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3667127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4162426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5153026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5400676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3432" y="6143626"/>
            <a:ext cx="66675" cy="66674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181100" y="952500"/>
            <a:ext cx="8147684" cy="5809924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269240">
              <a:lnSpc>
                <a:spcPts val="1950"/>
              </a:lnSpc>
              <a:spcBef>
                <a:spcPts val="385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120" dirty="0">
                <a:latin typeface="Trebuchet MS"/>
                <a:cs typeface="Trebuchet MS"/>
              </a:rPr>
              <a:t>na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5" dirty="0">
                <a:latin typeface="Trebuchet MS"/>
                <a:cs typeface="Trebuchet MS"/>
              </a:rPr>
              <a:t>rozruszanie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25" dirty="0">
                <a:latin typeface="Trebuchet MS"/>
                <a:cs typeface="Trebuchet MS"/>
              </a:rPr>
              <a:t>przepony</a:t>
            </a:r>
            <a:r>
              <a:rPr sz="1850" b="1" spc="-45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–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naśladowanie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95" dirty="0">
                <a:latin typeface="Trebuchet MS"/>
                <a:cs typeface="Trebuchet MS"/>
              </a:rPr>
              <a:t>śmiechu</a:t>
            </a:r>
            <a:r>
              <a:rPr sz="1850" b="1" spc="-50" dirty="0">
                <a:latin typeface="Trebuchet MS"/>
                <a:cs typeface="Trebuchet MS"/>
              </a:rPr>
              <a:t> </a:t>
            </a:r>
            <a:r>
              <a:rPr sz="1850" b="1" spc="15" dirty="0">
                <a:latin typeface="Trebuchet MS"/>
                <a:cs typeface="Trebuchet MS"/>
              </a:rPr>
              <a:t>różnych </a:t>
            </a:r>
            <a:r>
              <a:rPr sz="1850" b="1" spc="-540" dirty="0">
                <a:latin typeface="Trebuchet MS"/>
                <a:cs typeface="Trebuchet MS"/>
              </a:rPr>
              <a:t> </a:t>
            </a:r>
            <a:r>
              <a:rPr sz="1850" b="1" spc="-15" dirty="0">
                <a:latin typeface="Trebuchet MS"/>
                <a:cs typeface="Trebuchet MS"/>
              </a:rPr>
              <a:t>osób:</a:t>
            </a:r>
            <a:endParaRPr sz="1850" dirty="0">
              <a:latin typeface="Trebuchet MS"/>
              <a:cs typeface="Trebuchet MS"/>
            </a:endParaRPr>
          </a:p>
          <a:p>
            <a:pPr marL="410845" marR="3811904">
              <a:lnSpc>
                <a:spcPts val="1950"/>
              </a:lnSpc>
            </a:pPr>
            <a:r>
              <a:rPr sz="1850" spc="18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430" dirty="0">
                <a:latin typeface="Trebuchet MS"/>
                <a:cs typeface="Trebuchet MS"/>
              </a:rPr>
              <a:t>?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415" dirty="0">
                <a:latin typeface="Trebuchet MS"/>
                <a:cs typeface="Trebuchet MS"/>
              </a:rPr>
              <a:t>…  </a:t>
            </a:r>
            <a:r>
              <a:rPr sz="1850" spc="-28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Jak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75" dirty="0">
                <a:latin typeface="Trebuchet MS"/>
                <a:cs typeface="Trebuchet MS"/>
              </a:rPr>
              <a:t>śmieje </a:t>
            </a:r>
            <a:r>
              <a:rPr sz="1850" spc="140" dirty="0">
                <a:latin typeface="Trebuchet MS"/>
                <a:cs typeface="Trebuchet MS"/>
              </a:rPr>
              <a:t>pani? </a:t>
            </a:r>
            <a:r>
              <a:rPr sz="1850" spc="-75" dirty="0">
                <a:latin typeface="Trebuchet MS"/>
                <a:cs typeface="Trebuchet MS"/>
              </a:rPr>
              <a:t>Ha, </a:t>
            </a:r>
            <a:r>
              <a:rPr sz="1850" spc="-30" dirty="0">
                <a:latin typeface="Trebuchet MS"/>
                <a:cs typeface="Trebuchet MS"/>
              </a:rPr>
              <a:t>ha, </a:t>
            </a:r>
            <a:r>
              <a:rPr sz="1850" spc="-120" dirty="0">
                <a:latin typeface="Trebuchet MS"/>
                <a:cs typeface="Trebuchet MS"/>
              </a:rPr>
              <a:t>ha… </a:t>
            </a:r>
            <a:r>
              <a:rPr sz="1850" spc="-114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430" dirty="0">
                <a:latin typeface="Trebuchet MS"/>
                <a:cs typeface="Trebuchet MS"/>
              </a:rPr>
              <a:t>?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H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415" dirty="0">
                <a:latin typeface="Trebuchet MS"/>
                <a:cs typeface="Trebuchet MS"/>
              </a:rPr>
              <a:t>…  </a:t>
            </a:r>
            <a:r>
              <a:rPr sz="1850" spc="18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430" dirty="0">
                <a:latin typeface="Trebuchet MS"/>
                <a:cs typeface="Trebuchet MS"/>
              </a:rPr>
              <a:t>?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415" dirty="0">
                <a:latin typeface="Trebuchet MS"/>
                <a:cs typeface="Trebuchet MS"/>
              </a:rPr>
              <a:t>…  </a:t>
            </a:r>
            <a:r>
              <a:rPr sz="1850" spc="105" dirty="0">
                <a:latin typeface="Trebuchet MS"/>
                <a:cs typeface="Trebuchet MS"/>
              </a:rPr>
              <a:t>Jak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śmiejemy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wesoło?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30"/>
              </a:lnSpc>
            </a:pPr>
            <a:r>
              <a:rPr sz="1850" spc="105" dirty="0">
                <a:latin typeface="Trebuchet MS"/>
                <a:cs typeface="Trebuchet MS"/>
              </a:rPr>
              <a:t>Jak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śmiejemy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cicho?</a:t>
            </a:r>
            <a:endParaRPr sz="1850" dirty="0">
              <a:latin typeface="Trebuchet MS"/>
              <a:cs typeface="Trebuchet MS"/>
            </a:endParaRPr>
          </a:p>
          <a:p>
            <a:pPr marL="12700">
              <a:lnSpc>
                <a:spcPts val="2085"/>
              </a:lnSpc>
              <a:spcBef>
                <a:spcPts val="1680"/>
              </a:spcBef>
            </a:pPr>
            <a:r>
              <a:rPr sz="1850" b="1" spc="30" dirty="0">
                <a:latin typeface="Trebuchet MS"/>
                <a:cs typeface="Trebuchet MS"/>
              </a:rPr>
              <a:t>Ćwiczenia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20" dirty="0">
                <a:latin typeface="Trebuchet MS"/>
                <a:cs typeface="Trebuchet MS"/>
              </a:rPr>
              <a:t>fonacyjne</a:t>
            </a:r>
            <a:r>
              <a:rPr sz="1850" b="1" spc="-60" dirty="0">
                <a:latin typeface="Trebuchet MS"/>
                <a:cs typeface="Trebuchet MS"/>
              </a:rPr>
              <a:t> </a:t>
            </a:r>
            <a:r>
              <a:rPr sz="1850" b="1" spc="-20" dirty="0">
                <a:latin typeface="Trebuchet MS"/>
                <a:cs typeface="Trebuchet MS"/>
              </a:rPr>
              <a:t>(głosowe):</a:t>
            </a:r>
            <a:endParaRPr sz="1850" dirty="0">
              <a:latin typeface="Trebuchet MS"/>
              <a:cs typeface="Trebuchet MS"/>
            </a:endParaRPr>
          </a:p>
          <a:p>
            <a:pPr marL="410845" marR="5080" algn="just">
              <a:spcBef>
                <a:spcPts val="155"/>
              </a:spcBef>
            </a:pPr>
            <a:r>
              <a:rPr sz="1850" spc="60" dirty="0">
                <a:latin typeface="Trebuchet MS"/>
                <a:cs typeface="Trebuchet MS"/>
              </a:rPr>
              <a:t>przeciąganie </a:t>
            </a:r>
            <a:r>
              <a:rPr sz="1850" spc="80" dirty="0">
                <a:latin typeface="Trebuchet MS"/>
                <a:cs typeface="Trebuchet MS"/>
              </a:rPr>
              <a:t>pojedynczych </a:t>
            </a:r>
            <a:r>
              <a:rPr sz="1850" spc="140" dirty="0">
                <a:latin typeface="Trebuchet MS"/>
                <a:cs typeface="Trebuchet MS"/>
              </a:rPr>
              <a:t>samogłosek </a:t>
            </a:r>
            <a:r>
              <a:rPr sz="1850" spc="130" dirty="0">
                <a:latin typeface="Trebuchet MS"/>
                <a:cs typeface="Trebuchet MS"/>
              </a:rPr>
              <a:t>ustnych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110" dirty="0">
                <a:latin typeface="Trebuchet MS"/>
                <a:cs typeface="Trebuchet MS"/>
              </a:rPr>
              <a:t>jednym 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wydechu: </a:t>
            </a:r>
            <a:r>
              <a:rPr sz="1850" spc="65" dirty="0">
                <a:latin typeface="Trebuchet MS"/>
                <a:cs typeface="Trebuchet MS"/>
              </a:rPr>
              <a:t>zawody, </a:t>
            </a:r>
            <a:r>
              <a:rPr sz="1850" spc="25" dirty="0">
                <a:latin typeface="Trebuchet MS"/>
                <a:cs typeface="Trebuchet MS"/>
              </a:rPr>
              <a:t>kto </a:t>
            </a:r>
            <a:r>
              <a:rPr sz="1850" dirty="0">
                <a:latin typeface="Trebuchet MS"/>
                <a:cs typeface="Trebuchet MS"/>
              </a:rPr>
              <a:t>dłużej </a:t>
            </a:r>
            <a:r>
              <a:rPr sz="1850" spc="185" dirty="0">
                <a:latin typeface="Trebuchet MS"/>
                <a:cs typeface="Trebuchet MS"/>
              </a:rPr>
              <a:t>wymówi </a:t>
            </a:r>
            <a:r>
              <a:rPr sz="1850" spc="5" dirty="0">
                <a:latin typeface="Trebuchet MS"/>
                <a:cs typeface="Trebuchet MS"/>
              </a:rPr>
              <a:t>yyyy, </a:t>
            </a:r>
            <a:r>
              <a:rPr sz="1850" spc="-215" dirty="0">
                <a:latin typeface="Trebuchet MS"/>
                <a:cs typeface="Trebuchet MS"/>
              </a:rPr>
              <a:t>iiii, </a:t>
            </a:r>
            <a:r>
              <a:rPr sz="1850" spc="15" dirty="0">
                <a:latin typeface="Trebuchet MS"/>
                <a:cs typeface="Trebuchet MS"/>
              </a:rPr>
              <a:t>oooo, </a:t>
            </a:r>
            <a:r>
              <a:rPr sz="1850" spc="40" dirty="0">
                <a:latin typeface="Trebuchet MS"/>
                <a:cs typeface="Trebuchet MS"/>
              </a:rPr>
              <a:t>aaaa, </a:t>
            </a:r>
            <a:r>
              <a:rPr sz="1850" spc="50" dirty="0">
                <a:latin typeface="Trebuchet MS"/>
                <a:cs typeface="Trebuchet MS"/>
              </a:rPr>
              <a:t>uuuu, 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ćwiczenia </a:t>
            </a:r>
            <a:r>
              <a:rPr sz="1850" dirty="0">
                <a:latin typeface="Trebuchet MS"/>
                <a:cs typeface="Trebuchet MS"/>
              </a:rPr>
              <a:t>modulacji: </a:t>
            </a:r>
            <a:r>
              <a:rPr sz="1850" spc="145" dirty="0">
                <a:latin typeface="Trebuchet MS"/>
                <a:cs typeface="Trebuchet MS"/>
              </a:rPr>
              <a:t>wymawianie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-55" dirty="0">
                <a:latin typeface="Trebuchet MS"/>
                <a:cs typeface="Trebuchet MS"/>
              </a:rPr>
              <a:t>jak </a:t>
            </a:r>
            <a:r>
              <a:rPr sz="1850" spc="10" dirty="0">
                <a:latin typeface="Trebuchet MS"/>
                <a:cs typeface="Trebuchet MS"/>
              </a:rPr>
              <a:t>najciszej </a:t>
            </a:r>
            <a:r>
              <a:rPr sz="1850" spc="105" dirty="0">
                <a:latin typeface="Trebuchet MS"/>
                <a:cs typeface="Trebuchet MS"/>
              </a:rPr>
              <a:t>(usypiamy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misia: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śśśśśśśśśśś),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wymawianie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samogłosek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przerwami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(głoska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lang="pl-PL" sz="1850" spc="-50" dirty="0">
                <a:latin typeface="Trebuchet MS"/>
                <a:cs typeface="Trebuchet MS"/>
              </a:rPr>
              <a:t/>
            </a:r>
            <a:br>
              <a:rPr lang="pl-PL" sz="1850" spc="-50" dirty="0">
                <a:latin typeface="Trebuchet MS"/>
                <a:cs typeface="Trebuchet MS"/>
              </a:rPr>
            </a:b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75" dirty="0">
                <a:latin typeface="Trebuchet MS"/>
                <a:cs typeface="Trebuchet MS"/>
              </a:rPr>
              <a:t>h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80" dirty="0">
                <a:latin typeface="Trebuchet MS"/>
                <a:cs typeface="Trebuchet MS"/>
              </a:rPr>
              <a:t>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85" dirty="0">
                <a:latin typeface="Trebuchet MS"/>
                <a:cs typeface="Trebuchet MS"/>
              </a:rPr>
              <a:t>)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25" dirty="0">
                <a:latin typeface="Trebuchet MS"/>
                <a:cs typeface="Trebuchet MS"/>
              </a:rPr>
              <a:t>k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200" dirty="0">
                <a:latin typeface="Trebuchet MS"/>
                <a:cs typeface="Trebuchet MS"/>
              </a:rPr>
              <a:t>(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ź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90" dirty="0">
                <a:latin typeface="Trebuchet MS"/>
                <a:cs typeface="Trebuchet MS"/>
              </a:rPr>
              <a:t>ź</a:t>
            </a:r>
            <a:r>
              <a:rPr sz="1850" spc="-345" dirty="0">
                <a:latin typeface="Trebuchet MS"/>
                <a:cs typeface="Trebuchet MS"/>
              </a:rPr>
              <a:t>:  </a:t>
            </a:r>
            <a:r>
              <a:rPr sz="1850" spc="80" dirty="0">
                <a:latin typeface="Trebuchet MS"/>
                <a:cs typeface="Trebuchet MS"/>
              </a:rPr>
              <a:t>uuuuuuuuu),</a:t>
            </a:r>
            <a:endParaRPr lang="pl-PL" sz="1850" dirty="0">
              <a:latin typeface="Trebuchet MS"/>
              <a:cs typeface="Trebuchet MS"/>
            </a:endParaRPr>
          </a:p>
          <a:p>
            <a:pPr marL="410845" marR="5080" algn="just">
              <a:spcBef>
                <a:spcPts val="155"/>
              </a:spcBef>
            </a:pPr>
            <a:r>
              <a:rPr sz="1850" spc="100" dirty="0">
                <a:latin typeface="Trebuchet MS"/>
                <a:cs typeface="Trebuchet MS"/>
              </a:rPr>
              <a:t>mruczenie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przez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nos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20" dirty="0">
                <a:latin typeface="Trebuchet MS"/>
                <a:cs typeface="Trebuchet MS"/>
              </a:rPr>
              <a:t>mmmmmmm,</a:t>
            </a:r>
            <a:endParaRPr lang="pl-PL" sz="1850" dirty="0">
              <a:latin typeface="Trebuchet MS"/>
              <a:cs typeface="Trebuchet MS"/>
            </a:endParaRPr>
          </a:p>
          <a:p>
            <a:pPr marL="410845" marR="5080" algn="just">
              <a:spcBef>
                <a:spcPts val="155"/>
              </a:spcBef>
            </a:pPr>
            <a:r>
              <a:rPr sz="1850" spc="155" dirty="0">
                <a:latin typeface="Trebuchet MS"/>
                <a:cs typeface="Trebuchet MS"/>
              </a:rPr>
              <a:t>zabawy </a:t>
            </a:r>
            <a:r>
              <a:rPr sz="1850" spc="80" dirty="0">
                <a:latin typeface="Trebuchet MS"/>
                <a:cs typeface="Trebuchet MS"/>
              </a:rPr>
              <a:t>dźwiękonaśladowcze: </a:t>
            </a:r>
            <a:r>
              <a:rPr sz="1850" spc="114" dirty="0">
                <a:latin typeface="Trebuchet MS"/>
                <a:cs typeface="Trebuchet MS"/>
              </a:rPr>
              <a:t>naśladowanie </a:t>
            </a:r>
            <a:r>
              <a:rPr sz="1850" spc="160" dirty="0">
                <a:latin typeface="Trebuchet MS"/>
                <a:cs typeface="Trebuchet MS"/>
              </a:rPr>
              <a:t>stanów</a:t>
            </a:r>
            <a:r>
              <a:rPr lang="pl-PL" sz="1850" spc="16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emocjonalnych,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naśladowanie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odgłosów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dirty="0">
                <a:latin typeface="Trebuchet MS"/>
                <a:cs typeface="Trebuchet MS"/>
              </a:rPr>
              <a:t>przyrody,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0" dirty="0">
                <a:latin typeface="Trebuchet MS"/>
                <a:cs typeface="Trebuchet MS"/>
              </a:rPr>
              <a:t>maszyn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5" dirty="0">
                <a:latin typeface="Trebuchet MS"/>
                <a:cs typeface="Trebuchet MS"/>
              </a:rPr>
              <a:t>narzędzi,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lang="pl-PL" sz="1850" spc="130" dirty="0">
                <a:latin typeface="Trebuchet MS"/>
                <a:cs typeface="Trebuchet MS"/>
              </a:rPr>
              <a:t>odgłosów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zwierząt,</a:t>
            </a:r>
            <a:endParaRPr lang="pl-PL" sz="1850" dirty="0">
              <a:latin typeface="Trebuchet MS"/>
              <a:cs typeface="Trebuchet MS"/>
            </a:endParaRPr>
          </a:p>
          <a:p>
            <a:pPr marL="410845" marR="5080" algn="just">
              <a:spcBef>
                <a:spcPts val="155"/>
              </a:spcBef>
            </a:pPr>
            <a:r>
              <a:rPr sz="1850" spc="10" dirty="0">
                <a:latin typeface="Trebuchet MS"/>
                <a:cs typeface="Trebuchet MS"/>
              </a:rPr>
              <a:t>liczenie</a:t>
            </a:r>
            <a:r>
              <a:rPr sz="1850" spc="-7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jednym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wydechu.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127452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622752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861002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108652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356302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603952"/>
            <a:ext cx="66675" cy="666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16000" y="984897"/>
            <a:ext cx="6381115" cy="3073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381760" algn="l"/>
                <a:tab pos="3261360" algn="l"/>
                <a:tab pos="4076700" algn="l"/>
                <a:tab pos="5541645" algn="l"/>
              </a:tabLst>
            </a:pPr>
            <a:r>
              <a:rPr sz="1850" b="1" spc="90" dirty="0">
                <a:latin typeface="Trebuchet MS"/>
                <a:cs typeface="Trebuchet MS"/>
              </a:rPr>
              <a:t>Ć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-185" dirty="0">
                <a:latin typeface="Trebuchet MS"/>
                <a:cs typeface="Trebuchet MS"/>
              </a:rPr>
              <a:t>i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-10" dirty="0">
                <a:latin typeface="Trebuchet MS"/>
                <a:cs typeface="Trebuchet MS"/>
              </a:rPr>
              <a:t>z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90" dirty="0">
                <a:latin typeface="Trebuchet MS"/>
                <a:cs typeface="Trebuchet MS"/>
              </a:rPr>
              <a:t>n</a:t>
            </a:r>
            <a:r>
              <a:rPr sz="1850" b="1" spc="-185" dirty="0">
                <a:latin typeface="Trebuchet MS"/>
                <a:cs typeface="Trebuchet MS"/>
              </a:rPr>
              <a:t>i</a:t>
            </a:r>
            <a:r>
              <a:rPr sz="1850" b="1" spc="150" dirty="0">
                <a:latin typeface="Trebuchet MS"/>
                <a:cs typeface="Trebuchet MS"/>
              </a:rPr>
              <a:t>a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85" dirty="0">
                <a:latin typeface="Trebuchet MS"/>
                <a:cs typeface="Trebuchet MS"/>
              </a:rPr>
              <a:t>u</a:t>
            </a:r>
            <a:r>
              <a:rPr sz="1850" b="1" spc="185" dirty="0">
                <a:latin typeface="Trebuchet MS"/>
                <a:cs typeface="Trebuchet MS"/>
              </a:rPr>
              <a:t>s</a:t>
            </a:r>
            <a:r>
              <a:rPr sz="1850" b="1" spc="60" dirty="0">
                <a:latin typeface="Trebuchet MS"/>
                <a:cs typeface="Trebuchet MS"/>
              </a:rPr>
              <a:t>p</a:t>
            </a:r>
            <a:r>
              <a:rPr sz="1850" b="1" spc="-175" dirty="0">
                <a:latin typeface="Trebuchet MS"/>
                <a:cs typeface="Trebuchet MS"/>
              </a:rPr>
              <a:t>r</a:t>
            </a:r>
            <a:r>
              <a:rPr sz="1850" b="1" spc="145" dirty="0">
                <a:latin typeface="Trebuchet MS"/>
                <a:cs typeface="Trebuchet MS"/>
              </a:rPr>
              <a:t>a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90" dirty="0">
                <a:latin typeface="Trebuchet MS"/>
                <a:cs typeface="Trebuchet MS"/>
              </a:rPr>
              <a:t>n</a:t>
            </a:r>
            <a:r>
              <a:rPr sz="1850" b="1" spc="-185" dirty="0">
                <a:latin typeface="Trebuchet MS"/>
                <a:cs typeface="Trebuchet MS"/>
              </a:rPr>
              <a:t>i</a:t>
            </a:r>
            <a:r>
              <a:rPr sz="1850" b="1" spc="145" dirty="0">
                <a:latin typeface="Trebuchet MS"/>
                <a:cs typeface="Trebuchet MS"/>
              </a:rPr>
              <a:t>a</a:t>
            </a:r>
            <a:r>
              <a:rPr sz="1850" b="1" spc="-300" dirty="0">
                <a:latin typeface="Trebuchet MS"/>
                <a:cs typeface="Trebuchet MS"/>
              </a:rPr>
              <a:t>j</a:t>
            </a:r>
            <a:r>
              <a:rPr sz="1850" b="1" spc="145" dirty="0">
                <a:latin typeface="Trebuchet MS"/>
                <a:cs typeface="Trebuchet MS"/>
              </a:rPr>
              <a:t>ą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75" dirty="0">
                <a:latin typeface="Trebuchet MS"/>
                <a:cs typeface="Trebuchet MS"/>
              </a:rPr>
              <a:t>e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185" dirty="0">
                <a:latin typeface="Trebuchet MS"/>
                <a:cs typeface="Trebuchet MS"/>
              </a:rPr>
              <a:t>s</a:t>
            </a:r>
            <a:r>
              <a:rPr sz="1850" b="1" spc="-180" dirty="0">
                <a:latin typeface="Trebuchet MS"/>
                <a:cs typeface="Trebuchet MS"/>
              </a:rPr>
              <a:t>ł</a:t>
            </a:r>
            <a:r>
              <a:rPr sz="1850" b="1" spc="85" dirty="0">
                <a:latin typeface="Trebuchet MS"/>
                <a:cs typeface="Trebuchet MS"/>
              </a:rPr>
              <a:t>u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90" dirty="0">
                <a:latin typeface="Trebuchet MS"/>
                <a:cs typeface="Trebuchet MS"/>
              </a:rPr>
              <a:t>h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-45" dirty="0">
                <a:latin typeface="Trebuchet MS"/>
                <a:cs typeface="Trebuchet MS"/>
              </a:rPr>
              <a:t>f</a:t>
            </a:r>
            <a:r>
              <a:rPr sz="1850" b="1" spc="40" dirty="0">
                <a:latin typeface="Trebuchet MS"/>
                <a:cs typeface="Trebuchet MS"/>
              </a:rPr>
              <a:t>o</a:t>
            </a:r>
            <a:r>
              <a:rPr sz="1850" b="1" spc="90" dirty="0">
                <a:latin typeface="Trebuchet MS"/>
                <a:cs typeface="Trebuchet MS"/>
              </a:rPr>
              <a:t>n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375" dirty="0">
                <a:latin typeface="Trebuchet MS"/>
                <a:cs typeface="Trebuchet MS"/>
              </a:rPr>
              <a:t>m</a:t>
            </a:r>
            <a:r>
              <a:rPr sz="1850" b="1" spc="40" dirty="0">
                <a:latin typeface="Trebuchet MS"/>
                <a:cs typeface="Trebuchet MS"/>
              </a:rPr>
              <a:t>o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40" dirty="0">
                <a:latin typeface="Trebuchet MS"/>
                <a:cs typeface="Trebuchet MS"/>
              </a:rPr>
              <a:t>y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-200" dirty="0">
                <a:latin typeface="Trebuchet MS"/>
                <a:cs typeface="Trebuchet MS"/>
              </a:rPr>
              <a:t>(</a:t>
            </a:r>
            <a:r>
              <a:rPr sz="1850" b="1" spc="-10" dirty="0">
                <a:latin typeface="Trebuchet MS"/>
                <a:cs typeface="Trebuchet MS"/>
              </a:rPr>
              <a:t>z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145" dirty="0">
                <a:latin typeface="Trebuchet MS"/>
                <a:cs typeface="Trebuchet MS"/>
              </a:rPr>
              <a:t>a</a:t>
            </a:r>
            <a:r>
              <a:rPr sz="1850" b="1" spc="90" dirty="0">
                <a:latin typeface="Trebuchet MS"/>
                <a:cs typeface="Trebuchet MS"/>
              </a:rPr>
              <a:t>n</a:t>
            </a:r>
            <a:r>
              <a:rPr sz="1850" b="1" spc="40" dirty="0">
                <a:latin typeface="Trebuchet MS"/>
                <a:cs typeface="Trebuchet MS"/>
              </a:rPr>
              <a:t>y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000" y="984897"/>
            <a:ext cx="8165465" cy="55499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indent="6569075">
              <a:lnSpc>
                <a:spcPts val="1950"/>
              </a:lnSpc>
              <a:spcBef>
                <a:spcPts val="385"/>
              </a:spcBef>
              <a:tabLst>
                <a:tab pos="1461135" algn="l"/>
                <a:tab pos="2784475" algn="l"/>
                <a:tab pos="4131945" algn="l"/>
                <a:tab pos="5208270" algn="l"/>
                <a:tab pos="6522720" algn="l"/>
                <a:tab pos="6787515" algn="l"/>
                <a:tab pos="7155815" algn="l"/>
              </a:tabLst>
            </a:pPr>
            <a:r>
              <a:rPr sz="1850" b="1" spc="-30" dirty="0">
                <a:latin typeface="Trebuchet MS"/>
                <a:cs typeface="Trebuchet MS"/>
              </a:rPr>
              <a:t>t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-5" dirty="0">
                <a:latin typeface="Trebuchet MS"/>
                <a:cs typeface="Trebuchet MS"/>
              </a:rPr>
              <a:t>ż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185" dirty="0">
                <a:latin typeface="Trebuchet MS"/>
                <a:cs typeface="Trebuchet MS"/>
              </a:rPr>
              <a:t>s</a:t>
            </a:r>
            <a:r>
              <a:rPr sz="1850" b="1" spc="-180" dirty="0">
                <a:latin typeface="Trebuchet MS"/>
                <a:cs typeface="Trebuchet MS"/>
              </a:rPr>
              <a:t>ł</a:t>
            </a:r>
            <a:r>
              <a:rPr sz="1850" b="1" spc="85" dirty="0">
                <a:latin typeface="Trebuchet MS"/>
                <a:cs typeface="Trebuchet MS"/>
              </a:rPr>
              <a:t>u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85" dirty="0">
                <a:latin typeface="Trebuchet MS"/>
                <a:cs typeface="Trebuchet MS"/>
              </a:rPr>
              <a:t>h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215" dirty="0">
                <a:latin typeface="Trebuchet MS"/>
                <a:cs typeface="Trebuchet MS"/>
              </a:rPr>
              <a:t>m  </a:t>
            </a:r>
            <a:r>
              <a:rPr sz="1850" b="1" spc="375" dirty="0">
                <a:latin typeface="Trebuchet MS"/>
                <a:cs typeface="Trebuchet MS"/>
              </a:rPr>
              <a:t>m</a:t>
            </a:r>
            <a:r>
              <a:rPr sz="1850" b="1" spc="40" dirty="0">
                <a:latin typeface="Trebuchet MS"/>
                <a:cs typeface="Trebuchet MS"/>
              </a:rPr>
              <a:t>o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90" dirty="0">
                <a:latin typeface="Trebuchet MS"/>
                <a:cs typeface="Trebuchet MS"/>
              </a:rPr>
              <a:t>n</a:t>
            </a:r>
            <a:r>
              <a:rPr sz="1850" b="1" spc="35" dirty="0">
                <a:latin typeface="Trebuchet MS"/>
                <a:cs typeface="Trebuchet MS"/>
              </a:rPr>
              <a:t>y</a:t>
            </a:r>
            <a:r>
              <a:rPr sz="1850" b="1" spc="375" dirty="0">
                <a:latin typeface="Trebuchet MS"/>
                <a:cs typeface="Trebuchet MS"/>
              </a:rPr>
              <a:t>m</a:t>
            </a:r>
            <a:r>
              <a:rPr sz="1850" b="1" spc="-185" dirty="0">
                <a:latin typeface="Trebuchet MS"/>
                <a:cs typeface="Trebuchet MS"/>
              </a:rPr>
              <a:t>)</a:t>
            </a:r>
            <a:r>
              <a:rPr sz="1850" b="1" spc="-425" dirty="0">
                <a:latin typeface="Trebuchet MS"/>
                <a:cs typeface="Trebuchet MS"/>
              </a:rPr>
              <a:t>,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60" dirty="0">
                <a:latin typeface="Trebuchet MS"/>
                <a:cs typeface="Trebuchet MS"/>
              </a:rPr>
              <a:t>p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-175" dirty="0">
                <a:latin typeface="Trebuchet MS"/>
                <a:cs typeface="Trebuchet MS"/>
              </a:rPr>
              <a:t>r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70" dirty="0">
                <a:latin typeface="Trebuchet MS"/>
                <a:cs typeface="Trebuchet MS"/>
              </a:rPr>
              <a:t>e</a:t>
            </a:r>
            <a:r>
              <a:rPr sz="1850" b="1" spc="60" dirty="0">
                <a:latin typeface="Trebuchet MS"/>
                <a:cs typeface="Trebuchet MS"/>
              </a:rPr>
              <a:t>p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-300" dirty="0">
                <a:latin typeface="Trebuchet MS"/>
                <a:cs typeface="Trebuchet MS"/>
              </a:rPr>
              <a:t>j</a:t>
            </a:r>
            <a:r>
              <a:rPr sz="1850" b="1" spc="75" dirty="0">
                <a:latin typeface="Trebuchet MS"/>
                <a:cs typeface="Trebuchet MS"/>
              </a:rPr>
              <a:t>ę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185" dirty="0">
                <a:latin typeface="Trebuchet MS"/>
                <a:cs typeface="Trebuchet MS"/>
              </a:rPr>
              <a:t>s</a:t>
            </a:r>
            <a:r>
              <a:rPr sz="1850" b="1" spc="-180" dirty="0">
                <a:latin typeface="Trebuchet MS"/>
                <a:cs typeface="Trebuchet MS"/>
              </a:rPr>
              <a:t>ł</a:t>
            </a:r>
            <a:r>
              <a:rPr sz="1850" b="1" spc="85" dirty="0">
                <a:latin typeface="Trebuchet MS"/>
                <a:cs typeface="Trebuchet MS"/>
              </a:rPr>
              <a:t>u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85" dirty="0">
                <a:latin typeface="Trebuchet MS"/>
                <a:cs typeface="Trebuchet MS"/>
              </a:rPr>
              <a:t>h</a:t>
            </a:r>
            <a:r>
              <a:rPr sz="1850" b="1" spc="40" dirty="0">
                <a:latin typeface="Trebuchet MS"/>
                <a:cs typeface="Trebuchet MS"/>
              </a:rPr>
              <a:t>o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145" dirty="0">
                <a:latin typeface="Trebuchet MS"/>
                <a:cs typeface="Trebuchet MS"/>
              </a:rPr>
              <a:t>ą</a:t>
            </a:r>
            <a:r>
              <a:rPr sz="1850" b="1" spc="-425" dirty="0">
                <a:latin typeface="Trebuchet MS"/>
                <a:cs typeface="Trebuchet MS"/>
              </a:rPr>
              <a:t>,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60" dirty="0">
                <a:latin typeface="Trebuchet MS"/>
                <a:cs typeface="Trebuchet MS"/>
              </a:rPr>
              <a:t>p</a:t>
            </a:r>
            <a:r>
              <a:rPr sz="1850" b="1" spc="145" dirty="0">
                <a:latin typeface="Trebuchet MS"/>
                <a:cs typeface="Trebuchet MS"/>
              </a:rPr>
              <a:t>a</a:t>
            </a:r>
            <a:r>
              <a:rPr sz="1850" b="1" spc="375" dirty="0">
                <a:latin typeface="Trebuchet MS"/>
                <a:cs typeface="Trebuchet MS"/>
              </a:rPr>
              <a:t>m</a:t>
            </a:r>
            <a:r>
              <a:rPr sz="1850" b="1" spc="-185" dirty="0">
                <a:latin typeface="Trebuchet MS"/>
                <a:cs typeface="Trebuchet MS"/>
              </a:rPr>
              <a:t>i</a:t>
            </a:r>
            <a:r>
              <a:rPr sz="1850" b="1" spc="70" dirty="0">
                <a:latin typeface="Trebuchet MS"/>
                <a:cs typeface="Trebuchet MS"/>
              </a:rPr>
              <a:t>ę</a:t>
            </a:r>
            <a:r>
              <a:rPr sz="1850" b="1" spc="45" dirty="0">
                <a:latin typeface="Trebuchet MS"/>
                <a:cs typeface="Trebuchet MS"/>
              </a:rPr>
              <a:t>ć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185" dirty="0">
                <a:latin typeface="Trebuchet MS"/>
                <a:cs typeface="Trebuchet MS"/>
              </a:rPr>
              <a:t>s</a:t>
            </a:r>
            <a:r>
              <a:rPr sz="1850" b="1" spc="-180" dirty="0">
                <a:latin typeface="Trebuchet MS"/>
                <a:cs typeface="Trebuchet MS"/>
              </a:rPr>
              <a:t>ł</a:t>
            </a:r>
            <a:r>
              <a:rPr sz="1850" b="1" spc="85" dirty="0">
                <a:latin typeface="Trebuchet MS"/>
                <a:cs typeface="Trebuchet MS"/>
              </a:rPr>
              <a:t>u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85" dirty="0">
                <a:latin typeface="Trebuchet MS"/>
                <a:cs typeface="Trebuchet MS"/>
              </a:rPr>
              <a:t>h</a:t>
            </a:r>
            <a:r>
              <a:rPr sz="1850" b="1" spc="40" dirty="0">
                <a:latin typeface="Trebuchet MS"/>
                <a:cs typeface="Trebuchet MS"/>
              </a:rPr>
              <a:t>o</a:t>
            </a:r>
            <a:r>
              <a:rPr sz="1850" b="1" spc="220" dirty="0">
                <a:latin typeface="Trebuchet MS"/>
                <a:cs typeface="Trebuchet MS"/>
              </a:rPr>
              <a:t>w</a:t>
            </a:r>
            <a:r>
              <a:rPr sz="1850" b="1" spc="150" dirty="0">
                <a:latin typeface="Trebuchet MS"/>
                <a:cs typeface="Trebuchet MS"/>
              </a:rPr>
              <a:t>ą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-180" dirty="0">
                <a:latin typeface="Trebuchet MS"/>
                <a:cs typeface="Trebuchet MS"/>
              </a:rPr>
              <a:t>i</a:t>
            </a:r>
            <a:r>
              <a:rPr sz="1850" b="1" dirty="0">
                <a:latin typeface="Trebuchet MS"/>
                <a:cs typeface="Trebuchet MS"/>
              </a:rPr>
              <a:t>	</a:t>
            </a:r>
            <a:r>
              <a:rPr sz="1850" b="1" spc="-110" dirty="0">
                <a:latin typeface="Trebuchet MS"/>
                <a:cs typeface="Trebuchet MS"/>
              </a:rPr>
              <a:t>k</a:t>
            </a:r>
            <a:r>
              <a:rPr sz="1850" b="1" spc="40" dirty="0">
                <a:latin typeface="Trebuchet MS"/>
                <a:cs typeface="Trebuchet MS"/>
              </a:rPr>
              <a:t>oo</a:t>
            </a:r>
            <a:r>
              <a:rPr sz="1850" b="1" spc="-175" dirty="0">
                <a:latin typeface="Trebuchet MS"/>
                <a:cs typeface="Trebuchet MS"/>
              </a:rPr>
              <a:t>r</a:t>
            </a:r>
            <a:r>
              <a:rPr sz="1850" b="1" spc="60" dirty="0">
                <a:latin typeface="Trebuchet MS"/>
                <a:cs typeface="Trebuchet MS"/>
              </a:rPr>
              <a:t>d</a:t>
            </a:r>
            <a:r>
              <a:rPr sz="1850" b="1" spc="35" dirty="0">
                <a:latin typeface="Trebuchet MS"/>
                <a:cs typeface="Trebuchet MS"/>
              </a:rPr>
              <a:t>y</a:t>
            </a:r>
            <a:r>
              <a:rPr sz="1850" b="1" spc="90" dirty="0">
                <a:latin typeface="Trebuchet MS"/>
                <a:cs typeface="Trebuchet MS"/>
              </a:rPr>
              <a:t>n</a:t>
            </a:r>
            <a:r>
              <a:rPr sz="1850" b="1" spc="145" dirty="0">
                <a:latin typeface="Trebuchet MS"/>
                <a:cs typeface="Trebuchet MS"/>
              </a:rPr>
              <a:t>a</a:t>
            </a:r>
            <a:r>
              <a:rPr sz="1850" b="1" spc="40" dirty="0">
                <a:latin typeface="Trebuchet MS"/>
                <a:cs typeface="Trebuchet MS"/>
              </a:rPr>
              <a:t>c</a:t>
            </a:r>
            <a:r>
              <a:rPr sz="1850" b="1" spc="-300" dirty="0">
                <a:latin typeface="Trebuchet MS"/>
                <a:cs typeface="Trebuchet MS"/>
              </a:rPr>
              <a:t>j</a:t>
            </a:r>
            <a:r>
              <a:rPr sz="1850" b="1" spc="75" dirty="0">
                <a:latin typeface="Trebuchet MS"/>
                <a:cs typeface="Trebuchet MS"/>
              </a:rPr>
              <a:t>ę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16000" y="1480196"/>
            <a:ext cx="8164830" cy="490070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50" b="1" spc="40" dirty="0">
                <a:latin typeface="Trebuchet MS"/>
                <a:cs typeface="Trebuchet MS"/>
              </a:rPr>
              <a:t>wzrokowo–</a:t>
            </a:r>
            <a:r>
              <a:rPr sz="1850" b="1" spc="-75" dirty="0">
                <a:latin typeface="Trebuchet MS"/>
                <a:cs typeface="Trebuchet MS"/>
              </a:rPr>
              <a:t> </a:t>
            </a:r>
            <a:r>
              <a:rPr sz="1850" b="1" spc="65" dirty="0">
                <a:latin typeface="Trebuchet MS"/>
                <a:cs typeface="Trebuchet MS"/>
              </a:rPr>
              <a:t>słuchowo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spc="70" dirty="0">
                <a:latin typeface="Trebuchet MS"/>
                <a:cs typeface="Trebuchet MS"/>
              </a:rPr>
              <a:t>–</a:t>
            </a:r>
            <a:r>
              <a:rPr sz="1850" b="1" spc="-70" dirty="0">
                <a:latin typeface="Trebuchet MS"/>
                <a:cs typeface="Trebuchet MS"/>
              </a:rPr>
              <a:t> </a:t>
            </a:r>
            <a:r>
              <a:rPr sz="1850" b="1" dirty="0">
                <a:latin typeface="Trebuchet MS"/>
                <a:cs typeface="Trebuchet MS"/>
              </a:rPr>
              <a:t>kinestetyczną:</a:t>
            </a:r>
            <a:endParaRPr sz="1850" dirty="0">
              <a:latin typeface="Trebuchet MS"/>
              <a:cs typeface="Trebuchet MS"/>
            </a:endParaRPr>
          </a:p>
          <a:p>
            <a:pPr marL="410845" marR="5080" algn="just">
              <a:lnSpc>
                <a:spcPts val="1950"/>
              </a:lnSpc>
              <a:spcBef>
                <a:spcPts val="1970"/>
              </a:spcBef>
            </a:pPr>
            <a:r>
              <a:rPr sz="1850" spc="100" dirty="0">
                <a:latin typeface="Trebuchet MS"/>
                <a:cs typeface="Trebuchet MS"/>
              </a:rPr>
              <a:t>wsłuchiwanie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ciszę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wyłapywanie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dźwięków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otoczenia,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lang="pl-PL" sz="1850" spc="80" dirty="0">
                <a:latin typeface="Trebuchet MS"/>
                <a:cs typeface="Trebuchet MS"/>
              </a:rPr>
              <a:t/>
            </a:r>
            <a:br>
              <a:rPr lang="pl-PL" sz="1850" spc="80" dirty="0">
                <a:latin typeface="Trebuchet MS"/>
                <a:cs typeface="Trebuchet MS"/>
              </a:rPr>
            </a:br>
            <a:r>
              <a:rPr sz="1850" spc="-45" dirty="0">
                <a:latin typeface="Trebuchet MS"/>
                <a:cs typeface="Trebuchet MS"/>
              </a:rPr>
              <a:t>np.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granie </a:t>
            </a:r>
            <a:r>
              <a:rPr sz="1850" spc="-45" dirty="0">
                <a:latin typeface="Trebuchet MS"/>
                <a:cs typeface="Trebuchet MS"/>
              </a:rPr>
              <a:t>radia, </a:t>
            </a:r>
            <a:r>
              <a:rPr sz="1850" spc="50" dirty="0">
                <a:latin typeface="Trebuchet MS"/>
                <a:cs typeface="Trebuchet MS"/>
              </a:rPr>
              <a:t>tykanie </a:t>
            </a:r>
            <a:r>
              <a:rPr sz="1850" spc="30" dirty="0">
                <a:latin typeface="Trebuchet MS"/>
                <a:cs typeface="Trebuchet MS"/>
              </a:rPr>
              <a:t>zegara, </a:t>
            </a:r>
            <a:r>
              <a:rPr sz="1850" spc="75" dirty="0">
                <a:latin typeface="Trebuchet MS"/>
                <a:cs typeface="Trebuchet MS"/>
              </a:rPr>
              <a:t>kapanie </a:t>
            </a:r>
            <a:r>
              <a:rPr sz="1850" spc="40" dirty="0">
                <a:latin typeface="Trebuchet MS"/>
                <a:cs typeface="Trebuchet MS"/>
              </a:rPr>
              <a:t>wody, </a:t>
            </a:r>
            <a:r>
              <a:rPr sz="1850" spc="229" dirty="0">
                <a:latin typeface="Trebuchet MS"/>
                <a:cs typeface="Trebuchet MS"/>
              </a:rPr>
              <a:t>szum </a:t>
            </a:r>
            <a:r>
              <a:rPr sz="1850" spc="114" dirty="0">
                <a:latin typeface="Trebuchet MS"/>
                <a:cs typeface="Trebuchet MS"/>
              </a:rPr>
              <a:t>samochodu,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45" dirty="0">
                <a:latin typeface="Trebuchet MS"/>
                <a:cs typeface="Trebuchet MS"/>
              </a:rPr>
              <a:t>f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90" dirty="0">
                <a:latin typeface="Trebuchet MS"/>
                <a:cs typeface="Trebuchet MS"/>
              </a:rPr>
              <a:t>ż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70" dirty="0">
                <a:latin typeface="Trebuchet MS"/>
                <a:cs typeface="Trebuchet MS"/>
              </a:rPr>
              <a:t>c</a:t>
            </a:r>
            <a:r>
              <a:rPr sz="1850" spc="180" dirty="0">
                <a:latin typeface="Trebuchet MS"/>
                <a:cs typeface="Trebuchet MS"/>
              </a:rPr>
              <a:t>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390" dirty="0">
                <a:latin typeface="Trebuchet MS"/>
                <a:cs typeface="Trebuchet MS"/>
              </a:rPr>
              <a:t>:</a:t>
            </a:r>
            <a:endParaRPr sz="1850" dirty="0">
              <a:latin typeface="Trebuchet MS"/>
              <a:cs typeface="Trebuchet MS"/>
            </a:endParaRPr>
          </a:p>
          <a:p>
            <a:pPr marL="268605" marR="456565" indent="-192405" algn="just">
              <a:lnSpc>
                <a:spcPts val="1950"/>
              </a:lnSpc>
            </a:pPr>
            <a:r>
              <a:rPr sz="1850" spc="70" dirty="0">
                <a:latin typeface="Trebuchet MS"/>
                <a:cs typeface="Trebuchet MS"/>
              </a:rPr>
              <a:t>-różnicowanie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odgłosów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najbliższego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otoczenia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(uderzania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stół,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szklankę,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darcia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papieru,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tykania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zegara),</a:t>
            </a:r>
            <a:endParaRPr sz="1850" dirty="0">
              <a:latin typeface="Trebuchet MS"/>
              <a:cs typeface="Trebuchet MS"/>
            </a:endParaRPr>
          </a:p>
          <a:p>
            <a:pPr marL="76200" algn="just">
              <a:lnSpc>
                <a:spcPts val="1795"/>
              </a:lnSpc>
            </a:pPr>
            <a:r>
              <a:rPr sz="1850" spc="-15" dirty="0">
                <a:latin typeface="Trebuchet MS"/>
                <a:cs typeface="Trebuchet MS"/>
              </a:rPr>
              <a:t>-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ś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30" dirty="0">
                <a:latin typeface="Trebuchet MS"/>
                <a:cs typeface="Trebuchet MS"/>
              </a:rPr>
              <a:t>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g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25" dirty="0">
                <a:latin typeface="Trebuchet MS"/>
                <a:cs typeface="Trebuchet MS"/>
              </a:rPr>
              <a:t>ó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410845" marR="22225" indent="-335280" algn="just">
              <a:lnSpc>
                <a:spcPts val="1950"/>
              </a:lnSpc>
              <a:spcBef>
                <a:spcPts val="155"/>
              </a:spcBef>
            </a:pPr>
            <a:r>
              <a:rPr sz="1850" spc="95" dirty="0">
                <a:latin typeface="Trebuchet MS"/>
                <a:cs typeface="Trebuchet MS"/>
              </a:rPr>
              <a:t>-rozpoznawanie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barwy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dźwięków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różnych</a:t>
            </a:r>
            <a:r>
              <a:rPr sz="1850" spc="-3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instrumentów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muzycznych,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różnicowanie </a:t>
            </a:r>
            <a:r>
              <a:rPr sz="1850" spc="70" dirty="0">
                <a:latin typeface="Trebuchet MS"/>
                <a:cs typeface="Trebuchet MS"/>
              </a:rPr>
              <a:t>długości </a:t>
            </a:r>
            <a:r>
              <a:rPr sz="1850" spc="105" dirty="0">
                <a:latin typeface="Trebuchet MS"/>
                <a:cs typeface="Trebuchet MS"/>
              </a:rPr>
              <a:t>dźwięków </a:t>
            </a:r>
            <a:r>
              <a:rPr sz="1850" spc="60" dirty="0">
                <a:latin typeface="Trebuchet MS"/>
                <a:cs typeface="Trebuchet MS"/>
              </a:rPr>
              <a:t>(beee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35" dirty="0">
                <a:latin typeface="Trebuchet MS"/>
                <a:cs typeface="Trebuchet MS"/>
              </a:rPr>
              <a:t>brum, </a:t>
            </a:r>
            <a:r>
              <a:rPr sz="1850" spc="235" dirty="0">
                <a:latin typeface="Trebuchet MS"/>
                <a:cs typeface="Trebuchet MS"/>
              </a:rPr>
              <a:t>muuu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170" dirty="0">
                <a:latin typeface="Trebuchet MS"/>
                <a:cs typeface="Trebuchet MS"/>
              </a:rPr>
              <a:t>hu </a:t>
            </a:r>
            <a:r>
              <a:rPr sz="1850" spc="-70" dirty="0">
                <a:latin typeface="Trebuchet MS"/>
                <a:cs typeface="Trebuchet MS"/>
              </a:rPr>
              <a:t>hu), 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różnicowanie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dynamiki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(głośny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0" dirty="0">
                <a:latin typeface="Trebuchet MS"/>
                <a:cs typeface="Trebuchet MS"/>
              </a:rPr>
              <a:t>cichy),</a:t>
            </a:r>
            <a:endParaRPr sz="1850" dirty="0">
              <a:latin typeface="Trebuchet MS"/>
              <a:cs typeface="Trebuchet MS"/>
            </a:endParaRPr>
          </a:p>
          <a:p>
            <a:pPr marL="410845" marR="1657350" algn="just">
              <a:lnSpc>
                <a:spcPts val="1950"/>
              </a:lnSpc>
            </a:pPr>
            <a:r>
              <a:rPr sz="1850" spc="75" dirty="0">
                <a:latin typeface="Trebuchet MS"/>
                <a:cs typeface="Trebuchet MS"/>
              </a:rPr>
              <a:t>różnicowanie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częstotliwości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dźwięków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(wysoki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80" dirty="0">
                <a:latin typeface="Trebuchet MS"/>
                <a:cs typeface="Trebuchet MS"/>
              </a:rPr>
              <a:t>niski),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różnicowanie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wypowiedzi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słownej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pod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względem:</a:t>
            </a:r>
            <a:endParaRPr sz="1850" dirty="0">
              <a:latin typeface="Trebuchet MS"/>
              <a:cs typeface="Trebuchet MS"/>
            </a:endParaRPr>
          </a:p>
          <a:p>
            <a:pPr marL="290195" indent="-150495" algn="just">
              <a:lnSpc>
                <a:spcPts val="1795"/>
              </a:lnSpc>
              <a:buChar char="-"/>
              <a:tabLst>
                <a:tab pos="290830" algn="l"/>
              </a:tabLst>
            </a:pPr>
            <a:r>
              <a:rPr sz="1850" spc="5" dirty="0">
                <a:latin typeface="Trebuchet MS"/>
                <a:cs typeface="Trebuchet MS"/>
              </a:rPr>
              <a:t>intonacji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(pytanie,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podniecenie,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wykrzyknienie),</a:t>
            </a:r>
            <a:endParaRPr sz="1850" dirty="0">
              <a:latin typeface="Trebuchet MS"/>
              <a:cs typeface="Trebuchet MS"/>
            </a:endParaRPr>
          </a:p>
          <a:p>
            <a:pPr marL="290195" indent="-150495" algn="just">
              <a:lnSpc>
                <a:spcPts val="1950"/>
              </a:lnSpc>
              <a:buChar char="-"/>
              <a:tabLst>
                <a:tab pos="290830" algn="l"/>
              </a:tabLst>
            </a:pPr>
            <a:r>
              <a:rPr sz="1850" spc="90" dirty="0">
                <a:latin typeface="Trebuchet MS"/>
                <a:cs typeface="Trebuchet MS"/>
              </a:rPr>
              <a:t>akcentu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(Ola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MA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psa,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45" dirty="0">
                <a:latin typeface="Trebuchet MS"/>
                <a:cs typeface="Trebuchet MS"/>
              </a:rPr>
              <a:t>OLA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psa,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Ola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PSA),</a:t>
            </a:r>
            <a:endParaRPr sz="1850" dirty="0">
              <a:latin typeface="Trebuchet MS"/>
              <a:cs typeface="Trebuchet MS"/>
            </a:endParaRPr>
          </a:p>
          <a:p>
            <a:pPr marL="290195" indent="-150495" algn="just">
              <a:lnSpc>
                <a:spcPts val="1950"/>
              </a:lnSpc>
              <a:buChar char="-"/>
              <a:tabLst>
                <a:tab pos="290830" algn="l"/>
              </a:tabLst>
            </a:pPr>
            <a:r>
              <a:rPr sz="1850" spc="114" dirty="0">
                <a:latin typeface="Trebuchet MS"/>
                <a:cs typeface="Trebuchet MS"/>
              </a:rPr>
              <a:t>rytmu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(równy,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skandowany),</a:t>
            </a:r>
            <a:endParaRPr sz="1850" dirty="0">
              <a:latin typeface="Trebuchet MS"/>
              <a:cs typeface="Trebuchet MS"/>
            </a:endParaRPr>
          </a:p>
          <a:p>
            <a:pPr marL="290195" indent="-150495" algn="just">
              <a:lnSpc>
                <a:spcPts val="1950"/>
              </a:lnSpc>
              <a:buChar char="-"/>
              <a:tabLst>
                <a:tab pos="290830" algn="l"/>
              </a:tabLst>
            </a:pPr>
            <a:r>
              <a:rPr sz="1850" spc="160" dirty="0">
                <a:latin typeface="Trebuchet MS"/>
                <a:cs typeface="Trebuchet MS"/>
              </a:rPr>
              <a:t>tempa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(szybkie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wolne)</a:t>
            </a:r>
            <a:endParaRPr sz="1850" dirty="0">
              <a:latin typeface="Trebuchet MS"/>
              <a:cs typeface="Trebuchet MS"/>
            </a:endParaRPr>
          </a:p>
          <a:p>
            <a:pPr marL="290195" indent="-150495" algn="just">
              <a:lnSpc>
                <a:spcPts val="1950"/>
              </a:lnSpc>
              <a:buChar char="-"/>
              <a:tabLst>
                <a:tab pos="290830" algn="l"/>
              </a:tabLst>
            </a:pPr>
            <a:r>
              <a:rPr sz="1850" spc="75" dirty="0">
                <a:latin typeface="Trebuchet MS"/>
                <a:cs typeface="Trebuchet MS"/>
              </a:rPr>
              <a:t>różnicowanie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emocji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-10" dirty="0">
                <a:latin typeface="Trebuchet MS"/>
                <a:cs typeface="Trebuchet MS"/>
              </a:rPr>
              <a:t>głosie,</a:t>
            </a:r>
            <a:endParaRPr sz="1850" dirty="0">
              <a:latin typeface="Trebuchet MS"/>
              <a:cs typeface="Trebuchet MS"/>
            </a:endParaRPr>
          </a:p>
          <a:p>
            <a:pPr marL="290195" indent="-150495">
              <a:lnSpc>
                <a:spcPts val="2085"/>
              </a:lnSpc>
              <a:buChar char="-"/>
              <a:tabLst>
                <a:tab pos="290830" algn="l"/>
              </a:tabLst>
            </a:pPr>
            <a:r>
              <a:rPr sz="1850" spc="85" dirty="0">
                <a:latin typeface="Trebuchet MS"/>
                <a:cs typeface="Trebuchet MS"/>
              </a:rPr>
              <a:t>dostrzeganie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różnicy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długości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słów,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zdań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85" dirty="0">
                <a:latin typeface="Trebuchet MS"/>
                <a:cs typeface="Trebuchet MS"/>
              </a:rPr>
              <a:t>(np.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pies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lokomotywa),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1136852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1384502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1632152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127452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2375102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118052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613352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3861002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8724" y="4108652"/>
            <a:ext cx="66675" cy="666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016000" y="984896"/>
            <a:ext cx="8189595" cy="676146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410845" marR="201295" algn="just">
              <a:lnSpc>
                <a:spcPts val="1950"/>
              </a:lnSpc>
              <a:spcBef>
                <a:spcPts val="385"/>
              </a:spcBef>
            </a:pPr>
            <a:r>
              <a:rPr sz="1850" spc="70" dirty="0">
                <a:latin typeface="Trebuchet MS"/>
                <a:cs typeface="Trebuchet MS"/>
              </a:rPr>
              <a:t>ćwiczenie</a:t>
            </a:r>
            <a:r>
              <a:rPr sz="1850" spc="21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umiejętności</a:t>
            </a:r>
            <a:r>
              <a:rPr sz="1850" spc="21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rozumienia</a:t>
            </a:r>
            <a:r>
              <a:rPr sz="1850" spc="21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poleceń</a:t>
            </a:r>
            <a:r>
              <a:rPr sz="1850" spc="21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słownych,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wyróżnianie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liczenie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wyrazów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zdaniach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oraz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sylab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wyrazach,</a:t>
            </a:r>
            <a:endParaRPr sz="1850" dirty="0">
              <a:latin typeface="Trebuchet MS"/>
              <a:cs typeface="Trebuchet MS"/>
            </a:endParaRPr>
          </a:p>
          <a:p>
            <a:pPr marL="410845" marR="149860" algn="just">
              <a:lnSpc>
                <a:spcPts val="1950"/>
              </a:lnSpc>
            </a:pPr>
            <a:r>
              <a:rPr sz="1850" spc="110" dirty="0">
                <a:latin typeface="Trebuchet MS"/>
                <a:cs typeface="Trebuchet MS"/>
              </a:rPr>
              <a:t>wyszukiwanie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otoczeniu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przedmiotów,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których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nazwy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zaczynają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konkretną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głoskę,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np.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kubek,</a:t>
            </a:r>
            <a:r>
              <a:rPr sz="1850" spc="-55" dirty="0">
                <a:latin typeface="Trebuchet MS"/>
                <a:cs typeface="Trebuchet MS"/>
              </a:rPr>
              <a:t> stół, </a:t>
            </a:r>
            <a:r>
              <a:rPr sz="1850" spc="40" dirty="0">
                <a:latin typeface="Trebuchet MS"/>
                <a:cs typeface="Trebuchet MS"/>
              </a:rPr>
              <a:t>komputer,</a:t>
            </a:r>
            <a:endParaRPr sz="1850" dirty="0">
              <a:latin typeface="Trebuchet MS"/>
              <a:cs typeface="Trebuchet MS"/>
            </a:endParaRPr>
          </a:p>
          <a:p>
            <a:pPr marL="410845" algn="just">
              <a:lnSpc>
                <a:spcPts val="1795"/>
              </a:lnSpc>
            </a:pPr>
            <a:r>
              <a:rPr sz="1850" spc="125" dirty="0">
                <a:latin typeface="Trebuchet MS"/>
                <a:cs typeface="Trebuchet MS"/>
              </a:rPr>
              <a:t>odgadywanie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prostych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zagadek,</a:t>
            </a:r>
            <a:endParaRPr sz="1850" dirty="0">
              <a:latin typeface="Trebuchet MS"/>
              <a:cs typeface="Trebuchet MS"/>
            </a:endParaRPr>
          </a:p>
          <a:p>
            <a:pPr marL="410845" marR="5080" indent="63500" algn="just">
              <a:lnSpc>
                <a:spcPts val="1950"/>
              </a:lnSpc>
              <a:spcBef>
                <a:spcPts val="155"/>
              </a:spcBef>
            </a:pPr>
            <a:r>
              <a:rPr sz="1850" spc="60" dirty="0">
                <a:latin typeface="Trebuchet MS"/>
                <a:cs typeface="Trebuchet MS"/>
              </a:rPr>
              <a:t>odróżnianie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mowy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prawidłowej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od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nieprawidłowej,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np.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04" dirty="0">
                <a:latin typeface="Trebuchet MS"/>
                <a:cs typeface="Trebuchet MS"/>
              </a:rPr>
              <a:t>wymawiamy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wyrazy </a:t>
            </a:r>
            <a:r>
              <a:rPr sz="1850" spc="85" dirty="0">
                <a:latin typeface="Trebuchet MS"/>
                <a:cs typeface="Trebuchet MS"/>
              </a:rPr>
              <a:t>zaczynające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80" dirty="0">
                <a:latin typeface="Trebuchet MS"/>
                <a:cs typeface="Trebuchet MS"/>
              </a:rPr>
              <a:t>głoskę </a:t>
            </a:r>
            <a:r>
              <a:rPr sz="1850" spc="-25" dirty="0">
                <a:latin typeface="Trebuchet MS"/>
                <a:cs typeface="Trebuchet MS"/>
              </a:rPr>
              <a:t>[sz] </a:t>
            </a:r>
            <a:r>
              <a:rPr sz="1850" spc="30" dirty="0">
                <a:latin typeface="Trebuchet MS"/>
                <a:cs typeface="Trebuchet MS"/>
              </a:rPr>
              <a:t>lub </a:t>
            </a:r>
            <a:r>
              <a:rPr sz="1850" spc="-155" dirty="0">
                <a:latin typeface="Trebuchet MS"/>
                <a:cs typeface="Trebuchet MS"/>
              </a:rPr>
              <a:t>[s], </a:t>
            </a:r>
            <a:r>
              <a:rPr sz="1850" spc="45" dirty="0">
                <a:latin typeface="Trebuchet MS"/>
                <a:cs typeface="Trebuchet MS"/>
              </a:rPr>
              <a:t>dziecko </a:t>
            </a:r>
            <a:r>
              <a:rPr sz="1850" spc="15" dirty="0">
                <a:latin typeface="Trebuchet MS"/>
                <a:cs typeface="Trebuchet MS"/>
              </a:rPr>
              <a:t>klaszcze, </a:t>
            </a:r>
            <a:r>
              <a:rPr sz="1850" spc="140" dirty="0">
                <a:latin typeface="Trebuchet MS"/>
                <a:cs typeface="Trebuchet MS"/>
              </a:rPr>
              <a:t>gdy 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b</a:t>
            </a:r>
            <a:r>
              <a:rPr sz="1850" spc="-185" dirty="0">
                <a:latin typeface="Trebuchet MS"/>
                <a:cs typeface="Trebuchet MS"/>
              </a:rPr>
              <a:t>ł</a:t>
            </a:r>
            <a:r>
              <a:rPr sz="1850" spc="160" dirty="0">
                <a:latin typeface="Trebuchet MS"/>
                <a:cs typeface="Trebuchet MS"/>
              </a:rPr>
              <a:t>ą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05" dirty="0">
                <a:latin typeface="Trebuchet MS"/>
                <a:cs typeface="Trebuchet MS"/>
              </a:rPr>
              <a:t>p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520" dirty="0">
                <a:latin typeface="Trebuchet MS"/>
                <a:cs typeface="Trebuchet MS"/>
              </a:rPr>
              <a:t>„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45" dirty="0">
                <a:latin typeface="Trebuchet MS"/>
                <a:cs typeface="Trebuchet MS"/>
              </a:rPr>
              <a:t>f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505" dirty="0">
                <a:latin typeface="Trebuchet MS"/>
                <a:cs typeface="Trebuchet MS"/>
              </a:rPr>
              <a:t>”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-25" dirty="0">
                <a:latin typeface="Trebuchet MS"/>
                <a:cs typeface="Trebuchet MS"/>
              </a:rPr>
              <a:t>t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420" dirty="0">
                <a:latin typeface="Trebuchet MS"/>
                <a:cs typeface="Trebuchet MS"/>
              </a:rPr>
              <a:t>‘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90" dirty="0">
                <a:latin typeface="Trebuchet MS"/>
                <a:cs typeface="Trebuchet MS"/>
              </a:rPr>
              <a:t>z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45" dirty="0">
                <a:latin typeface="Trebuchet MS"/>
                <a:cs typeface="Trebuchet MS"/>
              </a:rPr>
              <a:t>f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-440" dirty="0">
                <a:latin typeface="Trebuchet MS"/>
                <a:cs typeface="Trebuchet MS"/>
              </a:rPr>
              <a:t>’</a:t>
            </a:r>
            <a:r>
              <a:rPr sz="1850" spc="-425" dirty="0">
                <a:latin typeface="Trebuchet MS"/>
                <a:cs typeface="Trebuchet MS"/>
              </a:rPr>
              <a:t>,</a:t>
            </a:r>
            <a:endParaRPr sz="1850" dirty="0">
              <a:latin typeface="Trebuchet MS"/>
              <a:cs typeface="Trebuchet MS"/>
            </a:endParaRPr>
          </a:p>
          <a:p>
            <a:pPr marL="396240" marR="1095375" indent="14604" algn="just">
              <a:lnSpc>
                <a:spcPts val="1950"/>
              </a:lnSpc>
            </a:pPr>
            <a:r>
              <a:rPr sz="1850" spc="85" dirty="0">
                <a:latin typeface="Trebuchet MS"/>
                <a:cs typeface="Trebuchet MS"/>
              </a:rPr>
              <a:t>powtarzanie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usłyszanych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ciągów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sylabowych,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zdaniowych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80" dirty="0">
                <a:latin typeface="Trebuchet MS"/>
                <a:cs typeface="Trebuchet MS"/>
              </a:rPr>
              <a:t>wyrazowych, </a:t>
            </a:r>
            <a:r>
              <a:rPr sz="1850" spc="125" dirty="0">
                <a:latin typeface="Trebuchet MS"/>
                <a:cs typeface="Trebuchet MS"/>
              </a:rPr>
              <a:t>nauka </a:t>
            </a:r>
            <a:r>
              <a:rPr sz="1850" spc="45" dirty="0">
                <a:latin typeface="Trebuchet MS"/>
                <a:cs typeface="Trebuchet MS"/>
              </a:rPr>
              <a:t>pór </a:t>
            </a:r>
            <a:r>
              <a:rPr sz="1850" spc="-55" dirty="0">
                <a:latin typeface="Trebuchet MS"/>
                <a:cs typeface="Trebuchet MS"/>
              </a:rPr>
              <a:t>roku, </a:t>
            </a:r>
            <a:r>
              <a:rPr sz="1850" spc="95" dirty="0">
                <a:latin typeface="Trebuchet MS"/>
                <a:cs typeface="Trebuchet MS"/>
              </a:rPr>
              <a:t>miesięcy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40" dirty="0">
                <a:latin typeface="Trebuchet MS"/>
                <a:cs typeface="Trebuchet MS"/>
              </a:rPr>
              <a:t>dni </a:t>
            </a:r>
            <a:r>
              <a:rPr sz="1850" spc="30" dirty="0">
                <a:latin typeface="Trebuchet MS"/>
                <a:cs typeface="Trebuchet MS"/>
              </a:rPr>
              <a:t>tygodnia, 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tworzenie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rymów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podanych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wyrazów,</a:t>
            </a:r>
            <a:endParaRPr sz="1850" dirty="0">
              <a:latin typeface="Trebuchet MS"/>
              <a:cs typeface="Trebuchet MS"/>
            </a:endParaRPr>
          </a:p>
          <a:p>
            <a:pPr marL="410845" marR="851535" algn="just">
              <a:lnSpc>
                <a:spcPts val="1950"/>
              </a:lnSpc>
            </a:pPr>
            <a:r>
              <a:rPr sz="1850" spc="95" dirty="0">
                <a:latin typeface="Trebuchet MS"/>
                <a:cs typeface="Trebuchet MS"/>
              </a:rPr>
              <a:t>opowiadanie </a:t>
            </a:r>
            <a:r>
              <a:rPr sz="1850" spc="25" dirty="0">
                <a:latin typeface="Trebuchet MS"/>
                <a:cs typeface="Trebuchet MS"/>
              </a:rPr>
              <a:t>treści </a:t>
            </a:r>
            <a:r>
              <a:rPr sz="1850" spc="120" dirty="0">
                <a:latin typeface="Trebuchet MS"/>
                <a:cs typeface="Trebuchet MS"/>
              </a:rPr>
              <a:t>usłyszanych </a:t>
            </a:r>
            <a:r>
              <a:rPr sz="1850" spc="15" dirty="0">
                <a:latin typeface="Trebuchet MS"/>
                <a:cs typeface="Trebuchet MS"/>
              </a:rPr>
              <a:t>historyjek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50" dirty="0">
                <a:latin typeface="Trebuchet MS"/>
                <a:cs typeface="Trebuchet MS"/>
              </a:rPr>
              <a:t>wierszyków, 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nauka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pamięć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wierszyków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przekazanych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drogą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słuchową</a:t>
            </a:r>
            <a:endParaRPr sz="185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785"/>
              </a:spcBef>
            </a:pPr>
            <a:r>
              <a:rPr sz="1350" spc="-10" dirty="0">
                <a:latin typeface="Trebuchet MS"/>
                <a:cs typeface="Trebuchet MS"/>
              </a:rPr>
              <a:t>Literatura:</a:t>
            </a:r>
            <a:endParaRPr sz="1350" dirty="0">
              <a:latin typeface="Trebuchet MS"/>
              <a:cs typeface="Trebuchet MS"/>
            </a:endParaRPr>
          </a:p>
          <a:p>
            <a:pPr marL="12700" marR="1127760">
              <a:lnSpc>
                <a:spcPts val="1430"/>
              </a:lnSpc>
              <a:spcBef>
                <a:spcPts val="1435"/>
              </a:spcBef>
            </a:pPr>
            <a:r>
              <a:rPr sz="1350" spc="25" dirty="0">
                <a:latin typeface="Trebuchet MS"/>
                <a:cs typeface="Trebuchet MS"/>
              </a:rPr>
              <a:t>1.Cieszyńska-Rożek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-165" dirty="0">
                <a:latin typeface="Trebuchet MS"/>
                <a:cs typeface="Trebuchet MS"/>
              </a:rPr>
              <a:t>J.,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75" dirty="0">
                <a:latin typeface="Trebuchet MS"/>
                <a:cs typeface="Trebuchet MS"/>
              </a:rPr>
              <a:t>Metoda</a:t>
            </a:r>
            <a:r>
              <a:rPr sz="1350" spc="-25" dirty="0">
                <a:latin typeface="Trebuchet MS"/>
                <a:cs typeface="Trebuchet MS"/>
              </a:rPr>
              <a:t> </a:t>
            </a:r>
            <a:r>
              <a:rPr sz="1350" spc="60" dirty="0">
                <a:latin typeface="Trebuchet MS"/>
                <a:cs typeface="Trebuchet MS"/>
              </a:rPr>
              <a:t>krakowska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105" dirty="0">
                <a:latin typeface="Trebuchet MS"/>
                <a:cs typeface="Trebuchet MS"/>
              </a:rPr>
              <a:t>wobec</a:t>
            </a:r>
            <a:r>
              <a:rPr sz="1350" spc="-25" dirty="0">
                <a:latin typeface="Trebuchet MS"/>
                <a:cs typeface="Trebuchet MS"/>
              </a:rPr>
              <a:t> </a:t>
            </a:r>
            <a:r>
              <a:rPr sz="1350" spc="70" dirty="0">
                <a:latin typeface="Trebuchet MS"/>
                <a:cs typeface="Trebuchet MS"/>
              </a:rPr>
              <a:t>zaburzeń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dirty="0">
                <a:latin typeface="Trebuchet MS"/>
                <a:cs typeface="Trebuchet MS"/>
              </a:rPr>
              <a:t>rozwojudzieci.</a:t>
            </a:r>
            <a:r>
              <a:rPr sz="1350" spc="-25" dirty="0">
                <a:latin typeface="Trebuchet MS"/>
                <a:cs typeface="Trebuchet MS"/>
              </a:rPr>
              <a:t> </a:t>
            </a:r>
            <a:r>
              <a:rPr sz="1350" spc="10" dirty="0">
                <a:latin typeface="Trebuchet MS"/>
                <a:cs typeface="Trebuchet MS"/>
              </a:rPr>
              <a:t>Kraków,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-45" dirty="0">
                <a:latin typeface="Trebuchet MS"/>
                <a:cs typeface="Trebuchet MS"/>
              </a:rPr>
              <a:t>2013 </a:t>
            </a:r>
            <a:r>
              <a:rPr sz="1350" spc="-390" dirty="0">
                <a:latin typeface="Trebuchet MS"/>
                <a:cs typeface="Trebuchet MS"/>
              </a:rPr>
              <a:t> </a:t>
            </a:r>
            <a:r>
              <a:rPr sz="1350" spc="50" dirty="0">
                <a:latin typeface="Trebuchet MS"/>
                <a:cs typeface="Trebuchet MS"/>
              </a:rPr>
              <a:t>2.Chmielewska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165" dirty="0">
                <a:latin typeface="Trebuchet MS"/>
                <a:cs typeface="Trebuchet MS"/>
              </a:rPr>
              <a:t>E.,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110" dirty="0">
                <a:latin typeface="Trebuchet MS"/>
                <a:cs typeface="Trebuchet MS"/>
              </a:rPr>
              <a:t>Zabawy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70" dirty="0">
                <a:latin typeface="Trebuchet MS"/>
                <a:cs typeface="Trebuchet MS"/>
              </a:rPr>
              <a:t>logopedyczne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14" dirty="0">
                <a:latin typeface="Trebuchet MS"/>
                <a:cs typeface="Trebuchet MS"/>
              </a:rPr>
              <a:t>i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35" dirty="0">
                <a:latin typeface="Trebuchet MS"/>
                <a:cs typeface="Trebuchet MS"/>
              </a:rPr>
              <a:t>nie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55" dirty="0">
                <a:latin typeface="Trebuchet MS"/>
                <a:cs typeface="Trebuchet MS"/>
              </a:rPr>
              <a:t>tylko.</a:t>
            </a:r>
            <a:r>
              <a:rPr sz="1350" spc="-40" dirty="0">
                <a:latin typeface="Trebuchet MS"/>
                <a:cs typeface="Trebuchet MS"/>
              </a:rPr>
              <a:t> Kielce,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55" dirty="0">
                <a:latin typeface="Trebuchet MS"/>
                <a:cs typeface="Trebuchet MS"/>
              </a:rPr>
              <a:t>2001</a:t>
            </a:r>
            <a:endParaRPr sz="1350" dirty="0">
              <a:latin typeface="Trebuchet MS"/>
              <a:cs typeface="Trebuchet MS"/>
            </a:endParaRPr>
          </a:p>
          <a:p>
            <a:pPr marL="133985" indent="-121920">
              <a:lnSpc>
                <a:spcPts val="1305"/>
              </a:lnSpc>
              <a:buSzPct val="92592"/>
              <a:buAutoNum type="arabicPeriod" startAt="3"/>
              <a:tabLst>
                <a:tab pos="134620" algn="l"/>
              </a:tabLst>
            </a:pPr>
            <a:r>
              <a:rPr sz="1350" spc="80" dirty="0">
                <a:latin typeface="Trebuchet MS"/>
                <a:cs typeface="Trebuchet MS"/>
              </a:rPr>
              <a:t>Demel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-200" dirty="0">
                <a:latin typeface="Trebuchet MS"/>
                <a:cs typeface="Trebuchet MS"/>
              </a:rPr>
              <a:t>G.,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105" dirty="0">
                <a:latin typeface="Trebuchet MS"/>
                <a:cs typeface="Trebuchet MS"/>
              </a:rPr>
              <a:t>Minimum</a:t>
            </a:r>
            <a:r>
              <a:rPr sz="1350" spc="-25" dirty="0">
                <a:latin typeface="Trebuchet MS"/>
                <a:cs typeface="Trebuchet MS"/>
              </a:rPr>
              <a:t> </a:t>
            </a:r>
            <a:r>
              <a:rPr sz="1350" spc="70" dirty="0">
                <a:latin typeface="Trebuchet MS"/>
                <a:cs typeface="Trebuchet MS"/>
              </a:rPr>
              <a:t>logopedyczne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50" dirty="0">
                <a:latin typeface="Trebuchet MS"/>
                <a:cs typeface="Trebuchet MS"/>
              </a:rPr>
              <a:t>nauczyciela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15" dirty="0">
                <a:latin typeface="Trebuchet MS"/>
                <a:cs typeface="Trebuchet MS"/>
              </a:rPr>
              <a:t>przedszkola.</a:t>
            </a:r>
            <a:r>
              <a:rPr sz="1350" spc="-25" dirty="0">
                <a:latin typeface="Trebuchet MS"/>
                <a:cs typeface="Trebuchet MS"/>
              </a:rPr>
              <a:t> </a:t>
            </a:r>
            <a:r>
              <a:rPr sz="1350" spc="90" dirty="0">
                <a:latin typeface="Trebuchet MS"/>
                <a:cs typeface="Trebuchet MS"/>
              </a:rPr>
              <a:t>Warszawa,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-20" dirty="0">
                <a:latin typeface="Trebuchet MS"/>
                <a:cs typeface="Trebuchet MS"/>
              </a:rPr>
              <a:t>1998</a:t>
            </a:r>
            <a:endParaRPr sz="1350" dirty="0">
              <a:latin typeface="Trebuchet MS"/>
              <a:cs typeface="Trebuchet MS"/>
            </a:endParaRPr>
          </a:p>
          <a:p>
            <a:pPr marL="311150" indent="-299085">
              <a:lnSpc>
                <a:spcPts val="1425"/>
              </a:lnSpc>
              <a:buSzPct val="92592"/>
              <a:buAutoNum type="arabicPeriod" startAt="3"/>
              <a:tabLst>
                <a:tab pos="311150" algn="l"/>
                <a:tab pos="311785" algn="l"/>
              </a:tabLst>
            </a:pPr>
            <a:r>
              <a:rPr sz="1350" spc="80" dirty="0">
                <a:latin typeface="Trebuchet MS"/>
                <a:cs typeface="Trebuchet MS"/>
              </a:rPr>
              <a:t>Kaczmarek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180" dirty="0">
                <a:latin typeface="Trebuchet MS"/>
                <a:cs typeface="Trebuchet MS"/>
              </a:rPr>
              <a:t>L.,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100" dirty="0">
                <a:latin typeface="Trebuchet MS"/>
                <a:cs typeface="Trebuchet MS"/>
              </a:rPr>
              <a:t>Nasze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30" dirty="0">
                <a:latin typeface="Trebuchet MS"/>
                <a:cs typeface="Trebuchet MS"/>
              </a:rPr>
              <a:t>dziecko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80" dirty="0">
                <a:latin typeface="Trebuchet MS"/>
                <a:cs typeface="Trebuchet MS"/>
              </a:rPr>
              <a:t>uczy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45" dirty="0">
                <a:latin typeface="Trebuchet MS"/>
                <a:cs typeface="Trebuchet MS"/>
              </a:rPr>
              <a:t>się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75" dirty="0">
                <a:latin typeface="Trebuchet MS"/>
                <a:cs typeface="Trebuchet MS"/>
              </a:rPr>
              <a:t>mowy.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25" dirty="0">
                <a:latin typeface="Trebuchet MS"/>
                <a:cs typeface="Trebuchet MS"/>
              </a:rPr>
              <a:t>Lublin,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40" dirty="0">
                <a:latin typeface="Trebuchet MS"/>
                <a:cs typeface="Trebuchet MS"/>
              </a:rPr>
              <a:t>1966</a:t>
            </a:r>
            <a:endParaRPr sz="1350" dirty="0">
              <a:latin typeface="Trebuchet MS"/>
              <a:cs typeface="Trebuchet MS"/>
            </a:endParaRPr>
          </a:p>
          <a:p>
            <a:pPr marL="319405" indent="-307340">
              <a:lnSpc>
                <a:spcPts val="1425"/>
              </a:lnSpc>
              <a:buSzPct val="92592"/>
              <a:buAutoNum type="arabicPeriod" startAt="3"/>
              <a:tabLst>
                <a:tab pos="319405" algn="l"/>
                <a:tab pos="320040" algn="l"/>
              </a:tabLst>
            </a:pPr>
            <a:r>
              <a:rPr sz="1350" spc="114" dirty="0">
                <a:latin typeface="Trebuchet MS"/>
                <a:cs typeface="Trebuchet MS"/>
              </a:rPr>
              <a:t>M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50" dirty="0">
                <a:latin typeface="Trebuchet MS"/>
                <a:cs typeface="Trebuchet MS"/>
              </a:rPr>
              <a:t>c</a:t>
            </a:r>
            <a:r>
              <a:rPr sz="1350" spc="125" dirty="0">
                <a:latin typeface="Trebuchet MS"/>
                <a:cs typeface="Trebuchet MS"/>
              </a:rPr>
              <a:t>h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135" dirty="0">
                <a:latin typeface="Trebuchet MS"/>
                <a:cs typeface="Trebuchet MS"/>
              </a:rPr>
              <a:t>l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25" dirty="0">
                <a:latin typeface="Trebuchet MS"/>
                <a:cs typeface="Trebuchet MS"/>
              </a:rPr>
              <a:t>k</a:t>
            </a:r>
            <a:r>
              <a:rPr sz="1350" spc="-10" dirty="0">
                <a:latin typeface="Trebuchet MS"/>
                <a:cs typeface="Trebuchet MS"/>
              </a:rPr>
              <a:t>-</a:t>
            </a:r>
            <a:r>
              <a:rPr sz="1350" spc="420" dirty="0">
                <a:latin typeface="Trebuchet MS"/>
                <a:cs typeface="Trebuchet MS"/>
              </a:rPr>
              <a:t>W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70" dirty="0">
                <a:latin typeface="Trebuchet MS"/>
                <a:cs typeface="Trebuchet MS"/>
              </a:rPr>
              <a:t>d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-80" dirty="0">
                <a:latin typeface="Trebuchet MS"/>
                <a:cs typeface="Trebuchet MS"/>
              </a:rPr>
              <a:t>r</a:t>
            </a:r>
            <a:r>
              <a:rPr sz="1350" spc="120" dirty="0">
                <a:latin typeface="Trebuchet MS"/>
                <a:cs typeface="Trebuchet MS"/>
              </a:rPr>
              <a:t>a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85" dirty="0">
                <a:latin typeface="Trebuchet MS"/>
                <a:cs typeface="Trebuchet MS"/>
              </a:rPr>
              <a:t>I</a:t>
            </a:r>
            <a:r>
              <a:rPr sz="1350" spc="-315" dirty="0">
                <a:latin typeface="Trebuchet MS"/>
                <a:cs typeface="Trebuchet MS"/>
              </a:rPr>
              <a:t>.</a:t>
            </a:r>
            <a:r>
              <a:rPr sz="1350" spc="-310" dirty="0">
                <a:latin typeface="Trebuchet MS"/>
                <a:cs typeface="Trebuchet MS"/>
              </a:rPr>
              <a:t>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114" dirty="0">
                <a:latin typeface="Trebuchet MS"/>
                <a:cs typeface="Trebuchet MS"/>
              </a:rPr>
              <a:t>M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-135" dirty="0">
                <a:latin typeface="Trebuchet MS"/>
                <a:cs typeface="Trebuchet MS"/>
              </a:rPr>
              <a:t>ł</a:t>
            </a:r>
            <a:r>
              <a:rPr sz="1350" spc="95" dirty="0">
                <a:latin typeface="Trebuchet MS"/>
                <a:cs typeface="Trebuchet MS"/>
              </a:rPr>
              <a:t>e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120" dirty="0">
                <a:latin typeface="Trebuchet MS"/>
                <a:cs typeface="Trebuchet MS"/>
              </a:rPr>
              <a:t>u</a:t>
            </a:r>
            <a:r>
              <a:rPr sz="1350" spc="165" dirty="0">
                <a:latin typeface="Trebuchet MS"/>
                <a:cs typeface="Trebuchet MS"/>
              </a:rPr>
              <a:t>s</a:t>
            </a:r>
            <a:r>
              <a:rPr sz="1350" spc="65" dirty="0">
                <a:latin typeface="Trebuchet MS"/>
                <a:cs typeface="Trebuchet MS"/>
              </a:rPr>
              <a:t>z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315" dirty="0">
                <a:latin typeface="Trebuchet MS"/>
                <a:cs typeface="Trebuchet MS"/>
              </a:rPr>
              <a:t>m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70" dirty="0">
                <a:latin typeface="Trebuchet MS"/>
                <a:cs typeface="Trebuchet MS"/>
              </a:rPr>
              <a:t>d</a:t>
            </a:r>
            <a:r>
              <a:rPr sz="1350" spc="65" dirty="0">
                <a:latin typeface="Trebuchet MS"/>
                <a:cs typeface="Trebuchet MS"/>
              </a:rPr>
              <a:t>ź</a:t>
            </a:r>
            <a:r>
              <a:rPr sz="1350" spc="210" dirty="0">
                <a:latin typeface="Trebuchet MS"/>
                <a:cs typeface="Trebuchet MS"/>
              </a:rPr>
              <a:t>w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90" dirty="0">
                <a:latin typeface="Trebuchet MS"/>
                <a:cs typeface="Trebuchet MS"/>
              </a:rPr>
              <a:t>ę</a:t>
            </a:r>
            <a:r>
              <a:rPr sz="1350" spc="-25" dirty="0">
                <a:latin typeface="Trebuchet MS"/>
                <a:cs typeface="Trebuchet MS"/>
              </a:rPr>
              <a:t>k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-310" dirty="0">
                <a:latin typeface="Trebuchet MS"/>
                <a:cs typeface="Trebuchet MS"/>
              </a:rPr>
              <a:t>.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60" dirty="0">
                <a:latin typeface="Trebuchet MS"/>
                <a:cs typeface="Trebuchet MS"/>
              </a:rPr>
              <a:t>K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25" dirty="0">
                <a:latin typeface="Trebuchet MS"/>
                <a:cs typeface="Trebuchet MS"/>
              </a:rPr>
              <a:t>t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210" dirty="0">
                <a:latin typeface="Trebuchet MS"/>
                <a:cs typeface="Trebuchet MS"/>
              </a:rPr>
              <a:t>w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50" dirty="0">
                <a:latin typeface="Trebuchet MS"/>
                <a:cs typeface="Trebuchet MS"/>
              </a:rPr>
              <a:t>c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-310" dirty="0">
                <a:latin typeface="Trebuchet MS"/>
                <a:cs typeface="Trebuchet MS"/>
              </a:rPr>
              <a:t>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50" dirty="0">
                <a:latin typeface="Trebuchet MS"/>
                <a:cs typeface="Trebuchet MS"/>
              </a:rPr>
              <a:t>2</a:t>
            </a:r>
            <a:r>
              <a:rPr sz="1350" spc="5" dirty="0">
                <a:latin typeface="Trebuchet MS"/>
                <a:cs typeface="Trebuchet MS"/>
              </a:rPr>
              <a:t>00</a:t>
            </a:r>
            <a:r>
              <a:rPr sz="1350" spc="-15" dirty="0">
                <a:latin typeface="Trebuchet MS"/>
                <a:cs typeface="Trebuchet MS"/>
              </a:rPr>
              <a:t>7</a:t>
            </a:r>
            <a:endParaRPr sz="1350" dirty="0">
              <a:latin typeface="Trebuchet MS"/>
              <a:cs typeface="Trebuchet MS"/>
            </a:endParaRPr>
          </a:p>
          <a:p>
            <a:pPr marL="12700" marR="1854835">
              <a:lnSpc>
                <a:spcPts val="1430"/>
              </a:lnSpc>
              <a:spcBef>
                <a:spcPts val="110"/>
              </a:spcBef>
              <a:buSzPct val="92592"/>
              <a:buAutoNum type="arabicPeriod" startAt="3"/>
              <a:tabLst>
                <a:tab pos="319405" algn="l"/>
                <a:tab pos="320040" algn="l"/>
              </a:tabLst>
            </a:pPr>
            <a:r>
              <a:rPr sz="1350" spc="50" dirty="0">
                <a:latin typeface="Trebuchet MS"/>
                <a:cs typeface="Trebuchet MS"/>
              </a:rPr>
              <a:t>Michalak-Widera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235" dirty="0">
                <a:latin typeface="Trebuchet MS"/>
                <a:cs typeface="Trebuchet MS"/>
              </a:rPr>
              <a:t>I.,</a:t>
            </a:r>
            <a:r>
              <a:rPr sz="1350" spc="-204" dirty="0">
                <a:latin typeface="Trebuchet MS"/>
                <a:cs typeface="Trebuchet MS"/>
              </a:rPr>
              <a:t> </a:t>
            </a:r>
            <a:r>
              <a:rPr sz="1350" spc="90" dirty="0">
                <a:latin typeface="Trebuchet MS"/>
                <a:cs typeface="Trebuchet MS"/>
              </a:rPr>
              <a:t>Węsierska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90" dirty="0">
                <a:latin typeface="Trebuchet MS"/>
                <a:cs typeface="Trebuchet MS"/>
              </a:rPr>
              <a:t>K.,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110" dirty="0">
                <a:latin typeface="Trebuchet MS"/>
                <a:cs typeface="Trebuchet MS"/>
              </a:rPr>
              <a:t>Zabawy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35" dirty="0">
                <a:latin typeface="Trebuchet MS"/>
                <a:cs typeface="Trebuchet MS"/>
              </a:rPr>
              <a:t>buzi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14" dirty="0">
                <a:latin typeface="Trebuchet MS"/>
                <a:cs typeface="Trebuchet MS"/>
              </a:rPr>
              <a:t>i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20" dirty="0">
                <a:latin typeface="Trebuchet MS"/>
                <a:cs typeface="Trebuchet MS"/>
              </a:rPr>
              <a:t>językadla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80" dirty="0">
                <a:latin typeface="Trebuchet MS"/>
                <a:cs typeface="Trebuchet MS"/>
              </a:rPr>
              <a:t>każdego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55" dirty="0">
                <a:latin typeface="Trebuchet MS"/>
                <a:cs typeface="Trebuchet MS"/>
              </a:rPr>
              <a:t>smyka. </a:t>
            </a:r>
            <a:r>
              <a:rPr sz="1350" spc="-395" dirty="0">
                <a:latin typeface="Trebuchet MS"/>
                <a:cs typeface="Trebuchet MS"/>
              </a:rPr>
              <a:t> </a:t>
            </a:r>
            <a:r>
              <a:rPr sz="1350" spc="15" dirty="0">
                <a:latin typeface="Trebuchet MS"/>
                <a:cs typeface="Trebuchet MS"/>
              </a:rPr>
              <a:t>Katowice,</a:t>
            </a:r>
            <a:r>
              <a:rPr sz="1350" spc="-45" dirty="0">
                <a:latin typeface="Trebuchet MS"/>
                <a:cs typeface="Trebuchet MS"/>
              </a:rPr>
              <a:t> </a:t>
            </a:r>
            <a:r>
              <a:rPr sz="1350" spc="25" dirty="0">
                <a:latin typeface="Trebuchet MS"/>
                <a:cs typeface="Trebuchet MS"/>
              </a:rPr>
              <a:t>2009</a:t>
            </a:r>
            <a:endParaRPr sz="1350" dirty="0">
              <a:latin typeface="Trebuchet MS"/>
              <a:cs typeface="Trebuchet MS"/>
            </a:endParaRPr>
          </a:p>
          <a:p>
            <a:pPr marL="311785" indent="-299720">
              <a:lnSpc>
                <a:spcPts val="1305"/>
              </a:lnSpc>
              <a:buSzPct val="92592"/>
              <a:buAutoNum type="arabicPeriod" startAt="3"/>
              <a:tabLst>
                <a:tab pos="311785" algn="l"/>
                <a:tab pos="312420" algn="l"/>
              </a:tabLst>
            </a:pPr>
            <a:r>
              <a:rPr sz="1350" spc="70" dirty="0">
                <a:latin typeface="Trebuchet MS"/>
                <a:cs typeface="Trebuchet MS"/>
              </a:rPr>
              <a:t>Porayski-Pomsta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65" dirty="0">
                <a:latin typeface="Trebuchet MS"/>
                <a:cs typeface="Trebuchet MS"/>
              </a:rPr>
              <a:t>J.,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90" dirty="0">
                <a:latin typeface="Trebuchet MS"/>
                <a:cs typeface="Trebuchet MS"/>
              </a:rPr>
              <a:t>rozwojumowy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0" dirty="0">
                <a:latin typeface="Trebuchet MS"/>
                <a:cs typeface="Trebuchet MS"/>
              </a:rPr>
              <a:t>dziecka.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90" dirty="0">
                <a:latin typeface="Trebuchet MS"/>
                <a:cs typeface="Trebuchet MS"/>
              </a:rPr>
              <a:t>Warszawa,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45" dirty="0">
                <a:latin typeface="Trebuchet MS"/>
                <a:cs typeface="Trebuchet MS"/>
              </a:rPr>
              <a:t>2015</a:t>
            </a:r>
            <a:endParaRPr sz="1350" dirty="0">
              <a:latin typeface="Trebuchet MS"/>
              <a:cs typeface="Trebuchet MS"/>
            </a:endParaRPr>
          </a:p>
          <a:p>
            <a:pPr marL="329565" indent="-317500">
              <a:lnSpc>
                <a:spcPts val="1425"/>
              </a:lnSpc>
              <a:buSzPct val="92592"/>
              <a:buAutoNum type="arabicPeriod" startAt="3"/>
              <a:tabLst>
                <a:tab pos="329565" algn="l"/>
                <a:tab pos="330200" algn="l"/>
              </a:tabLst>
            </a:pPr>
            <a:r>
              <a:rPr sz="1350" spc="70" dirty="0">
                <a:latin typeface="Trebuchet MS"/>
                <a:cs typeface="Trebuchet MS"/>
              </a:rPr>
              <a:t>Sachajska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65" dirty="0">
                <a:latin typeface="Trebuchet MS"/>
                <a:cs typeface="Trebuchet MS"/>
              </a:rPr>
              <a:t>E.,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120" dirty="0">
                <a:latin typeface="Trebuchet MS"/>
                <a:cs typeface="Trebuchet MS"/>
              </a:rPr>
              <a:t>Uczymy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55" dirty="0">
                <a:latin typeface="Trebuchet MS"/>
                <a:cs typeface="Trebuchet MS"/>
              </a:rPr>
              <a:t>poprawnej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95" dirty="0">
                <a:latin typeface="Trebuchet MS"/>
                <a:cs typeface="Trebuchet MS"/>
              </a:rPr>
              <a:t>wymowy.</a:t>
            </a:r>
            <a:r>
              <a:rPr sz="1350" spc="-30" dirty="0">
                <a:latin typeface="Trebuchet MS"/>
                <a:cs typeface="Trebuchet MS"/>
              </a:rPr>
              <a:t> </a:t>
            </a:r>
            <a:r>
              <a:rPr sz="1350" spc="90" dirty="0">
                <a:latin typeface="Trebuchet MS"/>
                <a:cs typeface="Trebuchet MS"/>
              </a:rPr>
              <a:t>Warszawa,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-100" dirty="0">
                <a:latin typeface="Trebuchet MS"/>
                <a:cs typeface="Trebuchet MS"/>
              </a:rPr>
              <a:t>1981</a:t>
            </a:r>
            <a:endParaRPr sz="1350" dirty="0">
              <a:latin typeface="Trebuchet MS"/>
              <a:cs typeface="Trebuchet MS"/>
            </a:endParaRPr>
          </a:p>
          <a:p>
            <a:pPr marL="12700" marR="1727835">
              <a:lnSpc>
                <a:spcPts val="1430"/>
              </a:lnSpc>
              <a:spcBef>
                <a:spcPts val="110"/>
              </a:spcBef>
              <a:buSzPct val="92592"/>
              <a:buAutoNum type="arabicPeriod" startAt="3"/>
              <a:tabLst>
                <a:tab pos="318770" algn="l"/>
                <a:tab pos="319405" algn="l"/>
              </a:tabLst>
            </a:pPr>
            <a:r>
              <a:rPr sz="1350" spc="55" dirty="0">
                <a:latin typeface="Trebuchet MS"/>
                <a:cs typeface="Trebuchet MS"/>
              </a:rPr>
              <a:t>Spałek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165" dirty="0">
                <a:latin typeface="Trebuchet MS"/>
                <a:cs typeface="Trebuchet MS"/>
              </a:rPr>
              <a:t>E.,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60" dirty="0">
                <a:latin typeface="Trebuchet MS"/>
                <a:cs typeface="Trebuchet MS"/>
              </a:rPr>
              <a:t>Piechowicz-Kułakowska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180" dirty="0">
                <a:latin typeface="Trebuchet MS"/>
                <a:cs typeface="Trebuchet MS"/>
              </a:rPr>
              <a:t>C.,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75" dirty="0">
                <a:latin typeface="Trebuchet MS"/>
                <a:cs typeface="Trebuchet MS"/>
              </a:rPr>
              <a:t>Jak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125" dirty="0">
                <a:latin typeface="Trebuchet MS"/>
                <a:cs typeface="Trebuchet MS"/>
              </a:rPr>
              <a:t>pomóc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35" dirty="0">
                <a:latin typeface="Trebuchet MS"/>
                <a:cs typeface="Trebuchet MS"/>
              </a:rPr>
              <a:t>dziecku</a:t>
            </a:r>
            <a:r>
              <a:rPr sz="1350" spc="-35" dirty="0">
                <a:latin typeface="Trebuchet MS"/>
                <a:cs typeface="Trebuchet MS"/>
              </a:rPr>
              <a:t> </a:t>
            </a:r>
            <a:r>
              <a:rPr sz="1350" spc="70" dirty="0">
                <a:latin typeface="Trebuchet MS"/>
                <a:cs typeface="Trebuchet MS"/>
              </a:rPr>
              <a:t>z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130" dirty="0">
                <a:latin typeface="Trebuchet MS"/>
                <a:cs typeface="Trebuchet MS"/>
              </a:rPr>
              <a:t>wadą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95" dirty="0">
                <a:latin typeface="Trebuchet MS"/>
                <a:cs typeface="Trebuchet MS"/>
              </a:rPr>
              <a:t>wymowy. </a:t>
            </a:r>
            <a:r>
              <a:rPr sz="1350" spc="-390" dirty="0">
                <a:latin typeface="Trebuchet MS"/>
                <a:cs typeface="Trebuchet MS"/>
              </a:rPr>
              <a:t> </a:t>
            </a:r>
            <a:r>
              <a:rPr sz="1350" spc="10" dirty="0">
                <a:latin typeface="Trebuchet MS"/>
                <a:cs typeface="Trebuchet MS"/>
              </a:rPr>
              <a:t>Kraków,</a:t>
            </a:r>
            <a:r>
              <a:rPr sz="1350" spc="-45" dirty="0">
                <a:latin typeface="Trebuchet MS"/>
                <a:cs typeface="Trebuchet MS"/>
              </a:rPr>
              <a:t> </a:t>
            </a:r>
            <a:r>
              <a:rPr sz="1350" spc="-40" dirty="0">
                <a:latin typeface="Trebuchet MS"/>
                <a:cs typeface="Trebuchet MS"/>
              </a:rPr>
              <a:t>1996</a:t>
            </a:r>
            <a:endParaRPr sz="1350" dirty="0">
              <a:latin typeface="Trebuchet MS"/>
              <a:cs typeface="Trebuchet MS"/>
            </a:endParaRPr>
          </a:p>
          <a:p>
            <a:pPr marL="229870" indent="-217804">
              <a:lnSpc>
                <a:spcPts val="1305"/>
              </a:lnSpc>
              <a:buSzPct val="92592"/>
              <a:buAutoNum type="arabicPeriod" startAt="3"/>
              <a:tabLst>
                <a:tab pos="230504" algn="l"/>
              </a:tabLst>
            </a:pPr>
            <a:r>
              <a:rPr sz="1350" spc="215" dirty="0">
                <a:latin typeface="Trebuchet MS"/>
                <a:cs typeface="Trebuchet MS"/>
              </a:rPr>
              <a:t>S</a:t>
            </a:r>
            <a:r>
              <a:rPr sz="1350" spc="-25" dirty="0">
                <a:latin typeface="Trebuchet MS"/>
                <a:cs typeface="Trebuchet MS"/>
              </a:rPr>
              <a:t>t</a:t>
            </a:r>
            <a:r>
              <a:rPr sz="1350" spc="80" dirty="0">
                <a:latin typeface="Trebuchet MS"/>
                <a:cs typeface="Trebuchet MS"/>
              </a:rPr>
              <a:t>y</a:t>
            </a:r>
            <a:r>
              <a:rPr sz="1350" spc="50" dirty="0">
                <a:latin typeface="Trebuchet MS"/>
                <a:cs typeface="Trebuchet MS"/>
              </a:rPr>
              <a:t>c</a:t>
            </a:r>
            <a:r>
              <a:rPr sz="1350" spc="65" dirty="0">
                <a:latin typeface="Trebuchet MS"/>
                <a:cs typeface="Trebuchet MS"/>
              </a:rPr>
              <a:t>z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-20" dirty="0">
                <a:latin typeface="Trebuchet MS"/>
                <a:cs typeface="Trebuchet MS"/>
              </a:rPr>
              <a:t>k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85" dirty="0">
                <a:latin typeface="Trebuchet MS"/>
                <a:cs typeface="Trebuchet MS"/>
              </a:rPr>
              <a:t>I</a:t>
            </a:r>
            <a:r>
              <a:rPr sz="1350" spc="-315" dirty="0">
                <a:latin typeface="Trebuchet MS"/>
                <a:cs typeface="Trebuchet MS"/>
              </a:rPr>
              <a:t>.</a:t>
            </a:r>
            <a:r>
              <a:rPr sz="1350" spc="-310" dirty="0">
                <a:latin typeface="Trebuchet MS"/>
                <a:cs typeface="Trebuchet MS"/>
              </a:rPr>
              <a:t>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85" dirty="0">
                <a:latin typeface="Trebuchet MS"/>
                <a:cs typeface="Trebuchet MS"/>
              </a:rPr>
              <a:t>L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145" dirty="0">
                <a:latin typeface="Trebuchet MS"/>
                <a:cs typeface="Trebuchet MS"/>
              </a:rPr>
              <a:t>g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75" dirty="0">
                <a:latin typeface="Trebuchet MS"/>
                <a:cs typeface="Trebuchet MS"/>
              </a:rPr>
              <a:t>p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70" dirty="0">
                <a:latin typeface="Trebuchet MS"/>
                <a:cs typeface="Trebuchet MS"/>
              </a:rPr>
              <a:t>d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315" dirty="0">
                <a:latin typeface="Trebuchet MS"/>
                <a:cs typeface="Trebuchet MS"/>
              </a:rPr>
              <a:t>.</a:t>
            </a:r>
            <a:r>
              <a:rPr sz="1350" spc="420" dirty="0">
                <a:latin typeface="Trebuchet MS"/>
                <a:cs typeface="Trebuchet MS"/>
              </a:rPr>
              <a:t>W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80" dirty="0">
                <a:latin typeface="Trebuchet MS"/>
                <a:cs typeface="Trebuchet MS"/>
              </a:rPr>
              <a:t>r</a:t>
            </a:r>
            <a:r>
              <a:rPr sz="1350" spc="165" dirty="0">
                <a:latin typeface="Trebuchet MS"/>
                <a:cs typeface="Trebuchet MS"/>
              </a:rPr>
              <a:t>s</a:t>
            </a:r>
            <a:r>
              <a:rPr sz="1350" spc="65" dirty="0">
                <a:latin typeface="Trebuchet MS"/>
                <a:cs typeface="Trebuchet MS"/>
              </a:rPr>
              <a:t>z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210" dirty="0">
                <a:latin typeface="Trebuchet MS"/>
                <a:cs typeface="Trebuchet MS"/>
              </a:rPr>
              <a:t>w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310" dirty="0">
                <a:latin typeface="Trebuchet MS"/>
                <a:cs typeface="Trebuchet MS"/>
              </a:rPr>
              <a:t>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280" dirty="0">
                <a:latin typeface="Trebuchet MS"/>
                <a:cs typeface="Trebuchet MS"/>
              </a:rPr>
              <a:t>1</a:t>
            </a:r>
            <a:r>
              <a:rPr sz="1350" spc="40" dirty="0">
                <a:latin typeface="Trebuchet MS"/>
                <a:cs typeface="Trebuchet MS"/>
              </a:rPr>
              <a:t>9</a:t>
            </a:r>
            <a:r>
              <a:rPr sz="1350" spc="-20" dirty="0">
                <a:latin typeface="Trebuchet MS"/>
                <a:cs typeface="Trebuchet MS"/>
              </a:rPr>
              <a:t>7</a:t>
            </a:r>
            <a:r>
              <a:rPr sz="1350" spc="125" dirty="0">
                <a:latin typeface="Trebuchet MS"/>
                <a:cs typeface="Trebuchet MS"/>
              </a:rPr>
              <a:t>8</a:t>
            </a:r>
            <a:endParaRPr sz="1350" dirty="0">
              <a:latin typeface="Trebuchet MS"/>
              <a:cs typeface="Trebuchet MS"/>
            </a:endParaRPr>
          </a:p>
          <a:p>
            <a:pPr marL="193675" indent="-181610">
              <a:lnSpc>
                <a:spcPts val="1425"/>
              </a:lnSpc>
              <a:buSzPct val="92592"/>
              <a:buAutoNum type="arabicPeriod" startAt="3"/>
              <a:tabLst>
                <a:tab pos="194310" algn="l"/>
              </a:tabLst>
            </a:pPr>
            <a:r>
              <a:rPr sz="1350" dirty="0">
                <a:latin typeface="Trebuchet MS"/>
                <a:cs typeface="Trebuchet MS"/>
              </a:rPr>
              <a:t>T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80" dirty="0">
                <a:latin typeface="Trebuchet MS"/>
                <a:cs typeface="Trebuchet MS"/>
              </a:rPr>
              <a:t>r</a:t>
            </a:r>
            <a:r>
              <a:rPr sz="1350" spc="-25" dirty="0">
                <a:latin typeface="Trebuchet MS"/>
                <a:cs typeface="Trebuchet MS"/>
              </a:rPr>
              <a:t>k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210" dirty="0">
                <a:latin typeface="Trebuchet MS"/>
                <a:cs typeface="Trebuchet MS"/>
              </a:rPr>
              <a:t>w</a:t>
            </a:r>
            <a:r>
              <a:rPr sz="1350" spc="165" dirty="0">
                <a:latin typeface="Trebuchet MS"/>
                <a:cs typeface="Trebuchet MS"/>
              </a:rPr>
              <a:t>s</a:t>
            </a:r>
            <a:r>
              <a:rPr sz="1350" spc="-25" dirty="0">
                <a:latin typeface="Trebuchet MS"/>
                <a:cs typeface="Trebuchet MS"/>
              </a:rPr>
              <a:t>k</a:t>
            </a:r>
            <a:r>
              <a:rPr sz="1350" spc="-114" dirty="0">
                <a:latin typeface="Trebuchet MS"/>
                <a:cs typeface="Trebuchet MS"/>
              </a:rPr>
              <a:t>i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75" dirty="0">
                <a:latin typeface="Trebuchet MS"/>
                <a:cs typeface="Trebuchet MS"/>
              </a:rPr>
              <a:t>Z</a:t>
            </a:r>
            <a:r>
              <a:rPr sz="1350" spc="-315" dirty="0">
                <a:latin typeface="Trebuchet MS"/>
                <a:cs typeface="Trebuchet MS"/>
              </a:rPr>
              <a:t>.</a:t>
            </a:r>
            <a:r>
              <a:rPr sz="1350" spc="-310" dirty="0">
                <a:latin typeface="Trebuchet MS"/>
                <a:cs typeface="Trebuchet MS"/>
              </a:rPr>
              <a:t>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130" dirty="0">
                <a:latin typeface="Trebuchet MS"/>
                <a:cs typeface="Trebuchet MS"/>
              </a:rPr>
              <a:t>J</a:t>
            </a:r>
            <a:r>
              <a:rPr sz="1350" spc="114" dirty="0">
                <a:latin typeface="Trebuchet MS"/>
                <a:cs typeface="Trebuchet MS"/>
              </a:rPr>
              <a:t>ą</a:t>
            </a:r>
            <a:r>
              <a:rPr sz="1350" spc="-25" dirty="0">
                <a:latin typeface="Trebuchet MS"/>
                <a:cs typeface="Trebuchet MS"/>
              </a:rPr>
              <a:t>k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125" dirty="0">
                <a:latin typeface="Trebuchet MS"/>
                <a:cs typeface="Trebuchet MS"/>
              </a:rPr>
              <a:t>n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95" dirty="0">
                <a:latin typeface="Trebuchet MS"/>
                <a:cs typeface="Trebuchet MS"/>
              </a:rPr>
              <a:t>e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210" dirty="0">
                <a:latin typeface="Trebuchet MS"/>
                <a:cs typeface="Trebuchet MS"/>
              </a:rPr>
              <a:t>w</a:t>
            </a:r>
            <a:r>
              <a:rPr sz="1350" spc="50" dirty="0">
                <a:latin typeface="Trebuchet MS"/>
                <a:cs typeface="Trebuchet MS"/>
              </a:rPr>
              <a:t>c</a:t>
            </a:r>
            <a:r>
              <a:rPr sz="1350" spc="65" dirty="0">
                <a:latin typeface="Trebuchet MS"/>
                <a:cs typeface="Trebuchet MS"/>
              </a:rPr>
              <a:t>z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165" dirty="0">
                <a:latin typeface="Trebuchet MS"/>
                <a:cs typeface="Trebuchet MS"/>
              </a:rPr>
              <a:t>s</a:t>
            </a:r>
            <a:r>
              <a:rPr sz="1350" spc="125" dirty="0">
                <a:latin typeface="Trebuchet MS"/>
                <a:cs typeface="Trebuchet MS"/>
              </a:rPr>
              <a:t>n</a:t>
            </a:r>
            <a:r>
              <a:rPr sz="1350" spc="90" dirty="0">
                <a:latin typeface="Trebuchet MS"/>
                <a:cs typeface="Trebuchet MS"/>
              </a:rPr>
              <a:t>o</a:t>
            </a:r>
            <a:r>
              <a:rPr sz="1350" spc="70" dirty="0">
                <a:latin typeface="Trebuchet MS"/>
                <a:cs typeface="Trebuchet MS"/>
              </a:rPr>
              <a:t>d</a:t>
            </a:r>
            <a:r>
              <a:rPr sz="1350" spc="65" dirty="0">
                <a:latin typeface="Trebuchet MS"/>
                <a:cs typeface="Trebuchet MS"/>
              </a:rPr>
              <a:t>z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50" dirty="0">
                <a:latin typeface="Trebuchet MS"/>
                <a:cs typeface="Trebuchet MS"/>
              </a:rPr>
              <a:t>c</a:t>
            </a:r>
            <a:r>
              <a:rPr sz="1350" spc="-120" dirty="0">
                <a:latin typeface="Trebuchet MS"/>
                <a:cs typeface="Trebuchet MS"/>
              </a:rPr>
              <a:t>i</a:t>
            </a:r>
            <a:r>
              <a:rPr sz="1350" spc="90" dirty="0">
                <a:latin typeface="Trebuchet MS"/>
                <a:cs typeface="Trebuchet MS"/>
              </a:rPr>
              <a:t>ę</a:t>
            </a:r>
            <a:r>
              <a:rPr sz="1350" spc="50" dirty="0">
                <a:latin typeface="Trebuchet MS"/>
                <a:cs typeface="Trebuchet MS"/>
              </a:rPr>
              <a:t>c</a:t>
            </a:r>
            <a:r>
              <a:rPr sz="1350" spc="90" dirty="0">
                <a:latin typeface="Trebuchet MS"/>
                <a:cs typeface="Trebuchet MS"/>
              </a:rPr>
              <a:t>e</a:t>
            </a:r>
            <a:r>
              <a:rPr sz="1350" spc="-310" dirty="0">
                <a:latin typeface="Trebuchet MS"/>
                <a:cs typeface="Trebuchet MS"/>
              </a:rPr>
              <a:t>,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420" dirty="0">
                <a:latin typeface="Trebuchet MS"/>
                <a:cs typeface="Trebuchet MS"/>
              </a:rPr>
              <a:t>W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-80" dirty="0">
                <a:latin typeface="Trebuchet MS"/>
                <a:cs typeface="Trebuchet MS"/>
              </a:rPr>
              <a:t>r</a:t>
            </a:r>
            <a:r>
              <a:rPr sz="1350" spc="165" dirty="0">
                <a:latin typeface="Trebuchet MS"/>
                <a:cs typeface="Trebuchet MS"/>
              </a:rPr>
              <a:t>s</a:t>
            </a:r>
            <a:r>
              <a:rPr sz="1350" spc="65" dirty="0">
                <a:latin typeface="Trebuchet MS"/>
                <a:cs typeface="Trebuchet MS"/>
              </a:rPr>
              <a:t>z</a:t>
            </a:r>
            <a:r>
              <a:rPr sz="1350" spc="114" dirty="0">
                <a:latin typeface="Trebuchet MS"/>
                <a:cs typeface="Trebuchet MS"/>
              </a:rPr>
              <a:t>a</a:t>
            </a:r>
            <a:r>
              <a:rPr sz="1350" spc="210" dirty="0">
                <a:latin typeface="Trebuchet MS"/>
                <a:cs typeface="Trebuchet MS"/>
              </a:rPr>
              <a:t>w</a:t>
            </a:r>
            <a:r>
              <a:rPr sz="1350" spc="120" dirty="0">
                <a:latin typeface="Trebuchet MS"/>
                <a:cs typeface="Trebuchet MS"/>
              </a:rPr>
              <a:t>a</a:t>
            </a:r>
            <a:r>
              <a:rPr sz="1350" spc="-40" dirty="0">
                <a:latin typeface="Trebuchet MS"/>
                <a:cs typeface="Trebuchet MS"/>
              </a:rPr>
              <a:t> </a:t>
            </a:r>
            <a:r>
              <a:rPr sz="1350" spc="-280" dirty="0">
                <a:latin typeface="Trebuchet MS"/>
                <a:cs typeface="Trebuchet MS"/>
              </a:rPr>
              <a:t>1</a:t>
            </a:r>
            <a:r>
              <a:rPr sz="1350" spc="40" dirty="0">
                <a:latin typeface="Trebuchet MS"/>
                <a:cs typeface="Trebuchet MS"/>
              </a:rPr>
              <a:t>99</a:t>
            </a:r>
            <a:r>
              <a:rPr sz="1350" spc="-15" dirty="0">
                <a:latin typeface="Trebuchet MS"/>
                <a:cs typeface="Trebuchet MS"/>
              </a:rPr>
              <a:t>7</a:t>
            </a:r>
            <a:endParaRPr sz="1350" dirty="0">
              <a:latin typeface="Trebuchet MS"/>
              <a:cs typeface="Trebuchet MS"/>
            </a:endParaRPr>
          </a:p>
          <a:p>
            <a:pPr marL="235585" indent="-223520">
              <a:lnSpc>
                <a:spcPts val="1520"/>
              </a:lnSpc>
              <a:buSzPct val="92592"/>
              <a:buAutoNum type="arabicPeriod" startAt="3"/>
              <a:tabLst>
                <a:tab pos="236220" algn="l"/>
              </a:tabLst>
            </a:pPr>
            <a:r>
              <a:rPr sz="1350" spc="25" dirty="0">
                <a:latin typeface="Trebuchet MS"/>
                <a:cs typeface="Trebuchet MS"/>
              </a:rPr>
              <a:t>Internet</a:t>
            </a:r>
            <a:endParaRPr sz="135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6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xmlns="" id="{AA0742A7-E691-4EFC-AD51-78B592E842BF}"/>
              </a:ext>
            </a:extLst>
          </p:cNvPr>
          <p:cNvSpPr txBox="1"/>
          <p:nvPr/>
        </p:nvSpPr>
        <p:spPr>
          <a:xfrm>
            <a:off x="342900" y="490309"/>
            <a:ext cx="9396957" cy="5972148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26670" algn="ctr">
              <a:lnSpc>
                <a:spcPts val="2700"/>
              </a:lnSpc>
              <a:spcBef>
                <a:spcPts val="450"/>
              </a:spcBef>
            </a:pPr>
            <a:r>
              <a:rPr lang="pl-PL" sz="2500" b="1" dirty="0">
                <a:solidFill>
                  <a:srgbClr val="8B2A2A"/>
                </a:solidFill>
                <a:latin typeface="Trebuchet MS"/>
                <a:cs typeface="Trebuchet MS"/>
              </a:rPr>
              <a:t>(Planowana) </a:t>
            </a:r>
            <a:r>
              <a:rPr sz="2500" b="1" dirty="0" err="1">
                <a:solidFill>
                  <a:srgbClr val="8B2A2A"/>
                </a:solidFill>
                <a:latin typeface="Trebuchet MS"/>
                <a:cs typeface="Trebuchet MS"/>
              </a:rPr>
              <a:t>Strona</a:t>
            </a:r>
            <a:r>
              <a:rPr sz="2500" b="1" dirty="0">
                <a:solidFill>
                  <a:srgbClr val="8B2A2A"/>
                </a:solidFill>
                <a:latin typeface="Trebuchet MS"/>
                <a:cs typeface="Trebuchet MS"/>
              </a:rPr>
              <a:t> internetowa Miejskiego Zespołu </a:t>
            </a:r>
            <a:r>
              <a:rPr sz="2500" b="1" dirty="0" err="1">
                <a:solidFill>
                  <a:srgbClr val="8B2A2A"/>
                </a:solidFill>
                <a:latin typeface="Trebuchet MS"/>
                <a:cs typeface="Trebuchet MS"/>
              </a:rPr>
              <a:t>Wspomagania</a:t>
            </a:r>
            <a:r>
              <a:rPr sz="2500" b="1" dirty="0">
                <a:solidFill>
                  <a:srgbClr val="8B2A2A"/>
                </a:solidFill>
                <a:latin typeface="Trebuchet MS"/>
                <a:cs typeface="Trebuchet MS"/>
              </a:rPr>
              <a:t> </a:t>
            </a:r>
            <a:endParaRPr lang="pl-PL" sz="2500" b="1" dirty="0">
              <a:solidFill>
                <a:srgbClr val="8B2A2A"/>
              </a:solidFill>
              <a:latin typeface="Trebuchet MS"/>
              <a:cs typeface="Trebuchet MS"/>
            </a:endParaRPr>
          </a:p>
          <a:p>
            <a:pPr marL="12700" marR="26670" algn="ctr">
              <a:lnSpc>
                <a:spcPts val="2700"/>
              </a:lnSpc>
              <a:spcBef>
                <a:spcPts val="450"/>
              </a:spcBef>
            </a:pPr>
            <a:r>
              <a:rPr sz="2500" b="1" dirty="0" err="1">
                <a:solidFill>
                  <a:srgbClr val="8B2A2A"/>
                </a:solidFill>
                <a:latin typeface="Trebuchet MS"/>
                <a:cs typeface="Trebuchet MS"/>
              </a:rPr>
              <a:t>Dzieci</a:t>
            </a:r>
            <a:r>
              <a:rPr sz="2500" b="1" dirty="0">
                <a:solidFill>
                  <a:srgbClr val="8B2A2A"/>
                </a:solidFill>
                <a:latin typeface="Trebuchet MS"/>
                <a:cs typeface="Trebuchet MS"/>
              </a:rPr>
              <a:t> z Deficytami w Rozwoju Mowy</a:t>
            </a:r>
            <a:endParaRPr sz="2500" dirty="0">
              <a:latin typeface="Trebuchet MS"/>
              <a:cs typeface="Trebuchet MS"/>
            </a:endParaRPr>
          </a:p>
          <a:p>
            <a:pPr marR="13970" algn="ctr">
              <a:lnSpc>
                <a:spcPts val="2660"/>
              </a:lnSpc>
            </a:pPr>
            <a:r>
              <a:rPr sz="2500" b="1" dirty="0">
                <a:solidFill>
                  <a:srgbClr val="8B2A2A"/>
                </a:solidFill>
                <a:latin typeface="Trebuchet MS"/>
                <a:cs typeface="Trebuchet MS"/>
              </a:rPr>
              <a:t>i Komunikacji Językowej</a:t>
            </a:r>
            <a:endParaRPr sz="2500" dirty="0">
              <a:latin typeface="Trebuchet MS"/>
              <a:cs typeface="Trebuchet MS"/>
            </a:endParaRPr>
          </a:p>
          <a:p>
            <a:pPr marR="13970" algn="ctr">
              <a:lnSpc>
                <a:spcPts val="2660"/>
              </a:lnSpc>
              <a:spcBef>
                <a:spcPts val="2690"/>
              </a:spcBef>
            </a:pPr>
            <a:r>
              <a:rPr sz="2500" b="1" u="sng" dirty="0">
                <a:solidFill>
                  <a:srgbClr val="8B2A2A"/>
                </a:solidFill>
                <a:latin typeface="Trebuchet MS"/>
              </a:rPr>
              <a:t>www.bialystok.pl/</a:t>
            </a:r>
            <a:r>
              <a:rPr lang="pl-PL" sz="2500" b="1" u="sng" dirty="0">
                <a:solidFill>
                  <a:srgbClr val="8B2A2A"/>
                </a:solidFill>
                <a:latin typeface="Trebuchet MS"/>
              </a:rPr>
              <a:t>e</a:t>
            </a:r>
            <a:r>
              <a:rPr sz="2500" b="1" u="sng" dirty="0" err="1">
                <a:solidFill>
                  <a:srgbClr val="8B2A2A"/>
                </a:solidFill>
                <a:latin typeface="Trebuchet MS"/>
              </a:rPr>
              <a:t>dukacja</a:t>
            </a:r>
            <a:r>
              <a:rPr lang="pl-PL" sz="2500" b="1" u="sng" dirty="0">
                <a:solidFill>
                  <a:srgbClr val="8B2A2A"/>
                </a:solidFill>
                <a:latin typeface="Trebuchet MS"/>
              </a:rPr>
              <a:t>/dyrektorzy/</a:t>
            </a:r>
            <a:r>
              <a:rPr lang="pl-PL" sz="2500" b="1" u="sng" dirty="0" err="1">
                <a:solidFill>
                  <a:srgbClr val="8B2A2A"/>
                </a:solidFill>
                <a:latin typeface="Trebuchet MS"/>
              </a:rPr>
              <a:t>materialy</a:t>
            </a:r>
            <a:r>
              <a:rPr lang="pl-PL" sz="2500" b="1" u="sng" dirty="0">
                <a:solidFill>
                  <a:srgbClr val="8B2A2A"/>
                </a:solidFill>
                <a:latin typeface="Trebuchet MS"/>
              </a:rPr>
              <a:t>-logopedia</a:t>
            </a:r>
            <a:endParaRPr sz="2500" b="1" u="sng" dirty="0">
              <a:solidFill>
                <a:srgbClr val="8B2A2A"/>
              </a:solidFill>
              <a:latin typeface="Trebuchet MS"/>
            </a:endParaRPr>
          </a:p>
          <a:p>
            <a:pPr marL="63500">
              <a:lnSpc>
                <a:spcPct val="200000"/>
              </a:lnSpc>
              <a:spcBef>
                <a:spcPts val="1475"/>
              </a:spcBef>
            </a:pPr>
            <a:r>
              <a:rPr sz="2300" spc="229" dirty="0">
                <a:latin typeface="Trebuchet MS"/>
                <a:cs typeface="Trebuchet MS"/>
              </a:rPr>
              <a:t>na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-25" dirty="0">
                <a:latin typeface="Trebuchet MS"/>
                <a:cs typeface="Trebuchet MS"/>
              </a:rPr>
              <a:t>której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70" dirty="0">
                <a:latin typeface="Trebuchet MS"/>
                <a:cs typeface="Trebuchet MS"/>
              </a:rPr>
              <a:t>rodzicu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40" dirty="0">
                <a:latin typeface="Trebuchet MS"/>
                <a:cs typeface="Trebuchet MS"/>
              </a:rPr>
              <a:t>znajdziesz:</a:t>
            </a:r>
            <a:endParaRPr sz="2300" dirty="0">
              <a:latin typeface="Trebuchet MS"/>
              <a:cs typeface="Trebuchet MS"/>
            </a:endParaRPr>
          </a:p>
          <a:p>
            <a:pPr marL="908685" indent="-342900" algn="just">
              <a:lnSpc>
                <a:spcPts val="2475"/>
              </a:lnSpc>
              <a:buFont typeface="Arial" panose="020B0604020202020204" pitchFamily="34" charset="0"/>
              <a:buChar char="•"/>
            </a:pPr>
            <a:r>
              <a:rPr sz="2300" dirty="0">
                <a:latin typeface="Trebuchet MS"/>
                <a:cs typeface="Trebuchet MS"/>
              </a:rPr>
              <a:t>harmonogram </a:t>
            </a:r>
            <a:r>
              <a:rPr sz="2300" dirty="0" err="1">
                <a:latin typeface="Trebuchet MS"/>
                <a:cs typeface="Trebuchet MS"/>
              </a:rPr>
              <a:t>konsultacji</a:t>
            </a:r>
            <a:r>
              <a:rPr sz="2300" dirty="0">
                <a:latin typeface="Trebuchet MS"/>
                <a:cs typeface="Trebuchet MS"/>
              </a:rPr>
              <a:t> </a:t>
            </a:r>
            <a:r>
              <a:rPr sz="2300" dirty="0" err="1">
                <a:latin typeface="Trebuchet MS"/>
                <a:cs typeface="Trebuchet MS"/>
              </a:rPr>
              <a:t>logopedycznych</a:t>
            </a:r>
            <a:r>
              <a:rPr lang="pl-PL" sz="2300" dirty="0">
                <a:latin typeface="Trebuchet MS"/>
                <a:cs typeface="Trebuchet MS"/>
              </a:rPr>
              <a:t> </a:t>
            </a:r>
            <a:r>
              <a:rPr sz="2300" dirty="0">
                <a:latin typeface="Trebuchet MS"/>
                <a:cs typeface="Trebuchet MS"/>
              </a:rPr>
              <a:t>w placówkach, gdzie będą prowadzone dyżury  specjalistów – logopedów,</a:t>
            </a:r>
          </a:p>
          <a:p>
            <a:pPr marL="908685" indent="-342900" algn="just">
              <a:lnSpc>
                <a:spcPts val="2475"/>
              </a:lnSpc>
              <a:buFont typeface="Arial" panose="020B0604020202020204" pitchFamily="34" charset="0"/>
              <a:buChar char="•"/>
            </a:pPr>
            <a:r>
              <a:rPr sz="2300" dirty="0" err="1">
                <a:latin typeface="Trebuchet MS"/>
                <a:cs typeface="Trebuchet MS"/>
              </a:rPr>
              <a:t>dane</a:t>
            </a:r>
            <a:r>
              <a:rPr sz="2300" dirty="0">
                <a:latin typeface="Trebuchet MS"/>
                <a:cs typeface="Trebuchet MS"/>
              </a:rPr>
              <a:t> kontaktowe instytucji </a:t>
            </a:r>
            <a:r>
              <a:rPr sz="2300" dirty="0" err="1">
                <a:latin typeface="Trebuchet MS"/>
                <a:cs typeface="Trebuchet MS"/>
              </a:rPr>
              <a:t>wspierających</a:t>
            </a:r>
            <a:r>
              <a:rPr sz="2300" dirty="0">
                <a:latin typeface="Trebuchet MS"/>
                <a:cs typeface="Trebuchet MS"/>
              </a:rPr>
              <a:t> </a:t>
            </a:r>
            <a:r>
              <a:rPr sz="2300" dirty="0" err="1">
                <a:latin typeface="Trebuchet MS"/>
                <a:cs typeface="Trebuchet MS"/>
              </a:rPr>
              <a:t>rodziny</a:t>
            </a:r>
            <a:r>
              <a:rPr lang="pl-PL" sz="2300" dirty="0">
                <a:latin typeface="Trebuchet MS"/>
                <a:cs typeface="Trebuchet MS"/>
              </a:rPr>
              <a:t> </a:t>
            </a:r>
            <a:br>
              <a:rPr lang="pl-PL" sz="2300" dirty="0">
                <a:latin typeface="Trebuchet MS"/>
                <a:cs typeface="Trebuchet MS"/>
              </a:rPr>
            </a:br>
            <a:r>
              <a:rPr sz="2300" dirty="0">
                <a:latin typeface="Trebuchet MS"/>
                <a:cs typeface="Trebuchet MS"/>
              </a:rPr>
              <a:t>w zakresie prawidłowego funkcjonowania	i terapii oraz  rozwoju mowy, poradnik dla rodziców – „Logopedyczne  ABC” dla rodzica z praktycznym zestawem ćwiczeń,  </a:t>
            </a:r>
            <a:endParaRPr lang="pl-PL" sz="2300" dirty="0">
              <a:latin typeface="Trebuchet MS"/>
              <a:cs typeface="Trebuchet MS"/>
            </a:endParaRPr>
          </a:p>
          <a:p>
            <a:pPr marL="908685" indent="-342900" algn="just">
              <a:lnSpc>
                <a:spcPts val="2475"/>
              </a:lnSpc>
              <a:buFont typeface="Arial" panose="020B0604020202020204" pitchFamily="34" charset="0"/>
              <a:buChar char="•"/>
            </a:pPr>
            <a:r>
              <a:rPr sz="2300" dirty="0">
                <a:latin typeface="Trebuchet MS"/>
                <a:cs typeface="Trebuchet MS"/>
              </a:rPr>
              <a:t>film instruktażowy dotyczący wczesnego wykrywania  wad </a:t>
            </a:r>
            <a:r>
              <a:rPr lang="pl-PL" sz="2300" dirty="0">
                <a:latin typeface="Trebuchet MS"/>
                <a:cs typeface="Trebuchet MS"/>
              </a:rPr>
              <a:t/>
            </a:r>
            <a:br>
              <a:rPr lang="pl-PL" sz="2300" dirty="0">
                <a:latin typeface="Trebuchet MS"/>
                <a:cs typeface="Trebuchet MS"/>
              </a:rPr>
            </a:br>
            <a:r>
              <a:rPr sz="2300" dirty="0">
                <a:latin typeface="Trebuchet MS"/>
                <a:cs typeface="Trebuchet MS"/>
              </a:rPr>
              <a:t>w zakresie mowy i komunikacji,</a:t>
            </a:r>
          </a:p>
          <a:p>
            <a:pPr marL="908685" indent="-342900" algn="just">
              <a:lnSpc>
                <a:spcPts val="2420"/>
              </a:lnSpc>
              <a:buFont typeface="Arial" panose="020B0604020202020204" pitchFamily="34" charset="0"/>
              <a:buChar char="•"/>
            </a:pPr>
            <a:r>
              <a:rPr sz="2300" dirty="0">
                <a:latin typeface="Trebuchet MS"/>
                <a:cs typeface="Trebuchet MS"/>
              </a:rPr>
              <a:t>terminy szkoleń dla rodziców</a:t>
            </a:r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xmlns="" id="{D53B2484-B4EF-4D1D-979B-8BC3098A8D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709" y="9092471"/>
            <a:ext cx="1295400" cy="119452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xmlns="" id="{CA840857-2F5F-4695-93B9-6D0359297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297" y="8157492"/>
            <a:ext cx="1169018" cy="2129508"/>
          </a:xfrm>
          <a:prstGeom prst="rect">
            <a:avLst/>
          </a:prstGeom>
        </p:spPr>
      </p:pic>
      <p:pic>
        <p:nvPicPr>
          <p:cNvPr id="26" name="Obraz 25">
            <a:extLst>
              <a:ext uri="{FF2B5EF4-FFF2-40B4-BE49-F238E27FC236}">
                <a16:creationId xmlns:a16="http://schemas.microsoft.com/office/drawing/2014/main" xmlns="" id="{9D9B8B8F-1DA0-4A53-9B11-F8A55F1F02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176" y="7226394"/>
            <a:ext cx="1032064" cy="3060606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xmlns="" id="{BC9C259C-83E3-48C9-955F-EF110929D6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6460785"/>
            <a:ext cx="1219200" cy="3826215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xmlns="" id="{CF2CF92F-BFB6-463B-BE13-0C7D3DA0CB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51" y="5946664"/>
            <a:ext cx="1651795" cy="434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725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bject 10">
            <a:extLst>
              <a:ext uri="{FF2B5EF4-FFF2-40B4-BE49-F238E27FC236}">
                <a16:creationId xmlns:a16="http://schemas.microsoft.com/office/drawing/2014/main" xmlns="" id="{74CDE920-2617-43E1-BE39-FF6AA16B0ED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3900" y="342900"/>
            <a:ext cx="9035096" cy="88998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pl-PL" sz="2850" spc="20" dirty="0"/>
              <a:t>Programem</a:t>
            </a:r>
            <a:r>
              <a:rPr lang="pl-PL" sz="2850" spc="-90" dirty="0"/>
              <a:t> </a:t>
            </a:r>
            <a:r>
              <a:rPr lang="pl-PL" sz="2850" spc="10" dirty="0"/>
              <a:t>zostaną</a:t>
            </a:r>
            <a:r>
              <a:rPr lang="pl-PL" sz="2850" spc="-85" dirty="0"/>
              <a:t> </a:t>
            </a:r>
            <a:r>
              <a:rPr lang="pl-PL" sz="2850" spc="-5" dirty="0"/>
              <a:t>objęte</a:t>
            </a:r>
            <a:r>
              <a:rPr lang="pl-PL" sz="2850" spc="-85" dirty="0"/>
              <a:t> </a:t>
            </a:r>
            <a:r>
              <a:rPr lang="pl-PL" sz="2850" spc="-10" dirty="0"/>
              <a:t>dzieci</a:t>
            </a:r>
            <a:r>
              <a:rPr lang="pl-PL" sz="2850" spc="-90" dirty="0"/>
              <a:t> </a:t>
            </a:r>
            <a:r>
              <a:rPr lang="pl-PL" sz="2850" spc="25" dirty="0"/>
              <a:t>od</a:t>
            </a:r>
            <a:r>
              <a:rPr lang="pl-PL" sz="2850" spc="-85" dirty="0"/>
              <a:t> </a:t>
            </a:r>
            <a:r>
              <a:rPr lang="pl-PL" sz="2850" spc="-15" dirty="0"/>
              <a:t>trzeciego</a:t>
            </a:r>
            <a:r>
              <a:rPr lang="pl-PL" sz="2850" spc="-85" dirty="0"/>
              <a:t> </a:t>
            </a:r>
            <a:r>
              <a:rPr lang="pl-PL" sz="2850" spc="55" dirty="0"/>
              <a:t>roku </a:t>
            </a:r>
            <a:r>
              <a:rPr lang="pl-PL" sz="2850" spc="-819" dirty="0"/>
              <a:t> </a:t>
            </a:r>
            <a:r>
              <a:rPr lang="pl-PL" sz="2850" spc="-15" dirty="0"/>
              <a:t>życia</a:t>
            </a:r>
            <a:r>
              <a:rPr lang="pl-PL" sz="2850" spc="-95" dirty="0"/>
              <a:t> </a:t>
            </a:r>
            <a:r>
              <a:rPr lang="pl-PL" sz="2850" spc="25" dirty="0"/>
              <a:t>do</a:t>
            </a:r>
            <a:r>
              <a:rPr lang="pl-PL" sz="2850" spc="-95" dirty="0"/>
              <a:t> </a:t>
            </a:r>
            <a:r>
              <a:rPr lang="pl-PL" sz="2850" spc="20" dirty="0"/>
              <a:t>ukończenia</a:t>
            </a:r>
            <a:r>
              <a:rPr lang="pl-PL" sz="2850" spc="-95" dirty="0"/>
              <a:t> </a:t>
            </a:r>
            <a:r>
              <a:rPr lang="pl-PL" sz="2850" spc="5" dirty="0"/>
              <a:t>edukacji</a:t>
            </a:r>
            <a:r>
              <a:rPr lang="pl-PL" sz="2850" spc="-95" dirty="0"/>
              <a:t> </a:t>
            </a:r>
            <a:r>
              <a:rPr lang="pl-PL" sz="2850" spc="-5" dirty="0"/>
              <a:t>przedszkolnej</a:t>
            </a:r>
            <a:r>
              <a:rPr lang="pl-PL" sz="2850" spc="-90" dirty="0"/>
              <a:t> </a:t>
            </a:r>
            <a:r>
              <a:rPr lang="pl-PL" sz="2850" spc="-155" dirty="0"/>
              <a:t>!!!</a:t>
            </a:r>
            <a:endParaRPr sz="2850" spc="35" dirty="0">
              <a:latin typeface="Trebuchet MS"/>
              <a:cs typeface="Trebuchet MS"/>
            </a:endParaRPr>
          </a:p>
        </p:txBody>
      </p:sp>
      <p:sp>
        <p:nvSpPr>
          <p:cNvPr id="63" name="object 14">
            <a:extLst>
              <a:ext uri="{FF2B5EF4-FFF2-40B4-BE49-F238E27FC236}">
                <a16:creationId xmlns:a16="http://schemas.microsoft.com/office/drawing/2014/main" xmlns="" id="{AB158768-D06F-4D55-9564-92BA1C376492}"/>
              </a:ext>
            </a:extLst>
          </p:cNvPr>
          <p:cNvSpPr txBox="1"/>
          <p:nvPr/>
        </p:nvSpPr>
        <p:spPr>
          <a:xfrm>
            <a:off x="1077118" y="1439558"/>
            <a:ext cx="8328659" cy="58913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342265" algn="ctr">
              <a:lnSpc>
                <a:spcPct val="100000"/>
              </a:lnSpc>
              <a:spcBef>
                <a:spcPts val="100"/>
              </a:spcBef>
            </a:pPr>
            <a:r>
              <a:rPr sz="2700" b="1" spc="-25" dirty="0">
                <a:latin typeface="Tahoma"/>
                <a:cs typeface="Tahoma"/>
              </a:rPr>
              <a:t>Przewidywane</a:t>
            </a:r>
            <a:r>
              <a:rPr sz="2700" b="1" spc="-105" dirty="0">
                <a:latin typeface="Tahoma"/>
                <a:cs typeface="Tahoma"/>
              </a:rPr>
              <a:t> </a:t>
            </a:r>
            <a:r>
              <a:rPr sz="2700" b="1" spc="10" dirty="0">
                <a:latin typeface="Tahoma"/>
                <a:cs typeface="Tahoma"/>
              </a:rPr>
              <a:t>efekty</a:t>
            </a:r>
            <a:r>
              <a:rPr sz="2700" b="1" spc="-100" dirty="0">
                <a:latin typeface="Tahoma"/>
                <a:cs typeface="Tahoma"/>
              </a:rPr>
              <a:t> </a:t>
            </a:r>
            <a:r>
              <a:rPr sz="2700" b="1" spc="-30" dirty="0">
                <a:latin typeface="Tahoma"/>
                <a:cs typeface="Tahoma"/>
              </a:rPr>
              <a:t>działań:</a:t>
            </a:r>
            <a:endParaRPr sz="27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500" dirty="0">
              <a:latin typeface="Tahoma"/>
              <a:cs typeface="Tahoma"/>
            </a:endParaRPr>
          </a:p>
          <a:p>
            <a:pPr marL="373380" marR="508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sz="2300" spc="125" dirty="0">
                <a:latin typeface="Trebuchet MS"/>
              </a:rPr>
              <a:t>wczesne wykrycie i eliminowanie zaburzeń </a:t>
            </a:r>
            <a:r>
              <a:rPr sz="2300" spc="125" dirty="0" err="1">
                <a:latin typeface="Trebuchet MS"/>
              </a:rPr>
              <a:t>mowy</a:t>
            </a:r>
            <a:r>
              <a:rPr sz="2300" spc="125" dirty="0">
                <a:latin typeface="Trebuchet MS"/>
              </a:rPr>
              <a:t>,</a:t>
            </a:r>
            <a:endParaRPr lang="pl-PL" sz="2300" spc="125" dirty="0">
              <a:latin typeface="Trebuchet MS"/>
            </a:endParaRPr>
          </a:p>
          <a:p>
            <a:pPr marL="373380" marR="508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sz="2300" spc="125" dirty="0" err="1">
                <a:latin typeface="Trebuchet MS"/>
              </a:rPr>
              <a:t>zwiększenie</a:t>
            </a:r>
            <a:r>
              <a:rPr sz="2300" spc="125" dirty="0">
                <a:latin typeface="Trebuchet MS"/>
              </a:rPr>
              <a:t> świadomości rodziców na temat  nieprawidłowości mających wpływ na rozwój  komunikacyjny, społeczny i poznawczy </a:t>
            </a:r>
            <a:r>
              <a:rPr sz="2300" spc="125" dirty="0" err="1">
                <a:latin typeface="Trebuchet MS"/>
              </a:rPr>
              <a:t>dziecka</a:t>
            </a:r>
            <a:r>
              <a:rPr sz="2300" spc="125" dirty="0">
                <a:latin typeface="Trebuchet MS"/>
              </a:rPr>
              <a:t>,</a:t>
            </a:r>
            <a:endParaRPr lang="pl-PL" sz="2300" spc="125" dirty="0">
              <a:latin typeface="Trebuchet MS"/>
            </a:endParaRPr>
          </a:p>
          <a:p>
            <a:pPr marL="373380" marR="508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sz="2300" spc="125" dirty="0" err="1">
                <a:latin typeface="Trebuchet MS"/>
              </a:rPr>
              <a:t>udzielanie</a:t>
            </a:r>
            <a:r>
              <a:rPr sz="2300" spc="125" dirty="0">
                <a:latin typeface="Trebuchet MS"/>
              </a:rPr>
              <a:t> wsparcia </a:t>
            </a:r>
            <a:r>
              <a:rPr sz="2300" spc="125" dirty="0" err="1">
                <a:latin typeface="Trebuchet MS"/>
              </a:rPr>
              <a:t>specjalistycznego</a:t>
            </a:r>
            <a:r>
              <a:rPr sz="2300" spc="125" dirty="0">
                <a:latin typeface="Trebuchet MS"/>
              </a:rPr>
              <a:t> </a:t>
            </a:r>
            <a:r>
              <a:rPr sz="2300" spc="125" dirty="0" err="1">
                <a:latin typeface="Trebuchet MS"/>
              </a:rPr>
              <a:t>dzieciom</a:t>
            </a:r>
            <a:r>
              <a:rPr lang="pl-PL" sz="2300" spc="125" dirty="0">
                <a:latin typeface="Trebuchet MS"/>
              </a:rPr>
              <a:t> </a:t>
            </a:r>
            <a:br>
              <a:rPr lang="pl-PL" sz="2300" spc="125" dirty="0">
                <a:latin typeface="Trebuchet MS"/>
              </a:rPr>
            </a:br>
            <a:r>
              <a:rPr sz="2300" spc="125" dirty="0">
                <a:latin typeface="Trebuchet MS"/>
              </a:rPr>
              <a:t>z deficytami rozwojowymi w zakresie </a:t>
            </a:r>
            <a:r>
              <a:rPr sz="2300" spc="125" dirty="0" err="1">
                <a:latin typeface="Trebuchet MS"/>
              </a:rPr>
              <a:t>komunikacji</a:t>
            </a:r>
            <a:r>
              <a:rPr sz="2300" spc="125" dirty="0">
                <a:latin typeface="Trebuchet MS"/>
              </a:rPr>
              <a:t>  </a:t>
            </a:r>
            <a:r>
              <a:rPr lang="pl-PL" sz="2300" spc="125" dirty="0">
                <a:latin typeface="Trebuchet MS"/>
              </a:rPr>
              <a:t/>
            </a:r>
            <a:br>
              <a:rPr lang="pl-PL" sz="2300" spc="125" dirty="0">
                <a:latin typeface="Trebuchet MS"/>
              </a:rPr>
            </a:br>
            <a:r>
              <a:rPr sz="2300" spc="125" dirty="0" err="1">
                <a:latin typeface="Trebuchet MS"/>
              </a:rPr>
              <a:t>i</a:t>
            </a:r>
            <a:r>
              <a:rPr sz="2300" spc="125" dirty="0">
                <a:latin typeface="Trebuchet MS"/>
              </a:rPr>
              <a:t> mowy oraz	ich rodzinom,</a:t>
            </a:r>
          </a:p>
          <a:p>
            <a:pPr marL="373380" marR="5080" indent="-342900" algn="just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sz="2300" spc="125" dirty="0">
                <a:latin typeface="Trebuchet MS"/>
                <a:cs typeface="Trebuchet MS"/>
              </a:rPr>
              <a:t>współpraca</a:t>
            </a:r>
            <a:r>
              <a:rPr sz="2300" spc="-75" dirty="0">
                <a:latin typeface="Trebuchet MS"/>
                <a:cs typeface="Trebuchet MS"/>
              </a:rPr>
              <a:t> </a:t>
            </a:r>
            <a:r>
              <a:rPr sz="2300" spc="375" dirty="0">
                <a:latin typeface="Trebuchet MS"/>
                <a:cs typeface="Trebuchet MS"/>
              </a:rPr>
              <a:t>w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75" dirty="0">
                <a:latin typeface="Trebuchet MS"/>
                <a:cs typeface="Trebuchet MS"/>
              </a:rPr>
              <a:t>zakresie</a:t>
            </a:r>
            <a:r>
              <a:rPr sz="2300" spc="-75" dirty="0">
                <a:latin typeface="Trebuchet MS"/>
                <a:cs typeface="Trebuchet MS"/>
              </a:rPr>
              <a:t> </a:t>
            </a:r>
            <a:r>
              <a:rPr sz="2300" spc="120" dirty="0">
                <a:latin typeface="Trebuchet MS"/>
                <a:cs typeface="Trebuchet MS"/>
              </a:rPr>
              <a:t>wsparcia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90" dirty="0">
                <a:latin typeface="Trebuchet MS"/>
                <a:cs typeface="Trebuchet MS"/>
              </a:rPr>
              <a:t>specjalistycznego</a:t>
            </a:r>
            <a:r>
              <a:rPr sz="2300" spc="-75" dirty="0">
                <a:latin typeface="Trebuchet MS"/>
                <a:cs typeface="Trebuchet MS"/>
              </a:rPr>
              <a:t> </a:t>
            </a:r>
            <a:r>
              <a:rPr sz="2300" spc="150" dirty="0">
                <a:latin typeface="Trebuchet MS"/>
                <a:cs typeface="Trebuchet MS"/>
              </a:rPr>
              <a:t>między </a:t>
            </a:r>
            <a:r>
              <a:rPr sz="2300" spc="-675" dirty="0">
                <a:latin typeface="Trebuchet MS"/>
                <a:cs typeface="Trebuchet MS"/>
              </a:rPr>
              <a:t> </a:t>
            </a:r>
            <a:r>
              <a:rPr sz="2300" spc="105" dirty="0">
                <a:latin typeface="Trebuchet MS"/>
                <a:cs typeface="Trebuchet MS"/>
              </a:rPr>
              <a:t>poradniami </a:t>
            </a:r>
            <a:r>
              <a:rPr sz="2300" spc="114" dirty="0">
                <a:latin typeface="Trebuchet MS"/>
                <a:cs typeface="Trebuchet MS"/>
              </a:rPr>
              <a:t>psychologiczno </a:t>
            </a:r>
            <a:r>
              <a:rPr sz="2300" spc="85" dirty="0">
                <a:latin typeface="Trebuchet MS"/>
                <a:cs typeface="Trebuchet MS"/>
              </a:rPr>
              <a:t>– </a:t>
            </a:r>
            <a:r>
              <a:rPr sz="2300" spc="100" dirty="0">
                <a:latin typeface="Trebuchet MS"/>
                <a:cs typeface="Trebuchet MS"/>
              </a:rPr>
              <a:t>pedagogicznymi, </a:t>
            </a:r>
            <a:r>
              <a:rPr sz="2300" spc="105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przedszkolami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-195" dirty="0">
                <a:latin typeface="Trebuchet MS"/>
                <a:cs typeface="Trebuchet MS"/>
              </a:rPr>
              <a:t>i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130" dirty="0">
                <a:latin typeface="Trebuchet MS"/>
                <a:cs typeface="Trebuchet MS"/>
              </a:rPr>
              <a:t>zespołami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100" dirty="0">
                <a:latin typeface="Trebuchet MS"/>
                <a:cs typeface="Trebuchet MS"/>
              </a:rPr>
              <a:t>szkolno</a:t>
            </a:r>
            <a:r>
              <a:rPr sz="2300" spc="-65" dirty="0">
                <a:latin typeface="Trebuchet MS"/>
                <a:cs typeface="Trebuchet MS"/>
              </a:rPr>
              <a:t> </a:t>
            </a:r>
            <a:r>
              <a:rPr sz="2300" spc="85" dirty="0">
                <a:latin typeface="Trebuchet MS"/>
                <a:cs typeface="Trebuchet MS"/>
              </a:rPr>
              <a:t>–</a:t>
            </a:r>
            <a:r>
              <a:rPr sz="2300" spc="-70" dirty="0">
                <a:latin typeface="Trebuchet MS"/>
                <a:cs typeface="Trebuchet MS"/>
              </a:rPr>
              <a:t> </a:t>
            </a:r>
            <a:r>
              <a:rPr sz="2300" spc="60" dirty="0" err="1">
                <a:latin typeface="Trebuchet MS"/>
                <a:cs typeface="Trebuchet MS"/>
              </a:rPr>
              <a:t>przedszkolnymi</a:t>
            </a:r>
            <a:endParaRPr lang="pl-PL" sz="2300" spc="60" dirty="0">
              <a:latin typeface="Trebuchet MS"/>
              <a:cs typeface="Trebuchet MS"/>
            </a:endParaRPr>
          </a:p>
          <a:p>
            <a:pPr marL="30480" marR="5080" algn="just">
              <a:lnSpc>
                <a:spcPts val="2400"/>
              </a:lnSpc>
            </a:pPr>
            <a:endParaRPr lang="pl-PL" sz="2300" b="1" spc="60" dirty="0">
              <a:latin typeface="Trebuchet MS"/>
              <a:cs typeface="Trebuchet MS"/>
            </a:endParaRPr>
          </a:p>
          <a:p>
            <a:pPr marL="30480" marR="5080" algn="ctr">
              <a:lnSpc>
                <a:spcPts val="2400"/>
              </a:lnSpc>
            </a:pPr>
            <a:endParaRPr lang="pl-PL" sz="2400" b="1" dirty="0">
              <a:latin typeface="Trebuchet MS"/>
              <a:cs typeface="Trebuchet MS"/>
            </a:endParaRPr>
          </a:p>
          <a:p>
            <a:pPr marL="30480" marR="5080" algn="ctr">
              <a:lnSpc>
                <a:spcPts val="2400"/>
              </a:lnSpc>
            </a:pPr>
            <a:r>
              <a:rPr sz="2400" b="1" dirty="0" err="1">
                <a:latin typeface="Trebuchet MS"/>
                <a:cs typeface="Trebuchet MS"/>
              </a:rPr>
              <a:t>Oferowany</a:t>
            </a:r>
            <a:r>
              <a:rPr sz="2400" b="1" dirty="0">
                <a:latin typeface="Trebuchet MS"/>
                <a:cs typeface="Trebuchet MS"/>
              </a:rPr>
              <a:t> system wsparcia i wczesne wykrycie  nieprawidłowości gwarantuje </a:t>
            </a:r>
            <a:r>
              <a:rPr sz="2400" b="1" dirty="0" err="1">
                <a:latin typeface="Trebuchet MS"/>
                <a:cs typeface="Trebuchet MS"/>
              </a:rPr>
              <a:t>Twojemu</a:t>
            </a:r>
            <a:r>
              <a:rPr sz="2400" b="1" dirty="0">
                <a:latin typeface="Trebuchet MS"/>
                <a:cs typeface="Trebuchet MS"/>
              </a:rPr>
              <a:t> </a:t>
            </a:r>
            <a:r>
              <a:rPr sz="2400" b="1" dirty="0" err="1">
                <a:latin typeface="Trebuchet MS"/>
                <a:cs typeface="Trebuchet MS"/>
              </a:rPr>
              <a:t>dziecku</a:t>
            </a:r>
            <a:r>
              <a:rPr lang="pl-PL" sz="2400" dirty="0">
                <a:latin typeface="Trebuchet MS"/>
                <a:cs typeface="Trebuchet MS"/>
              </a:rPr>
              <a:t> </a:t>
            </a:r>
            <a:br>
              <a:rPr lang="pl-PL" sz="2400" dirty="0">
                <a:latin typeface="Trebuchet MS"/>
                <a:cs typeface="Trebuchet MS"/>
              </a:rPr>
            </a:br>
            <a:r>
              <a:rPr sz="2400" b="1" dirty="0">
                <a:latin typeface="Trebuchet MS"/>
                <a:cs typeface="Trebuchet MS"/>
              </a:rPr>
              <a:t>w przyszłości odniesienie sukcesów </a:t>
            </a:r>
            <a:r>
              <a:rPr sz="2400" b="1" dirty="0" err="1">
                <a:latin typeface="Trebuchet MS"/>
                <a:cs typeface="Trebuchet MS"/>
              </a:rPr>
              <a:t>komunikacyjnych</a:t>
            </a:r>
            <a:r>
              <a:rPr sz="2400" b="1" dirty="0">
                <a:latin typeface="Trebuchet MS"/>
                <a:cs typeface="Trebuchet MS"/>
              </a:rPr>
              <a:t>,</a:t>
            </a:r>
            <a:r>
              <a:rPr lang="pl-PL" sz="2400" dirty="0">
                <a:latin typeface="Trebuchet MS"/>
                <a:cs typeface="Trebuchet MS"/>
              </a:rPr>
              <a:t> </a:t>
            </a:r>
            <a:r>
              <a:rPr sz="2400" b="1" dirty="0" err="1">
                <a:latin typeface="Trebuchet MS"/>
                <a:cs typeface="Trebuchet MS"/>
              </a:rPr>
              <a:t>społecznych</a:t>
            </a:r>
            <a:r>
              <a:rPr sz="2400" b="1" dirty="0">
                <a:latin typeface="Trebuchet MS"/>
                <a:cs typeface="Trebuchet MS"/>
              </a:rPr>
              <a:t>, emocjonalnych i poznawczych</a:t>
            </a:r>
            <a:endParaRPr sz="2400" dirty="0">
              <a:latin typeface="Trebuchet MS"/>
              <a:cs typeface="Trebuchet MS"/>
            </a:endParaRPr>
          </a:p>
        </p:txBody>
      </p:sp>
      <p:pic>
        <p:nvPicPr>
          <p:cNvPr id="64" name="object 11">
            <a:extLst>
              <a:ext uri="{FF2B5EF4-FFF2-40B4-BE49-F238E27FC236}">
                <a16:creationId xmlns:a16="http://schemas.microsoft.com/office/drawing/2014/main" xmlns="" id="{84CECE01-941D-4BC0-8D31-B312B5920CA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34591" y="8021120"/>
            <a:ext cx="1771671" cy="2172016"/>
          </a:xfrm>
          <a:prstGeom prst="rect">
            <a:avLst/>
          </a:prstGeom>
        </p:spPr>
      </p:pic>
      <p:pic>
        <p:nvPicPr>
          <p:cNvPr id="65" name="object 12">
            <a:extLst>
              <a:ext uri="{FF2B5EF4-FFF2-40B4-BE49-F238E27FC236}">
                <a16:creationId xmlns:a16="http://schemas.microsoft.com/office/drawing/2014/main" xmlns="" id="{2A75E449-9B8A-4E54-9B20-02826FFA704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633408" y="8706333"/>
            <a:ext cx="913934" cy="1398242"/>
          </a:xfrm>
          <a:prstGeom prst="rect">
            <a:avLst/>
          </a:prstGeom>
        </p:spPr>
      </p:pic>
      <p:grpSp>
        <p:nvGrpSpPr>
          <p:cNvPr id="66" name="object 6">
            <a:extLst>
              <a:ext uri="{FF2B5EF4-FFF2-40B4-BE49-F238E27FC236}">
                <a16:creationId xmlns:a16="http://schemas.microsoft.com/office/drawing/2014/main" xmlns="" id="{C6AE34B1-9647-4150-886A-EECB49199AD8}"/>
              </a:ext>
            </a:extLst>
          </p:cNvPr>
          <p:cNvGrpSpPr/>
          <p:nvPr/>
        </p:nvGrpSpPr>
        <p:grpSpPr>
          <a:xfrm>
            <a:off x="5522143" y="7704951"/>
            <a:ext cx="3094990" cy="2492375"/>
            <a:chOff x="5522143" y="7704951"/>
            <a:chExt cx="3094990" cy="2492375"/>
          </a:xfrm>
        </p:grpSpPr>
        <p:pic>
          <p:nvPicPr>
            <p:cNvPr id="67" name="object 7">
              <a:extLst>
                <a:ext uri="{FF2B5EF4-FFF2-40B4-BE49-F238E27FC236}">
                  <a16:creationId xmlns:a16="http://schemas.microsoft.com/office/drawing/2014/main" xmlns="" id="{C3C0CF31-9528-49D3-95BC-19164217492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56314" y="7704951"/>
              <a:ext cx="2372070" cy="1657840"/>
            </a:xfrm>
            <a:prstGeom prst="rect">
              <a:avLst/>
            </a:prstGeom>
          </p:spPr>
        </p:pic>
        <p:sp>
          <p:nvSpPr>
            <p:cNvPr id="68" name="object 8">
              <a:extLst>
                <a:ext uri="{FF2B5EF4-FFF2-40B4-BE49-F238E27FC236}">
                  <a16:creationId xmlns:a16="http://schemas.microsoft.com/office/drawing/2014/main" xmlns="" id="{3B9986E6-54B2-4220-B45C-1C37D6AE689C}"/>
                </a:ext>
              </a:extLst>
            </p:cNvPr>
            <p:cNvSpPr/>
            <p:nvPr/>
          </p:nvSpPr>
          <p:spPr>
            <a:xfrm>
              <a:off x="5522143" y="9337579"/>
              <a:ext cx="3094990" cy="773430"/>
            </a:xfrm>
            <a:custGeom>
              <a:avLst/>
              <a:gdLst/>
              <a:ahLst/>
              <a:cxnLst/>
              <a:rect l="l" t="t" r="r" b="b"/>
              <a:pathLst>
                <a:path w="3094990" h="773429">
                  <a:moveTo>
                    <a:pt x="3094966" y="773286"/>
                  </a:moveTo>
                  <a:lnTo>
                    <a:pt x="0" y="773286"/>
                  </a:lnTo>
                  <a:lnTo>
                    <a:pt x="383891" y="0"/>
                  </a:lnTo>
                  <a:lnTo>
                    <a:pt x="2711083" y="0"/>
                  </a:lnTo>
                  <a:lnTo>
                    <a:pt x="3094966" y="773286"/>
                  </a:lnTo>
                  <a:close/>
                </a:path>
              </a:pathLst>
            </a:custGeom>
            <a:solidFill>
              <a:srgbClr val="BA8C4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9">
              <a:extLst>
                <a:ext uri="{FF2B5EF4-FFF2-40B4-BE49-F238E27FC236}">
                  <a16:creationId xmlns:a16="http://schemas.microsoft.com/office/drawing/2014/main" xmlns="" id="{E0BB8492-14FD-4281-B8AF-182E5A5AA78E}"/>
                </a:ext>
              </a:extLst>
            </p:cNvPr>
            <p:cNvSpPr/>
            <p:nvPr/>
          </p:nvSpPr>
          <p:spPr>
            <a:xfrm>
              <a:off x="5522143" y="10110866"/>
              <a:ext cx="3094990" cy="86360"/>
            </a:xfrm>
            <a:custGeom>
              <a:avLst/>
              <a:gdLst/>
              <a:ahLst/>
              <a:cxnLst/>
              <a:rect l="l" t="t" r="r" b="b"/>
              <a:pathLst>
                <a:path w="3094990" h="86359">
                  <a:moveTo>
                    <a:pt x="3094966" y="86144"/>
                  </a:moveTo>
                  <a:lnTo>
                    <a:pt x="0" y="86144"/>
                  </a:lnTo>
                  <a:lnTo>
                    <a:pt x="0" y="0"/>
                  </a:lnTo>
                  <a:lnTo>
                    <a:pt x="3094966" y="0"/>
                  </a:lnTo>
                  <a:lnTo>
                    <a:pt x="3094966" y="86144"/>
                  </a:lnTo>
                  <a:close/>
                </a:path>
              </a:pathLst>
            </a:custGeom>
            <a:solidFill>
              <a:srgbClr val="946A3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0" name="object 10">
              <a:extLst>
                <a:ext uri="{FF2B5EF4-FFF2-40B4-BE49-F238E27FC236}">
                  <a16:creationId xmlns:a16="http://schemas.microsoft.com/office/drawing/2014/main" xmlns="" id="{3ECE4C08-C56F-4075-839E-07A73B8570D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84650" y="8105252"/>
              <a:ext cx="2846446" cy="1894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050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6281" y="1142667"/>
            <a:ext cx="8394700" cy="817980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just">
              <a:lnSpc>
                <a:spcPts val="2055"/>
              </a:lnSpc>
              <a:spcBef>
                <a:spcPts val="125"/>
              </a:spcBef>
            </a:pPr>
            <a:r>
              <a:rPr sz="1800" spc="95" dirty="0">
                <a:latin typeface="Trebuchet MS"/>
                <a:cs typeface="Trebuchet MS"/>
              </a:rPr>
              <a:t>Rozwój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260" dirty="0">
                <a:latin typeface="Trebuchet MS"/>
                <a:cs typeface="Trebuchet MS"/>
              </a:rPr>
              <a:t>mowy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185" dirty="0">
                <a:latin typeface="Trebuchet MS"/>
                <a:cs typeface="Trebuchet MS"/>
              </a:rPr>
              <a:t>u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każdego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dziecka</a:t>
            </a:r>
            <a:r>
              <a:rPr sz="1800" spc="-35" dirty="0">
                <a:latin typeface="Trebuchet MS"/>
                <a:cs typeface="Trebuchet MS"/>
              </a:rPr>
              <a:t> </a:t>
            </a:r>
            <a:r>
              <a:rPr sz="1800" spc="85" dirty="0">
                <a:latin typeface="Trebuchet MS"/>
                <a:cs typeface="Trebuchet MS"/>
              </a:rPr>
              <a:t>przebiega</a:t>
            </a:r>
            <a:r>
              <a:rPr sz="1800" spc="-30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indywidualnie.</a:t>
            </a:r>
            <a:endParaRPr sz="180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35"/>
              </a:spcBef>
            </a:pPr>
            <a:r>
              <a:rPr sz="1800" spc="105" dirty="0">
                <a:latin typeface="Trebuchet MS"/>
                <a:cs typeface="Trebuchet MS"/>
              </a:rPr>
              <a:t>Stopień </a:t>
            </a:r>
            <a:r>
              <a:rPr sz="1800" spc="75" dirty="0">
                <a:latin typeface="Trebuchet MS"/>
                <a:cs typeface="Trebuchet MS"/>
              </a:rPr>
              <a:t>rozwoju </a:t>
            </a:r>
            <a:r>
              <a:rPr sz="1800" spc="260" dirty="0">
                <a:latin typeface="Trebuchet MS"/>
                <a:cs typeface="Trebuchet MS"/>
              </a:rPr>
              <a:t>mowy </a:t>
            </a:r>
            <a:r>
              <a:rPr sz="1800" spc="80" dirty="0">
                <a:latin typeface="Trebuchet MS"/>
                <a:cs typeface="Trebuchet MS"/>
              </a:rPr>
              <a:t>zależy </a:t>
            </a:r>
            <a:r>
              <a:rPr sz="1800" spc="130" dirty="0">
                <a:latin typeface="Trebuchet MS"/>
                <a:cs typeface="Trebuchet MS"/>
              </a:rPr>
              <a:t>od </a:t>
            </a:r>
            <a:r>
              <a:rPr sz="1800" spc="114" dirty="0">
                <a:latin typeface="Trebuchet MS"/>
                <a:cs typeface="Trebuchet MS"/>
              </a:rPr>
              <a:t>psychofizycznego </a:t>
            </a:r>
            <a:r>
              <a:rPr sz="1800" spc="75" dirty="0">
                <a:latin typeface="Trebuchet MS"/>
                <a:cs typeface="Trebuchet MS"/>
              </a:rPr>
              <a:t>rozwoju </a:t>
            </a:r>
            <a:r>
              <a:rPr sz="1800" spc="65" dirty="0">
                <a:latin typeface="Trebuchet MS"/>
                <a:cs typeface="Trebuchet MS"/>
              </a:rPr>
              <a:t>dziecka </a:t>
            </a:r>
            <a:r>
              <a:rPr sz="1800" spc="85" dirty="0">
                <a:latin typeface="Trebuchet MS"/>
                <a:cs typeface="Trebuchet MS"/>
              </a:rPr>
              <a:t>oraz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od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50" dirty="0">
                <a:latin typeface="Trebuchet MS"/>
                <a:cs typeface="Trebuchet MS"/>
              </a:rPr>
              <a:t>wpływu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środowiska,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320" dirty="0">
                <a:latin typeface="Trebuchet MS"/>
                <a:cs typeface="Trebuchet MS"/>
              </a:rPr>
              <a:t>w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którym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się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wychowuje.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300" dirty="0">
              <a:latin typeface="Trebuchet MS"/>
              <a:cs typeface="Trebuchet MS"/>
            </a:endParaRPr>
          </a:p>
          <a:p>
            <a:pPr marL="12700" algn="just">
              <a:lnSpc>
                <a:spcPct val="100000"/>
              </a:lnSpc>
            </a:pPr>
            <a:r>
              <a:rPr sz="2000" b="1" spc="35" dirty="0">
                <a:latin typeface="Trebuchet MS"/>
                <a:cs typeface="Trebuchet MS"/>
              </a:rPr>
              <a:t>Rozwój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210" dirty="0">
                <a:latin typeface="Trebuchet MS"/>
                <a:cs typeface="Trebuchet MS"/>
              </a:rPr>
              <a:t>mowy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20" dirty="0">
                <a:latin typeface="Trebuchet MS"/>
                <a:cs typeface="Trebuchet MS"/>
              </a:rPr>
              <a:t>dziecka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165" dirty="0">
                <a:latin typeface="Trebuchet MS"/>
                <a:cs typeface="Trebuchet MS"/>
              </a:rPr>
              <a:t>można</a:t>
            </a:r>
            <a:r>
              <a:rPr sz="2000" b="1" spc="-50" dirty="0">
                <a:latin typeface="Trebuchet MS"/>
                <a:cs typeface="Trebuchet MS"/>
              </a:rPr>
              <a:t> </a:t>
            </a:r>
            <a:r>
              <a:rPr sz="2000" b="1" spc="-20" dirty="0">
                <a:latin typeface="Trebuchet MS"/>
                <a:cs typeface="Trebuchet MS"/>
              </a:rPr>
              <a:t>podzielić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150" dirty="0">
                <a:latin typeface="Trebuchet MS"/>
                <a:cs typeface="Trebuchet MS"/>
              </a:rPr>
              <a:t>na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5" dirty="0">
                <a:latin typeface="Trebuchet MS"/>
                <a:cs typeface="Trebuchet MS"/>
              </a:rPr>
              <a:t>cztery</a:t>
            </a:r>
            <a:r>
              <a:rPr sz="2000" b="1" spc="-55" dirty="0">
                <a:latin typeface="Trebuchet MS"/>
                <a:cs typeface="Trebuchet MS"/>
              </a:rPr>
              <a:t> </a:t>
            </a:r>
            <a:r>
              <a:rPr sz="2000" b="1" spc="-35" dirty="0">
                <a:latin typeface="Trebuchet MS"/>
                <a:cs typeface="Trebuchet MS"/>
              </a:rPr>
              <a:t>okresy:</a:t>
            </a:r>
            <a:endParaRPr sz="20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150" dirty="0">
              <a:latin typeface="Trebuchet MS"/>
              <a:cs typeface="Trebuchet MS"/>
            </a:endParaRPr>
          </a:p>
          <a:p>
            <a:pPr marL="183515" indent="-171450">
              <a:lnSpc>
                <a:spcPts val="2055"/>
              </a:lnSpc>
              <a:buAutoNum type="arabicPeriod"/>
              <a:tabLst>
                <a:tab pos="184150" algn="l"/>
              </a:tabLst>
            </a:pPr>
            <a:r>
              <a:rPr lang="pl-PL" b="1" spc="90" dirty="0">
                <a:latin typeface="Trebuchet MS"/>
                <a:cs typeface="Trebuchet MS"/>
              </a:rPr>
              <a:t> melodii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–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t</a:t>
            </a:r>
            <a:r>
              <a:rPr sz="1800" spc="-90" dirty="0">
                <a:latin typeface="Trebuchet MS"/>
                <a:cs typeface="Trebuchet MS"/>
              </a:rPr>
              <a:t>r</a:t>
            </a:r>
            <a:r>
              <a:rPr sz="1800" spc="315" dirty="0">
                <a:latin typeface="Trebuchet MS"/>
                <a:cs typeface="Trebuchet MS"/>
              </a:rPr>
              <a:t>w</a:t>
            </a:r>
            <a:r>
              <a:rPr sz="1800" spc="180" dirty="0">
                <a:latin typeface="Trebuchet MS"/>
                <a:cs typeface="Trebuchet MS"/>
              </a:rPr>
              <a:t>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o</a:t>
            </a:r>
            <a:r>
              <a:rPr sz="1800" spc="120" dirty="0">
                <a:latin typeface="Trebuchet MS"/>
                <a:cs typeface="Trebuchet MS"/>
              </a:rPr>
              <a:t>d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80" dirty="0">
                <a:latin typeface="Trebuchet MS"/>
                <a:cs typeface="Trebuchet MS"/>
              </a:rPr>
              <a:t>u</a:t>
            </a:r>
            <a:r>
              <a:rPr sz="1800" spc="-90" dirty="0">
                <a:latin typeface="Trebuchet MS"/>
                <a:cs typeface="Trebuchet MS"/>
              </a:rPr>
              <a:t>r</a:t>
            </a:r>
            <a:r>
              <a:rPr sz="1800" spc="140" dirty="0">
                <a:latin typeface="Trebuchet MS"/>
                <a:cs typeface="Trebuchet MS"/>
              </a:rPr>
              <a:t>o</a:t>
            </a:r>
            <a:r>
              <a:rPr sz="1800" spc="114" dirty="0">
                <a:latin typeface="Trebuchet MS"/>
                <a:cs typeface="Trebuchet MS"/>
              </a:rPr>
              <a:t>d</a:t>
            </a:r>
            <a:r>
              <a:rPr sz="1800" spc="105" dirty="0">
                <a:latin typeface="Trebuchet MS"/>
                <a:cs typeface="Trebuchet MS"/>
              </a:rPr>
              <a:t>z</a:t>
            </a:r>
            <a:r>
              <a:rPr sz="1800" spc="140" dirty="0">
                <a:latin typeface="Trebuchet MS"/>
                <a:cs typeface="Trebuchet MS"/>
              </a:rPr>
              <a:t>e</a:t>
            </a:r>
            <a:r>
              <a:rPr sz="1800" spc="190" dirty="0">
                <a:latin typeface="Trebuchet MS"/>
                <a:cs typeface="Trebuchet MS"/>
              </a:rPr>
              <a:t>n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180" dirty="0">
                <a:latin typeface="Trebuchet MS"/>
                <a:cs typeface="Trebuchet MS"/>
              </a:rPr>
              <a:t>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d</a:t>
            </a:r>
            <a:r>
              <a:rPr sz="1800" spc="145" dirty="0">
                <a:latin typeface="Trebuchet MS"/>
                <a:cs typeface="Trebuchet MS"/>
              </a:rPr>
              <a:t>o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355" dirty="0">
                <a:latin typeface="Trebuchet MS"/>
                <a:cs typeface="Trebuchet MS"/>
              </a:rPr>
              <a:t>1</a:t>
            </a:r>
            <a:r>
              <a:rPr lang="pl-PL" sz="1800" spc="-4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r</a:t>
            </a:r>
            <a:r>
              <a:rPr sz="1800" spc="140" dirty="0">
                <a:latin typeface="Trebuchet MS"/>
                <a:cs typeface="Trebuchet MS"/>
              </a:rPr>
              <a:t>o</a:t>
            </a:r>
            <a:r>
              <a:rPr sz="1800" spc="-15" dirty="0">
                <a:latin typeface="Trebuchet MS"/>
                <a:cs typeface="Trebuchet MS"/>
              </a:rPr>
              <a:t>k</a:t>
            </a:r>
            <a:r>
              <a:rPr sz="1800" spc="185" dirty="0">
                <a:latin typeface="Trebuchet MS"/>
                <a:cs typeface="Trebuchet MS"/>
              </a:rPr>
              <a:t>u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ż</a:t>
            </a:r>
            <a:r>
              <a:rPr sz="1800" spc="125" dirty="0">
                <a:latin typeface="Trebuchet MS"/>
                <a:cs typeface="Trebuchet MS"/>
              </a:rPr>
              <a:t>y</a:t>
            </a:r>
            <a:r>
              <a:rPr sz="1800" spc="85" dirty="0">
                <a:latin typeface="Trebuchet MS"/>
                <a:cs typeface="Trebuchet MS"/>
              </a:rPr>
              <a:t>c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175" dirty="0">
                <a:latin typeface="Trebuchet MS"/>
                <a:cs typeface="Trebuchet MS"/>
              </a:rPr>
              <a:t>a</a:t>
            </a:r>
            <a:r>
              <a:rPr sz="1800" spc="-409" dirty="0">
                <a:latin typeface="Trebuchet MS"/>
                <a:cs typeface="Trebuchet MS"/>
              </a:rPr>
              <a:t>,</a:t>
            </a:r>
            <a:endParaRPr sz="1800" dirty="0">
              <a:latin typeface="Trebuchet MS"/>
              <a:cs typeface="Trebuchet MS"/>
            </a:endParaRPr>
          </a:p>
          <a:p>
            <a:pPr marL="240029" indent="-227965">
              <a:lnSpc>
                <a:spcPts val="1950"/>
              </a:lnSpc>
              <a:buAutoNum type="arabicPeriod"/>
              <a:tabLst>
                <a:tab pos="240665" algn="l"/>
              </a:tabLst>
            </a:pPr>
            <a:r>
              <a:rPr sz="1800" b="1" spc="245" dirty="0">
                <a:latin typeface="Trebuchet MS"/>
                <a:cs typeface="Trebuchet MS"/>
              </a:rPr>
              <a:t>w</a:t>
            </a:r>
            <a:r>
              <a:rPr sz="1800" b="1" spc="55" dirty="0">
                <a:latin typeface="Trebuchet MS"/>
                <a:cs typeface="Trebuchet MS"/>
              </a:rPr>
              <a:t>y</a:t>
            </a:r>
            <a:r>
              <a:rPr sz="1800" b="1" spc="-160" dirty="0">
                <a:latin typeface="Trebuchet MS"/>
                <a:cs typeface="Trebuchet MS"/>
              </a:rPr>
              <a:t>r</a:t>
            </a:r>
            <a:r>
              <a:rPr sz="1800" b="1" spc="160" dirty="0">
                <a:latin typeface="Trebuchet MS"/>
                <a:cs typeface="Trebuchet MS"/>
              </a:rPr>
              <a:t>a</a:t>
            </a:r>
            <a:r>
              <a:rPr sz="1800" b="1" spc="10" dirty="0">
                <a:latin typeface="Trebuchet MS"/>
                <a:cs typeface="Trebuchet MS"/>
              </a:rPr>
              <a:t>z</a:t>
            </a:r>
            <a:r>
              <a:rPr sz="1800" b="1" spc="105" dirty="0">
                <a:latin typeface="Trebuchet MS"/>
                <a:cs typeface="Trebuchet MS"/>
              </a:rPr>
              <a:t>u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–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p</a:t>
            </a:r>
            <a:r>
              <a:rPr sz="1800" spc="-90" dirty="0">
                <a:latin typeface="Trebuchet MS"/>
                <a:cs typeface="Trebuchet MS"/>
              </a:rPr>
              <a:t>r</a:t>
            </a:r>
            <a:r>
              <a:rPr sz="1800" spc="105" dirty="0">
                <a:latin typeface="Trebuchet MS"/>
                <a:cs typeface="Trebuchet MS"/>
              </a:rPr>
              <a:t>z</a:t>
            </a:r>
            <a:r>
              <a:rPr sz="1800" spc="125" dirty="0">
                <a:latin typeface="Trebuchet MS"/>
                <a:cs typeface="Trebuchet MS"/>
              </a:rPr>
              <a:t>yp</a:t>
            </a:r>
            <a:r>
              <a:rPr sz="1800" spc="175" dirty="0">
                <a:latin typeface="Trebuchet MS"/>
                <a:cs typeface="Trebuchet MS"/>
              </a:rPr>
              <a:t>a</a:t>
            </a:r>
            <a:r>
              <a:rPr sz="1800" spc="114" dirty="0">
                <a:latin typeface="Trebuchet MS"/>
                <a:cs typeface="Trebuchet MS"/>
              </a:rPr>
              <a:t>d</a:t>
            </a:r>
            <a:r>
              <a:rPr sz="1800" spc="180" dirty="0">
                <a:latin typeface="Trebuchet MS"/>
                <a:cs typeface="Trebuchet MS"/>
              </a:rPr>
              <a:t>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450" dirty="0">
                <a:latin typeface="Trebuchet MS"/>
                <a:cs typeface="Trebuchet MS"/>
              </a:rPr>
              <a:t>m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140" dirty="0">
                <a:latin typeface="Trebuchet MS"/>
                <a:cs typeface="Trebuchet MS"/>
              </a:rPr>
              <a:t>ę</a:t>
            </a:r>
            <a:r>
              <a:rPr sz="1800" spc="114" dirty="0">
                <a:latin typeface="Trebuchet MS"/>
                <a:cs typeface="Trebuchet MS"/>
              </a:rPr>
              <a:t>d</a:t>
            </a:r>
            <a:r>
              <a:rPr sz="1800" spc="105" dirty="0">
                <a:latin typeface="Trebuchet MS"/>
                <a:cs typeface="Trebuchet MS"/>
              </a:rPr>
              <a:t>z</a:t>
            </a:r>
            <a:r>
              <a:rPr sz="1800" spc="130" dirty="0">
                <a:latin typeface="Trebuchet MS"/>
                <a:cs typeface="Trebuchet MS"/>
              </a:rPr>
              <a:t>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355" dirty="0">
                <a:latin typeface="Trebuchet MS"/>
                <a:cs typeface="Trebuchet MS"/>
              </a:rPr>
              <a:t>1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–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2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r</a:t>
            </a:r>
            <a:r>
              <a:rPr sz="1800" spc="140" dirty="0">
                <a:latin typeface="Trebuchet MS"/>
                <a:cs typeface="Trebuchet MS"/>
              </a:rPr>
              <a:t>o</a:t>
            </a:r>
            <a:r>
              <a:rPr sz="1800" spc="-15" dirty="0">
                <a:latin typeface="Trebuchet MS"/>
                <a:cs typeface="Trebuchet MS"/>
              </a:rPr>
              <a:t>k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140" dirty="0">
                <a:latin typeface="Trebuchet MS"/>
                <a:cs typeface="Trebuchet MS"/>
              </a:rPr>
              <a:t>e</a:t>
            </a:r>
            <a:r>
              <a:rPr sz="1800" spc="455" dirty="0">
                <a:latin typeface="Trebuchet MS"/>
                <a:cs typeface="Trebuchet MS"/>
              </a:rPr>
              <a:t>m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ż</a:t>
            </a:r>
            <a:r>
              <a:rPr sz="1800" spc="125" dirty="0">
                <a:latin typeface="Trebuchet MS"/>
                <a:cs typeface="Trebuchet MS"/>
              </a:rPr>
              <a:t>y</a:t>
            </a:r>
            <a:r>
              <a:rPr sz="1800" spc="85" dirty="0">
                <a:latin typeface="Trebuchet MS"/>
                <a:cs typeface="Trebuchet MS"/>
              </a:rPr>
              <a:t>c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175" dirty="0">
                <a:latin typeface="Trebuchet MS"/>
                <a:cs typeface="Trebuchet MS"/>
              </a:rPr>
              <a:t>a</a:t>
            </a:r>
            <a:r>
              <a:rPr sz="1800" spc="-409" dirty="0">
                <a:latin typeface="Trebuchet MS"/>
                <a:cs typeface="Trebuchet MS"/>
              </a:rPr>
              <a:t>,</a:t>
            </a:r>
            <a:endParaRPr sz="1800" dirty="0">
              <a:latin typeface="Trebuchet MS"/>
              <a:cs typeface="Trebuchet MS"/>
            </a:endParaRPr>
          </a:p>
          <a:p>
            <a:pPr marL="240029" indent="-227965">
              <a:lnSpc>
                <a:spcPts val="1950"/>
              </a:lnSpc>
              <a:buAutoNum type="arabicPeriod"/>
              <a:tabLst>
                <a:tab pos="240665" algn="l"/>
              </a:tabLst>
            </a:pPr>
            <a:r>
              <a:rPr sz="1800" b="1" spc="55" dirty="0">
                <a:latin typeface="Trebuchet MS"/>
                <a:cs typeface="Trebuchet MS"/>
              </a:rPr>
              <a:t>zdania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–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pierwsze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zdania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pojawiają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się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135" dirty="0">
                <a:latin typeface="Trebuchet MS"/>
                <a:cs typeface="Trebuchet MS"/>
              </a:rPr>
              <a:t>między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2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–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3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rokiem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0" dirty="0">
                <a:latin typeface="Trebuchet MS"/>
                <a:cs typeface="Trebuchet MS"/>
              </a:rPr>
              <a:t>życia,</a:t>
            </a:r>
            <a:endParaRPr sz="1800" dirty="0">
              <a:latin typeface="Trebuchet MS"/>
              <a:cs typeface="Trebuchet MS"/>
            </a:endParaRPr>
          </a:p>
          <a:p>
            <a:pPr marL="227329" indent="-215265">
              <a:lnSpc>
                <a:spcPts val="2025"/>
              </a:lnSpc>
              <a:buAutoNum type="arabicPeriod"/>
              <a:tabLst>
                <a:tab pos="227965" algn="l"/>
              </a:tabLst>
            </a:pPr>
            <a:r>
              <a:rPr sz="1800" b="1" spc="40" dirty="0">
                <a:latin typeface="Trebuchet MS"/>
                <a:cs typeface="Trebuchet MS"/>
              </a:rPr>
              <a:t>swoistej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spc="190" dirty="0">
                <a:latin typeface="Trebuchet MS"/>
                <a:cs typeface="Trebuchet MS"/>
              </a:rPr>
              <a:t>mowy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15" dirty="0">
                <a:latin typeface="Trebuchet MS"/>
                <a:cs typeface="Trebuchet MS"/>
              </a:rPr>
              <a:t>dziecięcej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80" dirty="0">
                <a:latin typeface="Trebuchet MS"/>
                <a:cs typeface="Trebuchet MS"/>
              </a:rPr>
              <a:t>–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przypada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85" dirty="0">
                <a:latin typeface="Trebuchet MS"/>
                <a:cs typeface="Trebuchet MS"/>
              </a:rPr>
              <a:t>na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wiek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od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3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do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7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155" dirty="0">
                <a:latin typeface="Trebuchet MS"/>
                <a:cs typeface="Trebuchet MS"/>
              </a:rPr>
              <a:t>lat.</a:t>
            </a:r>
            <a:endParaRPr sz="1800" dirty="0">
              <a:latin typeface="Trebuchet MS"/>
              <a:cs typeface="Trebuchet MS"/>
            </a:endParaRPr>
          </a:p>
          <a:p>
            <a:pPr marL="12700" algn="just">
              <a:lnSpc>
                <a:spcPts val="1050"/>
              </a:lnSpc>
            </a:pPr>
            <a:r>
              <a:rPr sz="900" spc="-185" dirty="0">
                <a:latin typeface="Trebuchet MS"/>
                <a:cs typeface="Trebuchet MS"/>
              </a:rPr>
              <a:t>1</a:t>
            </a:r>
            <a:r>
              <a:rPr sz="900" spc="-110" dirty="0">
                <a:latin typeface="Trebuchet MS"/>
                <a:cs typeface="Trebuchet MS"/>
              </a:rPr>
              <a:t> </a:t>
            </a:r>
            <a:r>
              <a:rPr sz="900" spc="-75" dirty="0">
                <a:latin typeface="Trebuchet MS"/>
                <a:cs typeface="Trebuchet MS"/>
              </a:rPr>
              <a:t>L.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30" dirty="0">
                <a:latin typeface="Trebuchet MS"/>
                <a:cs typeface="Trebuchet MS"/>
              </a:rPr>
              <a:t>Kaczmarek,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70" dirty="0">
                <a:latin typeface="Trebuchet MS"/>
                <a:cs typeface="Trebuchet MS"/>
              </a:rPr>
              <a:t>Nasze</a:t>
            </a:r>
            <a:r>
              <a:rPr sz="900" spc="-25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dzieckouczy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35" dirty="0">
                <a:latin typeface="Trebuchet MS"/>
                <a:cs typeface="Trebuchet MS"/>
              </a:rPr>
              <a:t>się</a:t>
            </a:r>
            <a:r>
              <a:rPr sz="900" spc="-25" dirty="0">
                <a:latin typeface="Trebuchet MS"/>
                <a:cs typeface="Trebuchet MS"/>
              </a:rPr>
              <a:t> </a:t>
            </a:r>
            <a:r>
              <a:rPr sz="900" spc="55" dirty="0">
                <a:latin typeface="Trebuchet MS"/>
                <a:cs typeface="Trebuchet MS"/>
              </a:rPr>
              <a:t>mowy,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20" dirty="0">
                <a:latin typeface="Trebuchet MS"/>
                <a:cs typeface="Trebuchet MS"/>
              </a:rPr>
              <a:t>Lublin</a:t>
            </a:r>
            <a:r>
              <a:rPr sz="900" spc="-25" dirty="0">
                <a:latin typeface="Trebuchet MS"/>
                <a:cs typeface="Trebuchet MS"/>
              </a:rPr>
              <a:t> </a:t>
            </a:r>
            <a:r>
              <a:rPr sz="900" spc="-60" dirty="0">
                <a:latin typeface="Trebuchet MS"/>
                <a:cs typeface="Trebuchet MS"/>
              </a:rPr>
              <a:t>1966,</a:t>
            </a:r>
            <a:r>
              <a:rPr sz="900" spc="-30" dirty="0">
                <a:latin typeface="Trebuchet MS"/>
                <a:cs typeface="Trebuchet MS"/>
              </a:rPr>
              <a:t> </a:t>
            </a:r>
            <a:r>
              <a:rPr sz="900" spc="-75" dirty="0">
                <a:latin typeface="Trebuchet MS"/>
                <a:cs typeface="Trebuchet MS"/>
              </a:rPr>
              <a:t>s.172.</a:t>
            </a:r>
            <a:endParaRPr sz="9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</a:pPr>
            <a:endParaRPr sz="11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000" dirty="0">
              <a:latin typeface="Trebuchet MS"/>
              <a:cs typeface="Trebuchet MS"/>
            </a:endParaRPr>
          </a:p>
          <a:p>
            <a:pPr marL="12700" marR="5080" indent="100965" algn="just">
              <a:lnSpc>
                <a:spcPts val="1950"/>
              </a:lnSpc>
            </a:pPr>
            <a:r>
              <a:rPr sz="1800" b="1" spc="25" dirty="0">
                <a:latin typeface="Trebuchet MS"/>
                <a:cs typeface="Trebuchet MS"/>
              </a:rPr>
              <a:t>Okres </a:t>
            </a:r>
            <a:r>
              <a:rPr sz="1800" b="1" spc="15" dirty="0">
                <a:latin typeface="Trebuchet MS"/>
                <a:cs typeface="Trebuchet MS"/>
              </a:rPr>
              <a:t>melodii </a:t>
            </a:r>
            <a:r>
              <a:rPr sz="1800" b="1" spc="-185" dirty="0">
                <a:latin typeface="Trebuchet MS"/>
                <a:cs typeface="Trebuchet MS"/>
              </a:rPr>
              <a:t>(0-1</a:t>
            </a:r>
            <a:r>
              <a:rPr sz="1800" b="1" spc="-180" dirty="0">
                <a:latin typeface="Trebuchet MS"/>
                <a:cs typeface="Trebuchet MS"/>
              </a:rPr>
              <a:t> </a:t>
            </a:r>
            <a:r>
              <a:rPr sz="1800" b="1" spc="-285" dirty="0">
                <a:latin typeface="Trebuchet MS"/>
                <a:cs typeface="Trebuchet MS"/>
              </a:rPr>
              <a:t>r.</a:t>
            </a:r>
            <a:r>
              <a:rPr sz="1800" b="1" spc="-280" dirty="0">
                <a:latin typeface="Trebuchet MS"/>
                <a:cs typeface="Trebuchet MS"/>
              </a:rPr>
              <a:t> </a:t>
            </a:r>
            <a:r>
              <a:rPr sz="1800" b="1" spc="-190" dirty="0">
                <a:latin typeface="Trebuchet MS"/>
                <a:cs typeface="Trebuchet MS"/>
              </a:rPr>
              <a:t>ż.)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– </a:t>
            </a:r>
            <a:r>
              <a:rPr sz="1800" spc="60" dirty="0">
                <a:latin typeface="Trebuchet MS"/>
                <a:cs typeface="Trebuchet MS"/>
              </a:rPr>
              <a:t>dziecko </a:t>
            </a:r>
            <a:r>
              <a:rPr sz="1800" spc="140" dirty="0">
                <a:latin typeface="Trebuchet MS"/>
                <a:cs typeface="Trebuchet MS"/>
              </a:rPr>
              <a:t>za </a:t>
            </a:r>
            <a:r>
              <a:rPr sz="1800" spc="185" dirty="0">
                <a:latin typeface="Trebuchet MS"/>
                <a:cs typeface="Trebuchet MS"/>
              </a:rPr>
              <a:t>pomocą </a:t>
            </a:r>
            <a:r>
              <a:rPr sz="1800" spc="85" dirty="0">
                <a:latin typeface="Trebuchet MS"/>
                <a:cs typeface="Trebuchet MS"/>
              </a:rPr>
              <a:t>płaczu 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krzyku </a:t>
            </a:r>
            <a:r>
              <a:rPr sz="1800" spc="80" dirty="0">
                <a:latin typeface="Trebuchet MS"/>
                <a:cs typeface="Trebuchet MS"/>
              </a:rPr>
              <a:t>komunikuje 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swoje </a:t>
            </a:r>
            <a:r>
              <a:rPr sz="1800" spc="25" dirty="0">
                <a:latin typeface="Trebuchet MS"/>
                <a:cs typeface="Trebuchet MS"/>
              </a:rPr>
              <a:t>potrzeby.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Poprzez </a:t>
            </a:r>
            <a:r>
              <a:rPr sz="1800" spc="25" dirty="0">
                <a:latin typeface="Trebuchet MS"/>
                <a:cs typeface="Trebuchet MS"/>
              </a:rPr>
              <a:t>krzyk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ćwiczy </a:t>
            </a:r>
            <a:r>
              <a:rPr sz="1800" spc="110" dirty="0">
                <a:latin typeface="Trebuchet MS"/>
                <a:cs typeface="Trebuchet MS"/>
              </a:rPr>
              <a:t>narząd </a:t>
            </a:r>
            <a:r>
              <a:rPr sz="1800" spc="95" dirty="0">
                <a:latin typeface="Trebuchet MS"/>
                <a:cs typeface="Trebuchet MS"/>
              </a:rPr>
              <a:t>oddechowy. </a:t>
            </a:r>
            <a:r>
              <a:rPr sz="1800" spc="90" dirty="0">
                <a:latin typeface="Trebuchet MS"/>
                <a:cs typeface="Trebuchet MS"/>
              </a:rPr>
              <a:t>Między </a:t>
            </a:r>
            <a:r>
              <a:rPr sz="1800" spc="60" dirty="0">
                <a:latin typeface="Trebuchet MS"/>
                <a:cs typeface="Trebuchet MS"/>
              </a:rPr>
              <a:t>2-3 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55" dirty="0">
                <a:latin typeface="Trebuchet MS"/>
                <a:cs typeface="Trebuchet MS"/>
              </a:rPr>
              <a:t>miesiącem </a:t>
            </a:r>
            <a:r>
              <a:rPr sz="1800" spc="70" dirty="0">
                <a:latin typeface="Trebuchet MS"/>
                <a:cs typeface="Trebuchet MS"/>
              </a:rPr>
              <a:t>życia </a:t>
            </a:r>
            <a:r>
              <a:rPr sz="1800" spc="135" dirty="0">
                <a:latin typeface="Trebuchet MS"/>
                <a:cs typeface="Trebuchet MS"/>
              </a:rPr>
              <a:t>zaczyna </a:t>
            </a:r>
            <a:r>
              <a:rPr sz="1800" spc="20" dirty="0">
                <a:latin typeface="Trebuchet MS"/>
                <a:cs typeface="Trebuchet MS"/>
              </a:rPr>
              <a:t>głużyć, </a:t>
            </a:r>
            <a:r>
              <a:rPr sz="1800" dirty="0">
                <a:latin typeface="Trebuchet MS"/>
                <a:cs typeface="Trebuchet MS"/>
              </a:rPr>
              <a:t>czyli </a:t>
            </a:r>
            <a:r>
              <a:rPr sz="1800" spc="185" dirty="0">
                <a:latin typeface="Trebuchet MS"/>
                <a:cs typeface="Trebuchet MS"/>
              </a:rPr>
              <a:t>wydawać </a:t>
            </a:r>
            <a:r>
              <a:rPr sz="1800" spc="90" dirty="0">
                <a:latin typeface="Trebuchet MS"/>
                <a:cs typeface="Trebuchet MS"/>
              </a:rPr>
              <a:t>nieartykułowane </a:t>
            </a:r>
            <a:r>
              <a:rPr sz="1800" spc="-5" dirty="0">
                <a:latin typeface="Trebuchet MS"/>
                <a:cs typeface="Trebuchet MS"/>
              </a:rPr>
              <a:t>dźwięki,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poprzez </a:t>
            </a:r>
            <a:r>
              <a:rPr sz="1800" spc="35" dirty="0">
                <a:latin typeface="Trebuchet MS"/>
                <a:cs typeface="Trebuchet MS"/>
              </a:rPr>
              <a:t>które </a:t>
            </a:r>
            <a:r>
              <a:rPr sz="1800" spc="95" dirty="0">
                <a:latin typeface="Trebuchet MS"/>
                <a:cs typeface="Trebuchet MS"/>
              </a:rPr>
              <a:t>ćwiczy </a:t>
            </a:r>
            <a:r>
              <a:rPr sz="1800" spc="114" dirty="0">
                <a:latin typeface="Trebuchet MS"/>
                <a:cs typeface="Trebuchet MS"/>
              </a:rPr>
              <a:t>narządy </a:t>
            </a:r>
            <a:r>
              <a:rPr sz="1800" spc="50" dirty="0">
                <a:latin typeface="Trebuchet MS"/>
                <a:cs typeface="Trebuchet MS"/>
              </a:rPr>
              <a:t>artykulacyjne </a:t>
            </a:r>
            <a:r>
              <a:rPr sz="1800" spc="-75" dirty="0">
                <a:latin typeface="Trebuchet MS"/>
                <a:cs typeface="Trebuchet MS"/>
              </a:rPr>
              <a:t>(język,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wargi, </a:t>
            </a:r>
            <a:r>
              <a:rPr sz="1800" spc="20" dirty="0">
                <a:latin typeface="Trebuchet MS"/>
                <a:cs typeface="Trebuchet MS"/>
              </a:rPr>
              <a:t>podniebienie). 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Między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25" dirty="0">
                <a:latin typeface="Trebuchet MS"/>
                <a:cs typeface="Trebuchet MS"/>
              </a:rPr>
              <a:t>6-7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155" dirty="0">
                <a:latin typeface="Trebuchet MS"/>
                <a:cs typeface="Trebuchet MS"/>
              </a:rPr>
              <a:t>miesiącem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życia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głużenie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przekształca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się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320" dirty="0">
                <a:latin typeface="Trebuchet MS"/>
                <a:cs typeface="Trebuchet MS"/>
              </a:rPr>
              <a:t>w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gaworzenie,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które </a:t>
            </a:r>
            <a:r>
              <a:rPr sz="1800" spc="-53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polega </a:t>
            </a:r>
            <a:r>
              <a:rPr sz="1800" spc="185" dirty="0">
                <a:latin typeface="Trebuchet MS"/>
                <a:cs typeface="Trebuchet MS"/>
              </a:rPr>
              <a:t>na </a:t>
            </a:r>
            <a:r>
              <a:rPr sz="1800" spc="160" dirty="0">
                <a:latin typeface="Trebuchet MS"/>
                <a:cs typeface="Trebuchet MS"/>
              </a:rPr>
              <a:t>wydawaniu </a:t>
            </a:r>
            <a:r>
              <a:rPr sz="1800" spc="80" dirty="0">
                <a:latin typeface="Trebuchet MS"/>
                <a:cs typeface="Trebuchet MS"/>
              </a:rPr>
              <a:t>przez </a:t>
            </a:r>
            <a:r>
              <a:rPr sz="1800" spc="60" dirty="0">
                <a:latin typeface="Trebuchet MS"/>
                <a:cs typeface="Trebuchet MS"/>
              </a:rPr>
              <a:t>dziecko </a:t>
            </a:r>
            <a:r>
              <a:rPr sz="1800" spc="114" dirty="0">
                <a:latin typeface="Trebuchet MS"/>
                <a:cs typeface="Trebuchet MS"/>
              </a:rPr>
              <a:t>dźwięków– </a:t>
            </a:r>
            <a:r>
              <a:rPr sz="1800" spc="100" dirty="0">
                <a:latin typeface="Trebuchet MS"/>
                <a:cs typeface="Trebuchet MS"/>
              </a:rPr>
              <a:t>sylab </a:t>
            </a:r>
            <a:r>
              <a:rPr sz="1800" spc="135" dirty="0">
                <a:latin typeface="Trebuchet MS"/>
                <a:cs typeface="Trebuchet MS"/>
              </a:rPr>
              <a:t>usłyszanych </a:t>
            </a:r>
            <a:r>
              <a:rPr sz="1800" spc="130" dirty="0">
                <a:latin typeface="Trebuchet MS"/>
                <a:cs typeface="Trebuchet MS"/>
              </a:rPr>
              <a:t>od </a:t>
            </a:r>
            <a:r>
              <a:rPr sz="1800" spc="13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otoczenia </a:t>
            </a:r>
            <a:r>
              <a:rPr sz="1800" spc="-70" dirty="0">
                <a:latin typeface="Trebuchet MS"/>
                <a:cs typeface="Trebuchet MS"/>
              </a:rPr>
              <a:t>(np. </a:t>
            </a:r>
            <a:r>
              <a:rPr sz="1800" spc="30" dirty="0">
                <a:latin typeface="Trebuchet MS"/>
                <a:cs typeface="Trebuchet MS"/>
              </a:rPr>
              <a:t>pa-pa, </a:t>
            </a:r>
            <a:r>
              <a:rPr sz="1800" spc="95" dirty="0">
                <a:latin typeface="Trebuchet MS"/>
                <a:cs typeface="Trebuchet MS"/>
              </a:rPr>
              <a:t>ma-ma). </a:t>
            </a:r>
            <a:r>
              <a:rPr sz="1800" spc="105" dirty="0">
                <a:latin typeface="Trebuchet MS"/>
                <a:cs typeface="Trebuchet MS"/>
              </a:rPr>
              <a:t>Gaworzenie </a:t>
            </a:r>
            <a:r>
              <a:rPr sz="1800" spc="20" dirty="0">
                <a:latin typeface="Trebuchet MS"/>
                <a:cs typeface="Trebuchet MS"/>
              </a:rPr>
              <a:t>jest </a:t>
            </a:r>
            <a:r>
              <a:rPr sz="1800" spc="100" dirty="0">
                <a:latin typeface="Trebuchet MS"/>
                <a:cs typeface="Trebuchet MS"/>
              </a:rPr>
              <a:t>więc </a:t>
            </a:r>
            <a:r>
              <a:rPr sz="1800" spc="120" dirty="0">
                <a:latin typeface="Trebuchet MS"/>
                <a:cs typeface="Trebuchet MS"/>
              </a:rPr>
              <a:t>ćwiczeniem </a:t>
            </a:r>
            <a:r>
              <a:rPr sz="1800" spc="45" dirty="0">
                <a:latin typeface="Trebuchet MS"/>
                <a:cs typeface="Trebuchet MS"/>
              </a:rPr>
              <a:t>słuchu. 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Około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7-8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miesiąca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dziecko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aktywnie</a:t>
            </a:r>
            <a:r>
              <a:rPr sz="1800" spc="100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reaguje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185" dirty="0">
                <a:latin typeface="Trebuchet MS"/>
                <a:cs typeface="Trebuchet MS"/>
              </a:rPr>
              <a:t>na</a:t>
            </a:r>
            <a:r>
              <a:rPr sz="1800" spc="190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mowę.</a:t>
            </a:r>
            <a:r>
              <a:rPr sz="1800" spc="13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Poznaje </a:t>
            </a:r>
            <a:r>
              <a:rPr sz="1800" spc="95" dirty="0">
                <a:latin typeface="Trebuchet MS"/>
                <a:cs typeface="Trebuchet MS"/>
              </a:rPr>
              <a:t> przedmioty </a:t>
            </a:r>
            <a:r>
              <a:rPr sz="1800" spc="-145" dirty="0">
                <a:latin typeface="Trebuchet MS"/>
                <a:cs typeface="Trebuchet MS"/>
              </a:rPr>
              <a:t>i </a:t>
            </a:r>
            <a:r>
              <a:rPr sz="1800" spc="135" dirty="0">
                <a:latin typeface="Trebuchet MS"/>
                <a:cs typeface="Trebuchet MS"/>
              </a:rPr>
              <a:t>zaczyna </a:t>
            </a:r>
            <a:r>
              <a:rPr sz="1800" spc="30" dirty="0">
                <a:latin typeface="Trebuchet MS"/>
                <a:cs typeface="Trebuchet MS"/>
              </a:rPr>
              <a:t>kojarzyć </a:t>
            </a:r>
            <a:r>
              <a:rPr sz="1800" spc="185" dirty="0">
                <a:latin typeface="Trebuchet MS"/>
                <a:cs typeface="Trebuchet MS"/>
              </a:rPr>
              <a:t>nazwę </a:t>
            </a:r>
            <a:r>
              <a:rPr sz="1800" spc="110" dirty="0">
                <a:latin typeface="Trebuchet MS"/>
                <a:cs typeface="Trebuchet MS"/>
              </a:rPr>
              <a:t>z </a:t>
            </a:r>
            <a:r>
              <a:rPr sz="1800" spc="85" dirty="0">
                <a:latin typeface="Trebuchet MS"/>
                <a:cs typeface="Trebuchet MS"/>
              </a:rPr>
              <a:t>przedmiotem. </a:t>
            </a:r>
            <a:r>
              <a:rPr sz="1800" spc="140" dirty="0">
                <a:latin typeface="Trebuchet MS"/>
                <a:cs typeface="Trebuchet MS"/>
              </a:rPr>
              <a:t>Pod </a:t>
            </a:r>
            <a:r>
              <a:rPr sz="1800" spc="65" dirty="0">
                <a:latin typeface="Trebuchet MS"/>
                <a:cs typeface="Trebuchet MS"/>
              </a:rPr>
              <a:t>koniec </a:t>
            </a:r>
            <a:r>
              <a:rPr sz="1800" spc="100" dirty="0">
                <a:latin typeface="Trebuchet MS"/>
                <a:cs typeface="Trebuchet MS"/>
              </a:rPr>
              <a:t>okresu 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55" dirty="0">
                <a:latin typeface="Trebuchet MS"/>
                <a:cs typeface="Trebuchet MS"/>
              </a:rPr>
              <a:t>melodii</a:t>
            </a:r>
            <a:r>
              <a:rPr sz="1800" spc="6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pojawiają</a:t>
            </a:r>
            <a:r>
              <a:rPr sz="1800" spc="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się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pierwsze</a:t>
            </a:r>
            <a:r>
              <a:rPr sz="1800" spc="110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wyrazy</a:t>
            </a:r>
            <a:r>
              <a:rPr sz="1800" spc="130" dirty="0">
                <a:latin typeface="Trebuchet MS"/>
                <a:cs typeface="Trebuchet MS"/>
              </a:rPr>
              <a:t> </a:t>
            </a:r>
            <a:r>
              <a:rPr sz="1800" spc="145" dirty="0">
                <a:latin typeface="Trebuchet MS"/>
                <a:cs typeface="Trebuchet MS"/>
              </a:rPr>
              <a:t>o</a:t>
            </a:r>
            <a:r>
              <a:rPr sz="1800" spc="150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prawidłowym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lub 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zniekształconym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brzmieniu,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spc="175" dirty="0">
                <a:latin typeface="Trebuchet MS"/>
                <a:cs typeface="Trebuchet MS"/>
              </a:rPr>
              <a:t>używane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świadomie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adekwatnie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do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sytuacji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(mama,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tata,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baba,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-40" dirty="0">
                <a:latin typeface="Trebuchet MS"/>
                <a:cs typeface="Trebuchet MS"/>
              </a:rPr>
              <a:t>daj)</a:t>
            </a:r>
            <a:r>
              <a:rPr lang="pl-PL" dirty="0">
                <a:latin typeface="Trebuchet MS"/>
                <a:cs typeface="Trebuchet MS"/>
              </a:rPr>
              <a:t>.</a:t>
            </a:r>
          </a:p>
          <a:p>
            <a:pPr marL="12700" marR="5080" indent="100965" algn="just">
              <a:lnSpc>
                <a:spcPts val="1950"/>
              </a:lnSpc>
            </a:pPr>
            <a:r>
              <a:rPr sz="1800" spc="160" dirty="0">
                <a:latin typeface="Trebuchet MS"/>
                <a:cs typeface="Trebuchet MS"/>
              </a:rPr>
              <a:t>Już </a:t>
            </a:r>
            <a:r>
              <a:rPr sz="1800" spc="320" dirty="0">
                <a:latin typeface="Trebuchet MS"/>
                <a:cs typeface="Trebuchet MS"/>
              </a:rPr>
              <a:t>w </a:t>
            </a:r>
            <a:r>
              <a:rPr sz="1800" spc="190" dirty="0">
                <a:latin typeface="Trebuchet MS"/>
                <a:cs typeface="Trebuchet MS"/>
              </a:rPr>
              <a:t>tym </a:t>
            </a:r>
            <a:r>
              <a:rPr sz="1800" spc="140" dirty="0">
                <a:latin typeface="Trebuchet MS"/>
                <a:cs typeface="Trebuchet MS"/>
              </a:rPr>
              <a:t>pierwszym </a:t>
            </a:r>
            <a:r>
              <a:rPr sz="1800" spc="60" dirty="0">
                <a:latin typeface="Trebuchet MS"/>
                <a:cs typeface="Trebuchet MS"/>
              </a:rPr>
              <a:t>okresie </a:t>
            </a:r>
            <a:r>
              <a:rPr sz="1800" spc="320" dirty="0">
                <a:latin typeface="Trebuchet MS"/>
                <a:cs typeface="Trebuchet MS"/>
              </a:rPr>
              <a:t>w </a:t>
            </a:r>
            <a:r>
              <a:rPr sz="1800" spc="180" dirty="0">
                <a:latin typeface="Trebuchet MS"/>
                <a:cs typeface="Trebuchet MS"/>
              </a:rPr>
              <a:t>mowie </a:t>
            </a:r>
            <a:r>
              <a:rPr sz="1800" spc="65" dirty="0">
                <a:latin typeface="Trebuchet MS"/>
                <a:cs typeface="Trebuchet MS"/>
              </a:rPr>
              <a:t>dziecka </a:t>
            </a:r>
            <a:r>
              <a:rPr sz="1800" spc="245" dirty="0">
                <a:latin typeface="Trebuchet MS"/>
                <a:cs typeface="Trebuchet MS"/>
              </a:rPr>
              <a:t>mogą </a:t>
            </a:r>
            <a:r>
              <a:rPr sz="1800" spc="75" dirty="0">
                <a:latin typeface="Trebuchet MS"/>
                <a:cs typeface="Trebuchet MS"/>
              </a:rPr>
              <a:t>ujawnić </a:t>
            </a:r>
            <a:r>
              <a:rPr sz="1800" spc="80" dirty="0">
                <a:latin typeface="Trebuchet MS"/>
                <a:cs typeface="Trebuchet MS"/>
              </a:rPr>
              <a:t>się 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185" dirty="0">
                <a:latin typeface="Trebuchet MS"/>
                <a:cs typeface="Trebuchet MS"/>
              </a:rPr>
              <a:t>pewne </a:t>
            </a:r>
            <a:r>
              <a:rPr sz="1800" spc="120" dirty="0">
                <a:latin typeface="Trebuchet MS"/>
                <a:cs typeface="Trebuchet MS"/>
              </a:rPr>
              <a:t>anomalie </a:t>
            </a:r>
            <a:r>
              <a:rPr sz="1800" spc="50" dirty="0">
                <a:latin typeface="Trebuchet MS"/>
                <a:cs typeface="Trebuchet MS"/>
              </a:rPr>
              <a:t>rozwojowe.</a:t>
            </a:r>
            <a:r>
              <a:rPr sz="1800" spc="55" dirty="0">
                <a:latin typeface="Trebuchet MS"/>
                <a:cs typeface="Trebuchet MS"/>
              </a:rPr>
              <a:t> </a:t>
            </a:r>
            <a:r>
              <a:rPr sz="1800" spc="204" dirty="0">
                <a:latin typeface="Trebuchet MS"/>
                <a:cs typeface="Trebuchet MS"/>
              </a:rPr>
              <a:t>Jednym </a:t>
            </a:r>
            <a:r>
              <a:rPr sz="1800" spc="110" dirty="0">
                <a:latin typeface="Trebuchet MS"/>
                <a:cs typeface="Trebuchet MS"/>
              </a:rPr>
              <a:t>z</a:t>
            </a:r>
            <a:r>
              <a:rPr sz="1800" spc="114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niepokojących</a:t>
            </a:r>
            <a:r>
              <a:rPr sz="1800" spc="80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objawów </a:t>
            </a:r>
            <a:r>
              <a:rPr sz="1800" spc="20" dirty="0">
                <a:latin typeface="Trebuchet MS"/>
                <a:cs typeface="Trebuchet MS"/>
              </a:rPr>
              <a:t>jest 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przedłużający </a:t>
            </a:r>
            <a:r>
              <a:rPr sz="1800" spc="80" dirty="0">
                <a:latin typeface="Trebuchet MS"/>
                <a:cs typeface="Trebuchet MS"/>
              </a:rPr>
              <a:t>się </a:t>
            </a:r>
            <a:r>
              <a:rPr sz="1800" spc="85" dirty="0">
                <a:latin typeface="Trebuchet MS"/>
                <a:cs typeface="Trebuchet MS"/>
              </a:rPr>
              <a:t>okres głużenia 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brak </a:t>
            </a:r>
            <a:r>
              <a:rPr sz="1800" spc="75" dirty="0">
                <a:latin typeface="Trebuchet MS"/>
                <a:cs typeface="Trebuchet MS"/>
              </a:rPr>
              <a:t>gaworzenia. </a:t>
            </a:r>
            <a:r>
              <a:rPr sz="1800" spc="145" dirty="0">
                <a:latin typeface="Trebuchet MS"/>
                <a:cs typeface="Trebuchet MS"/>
              </a:rPr>
              <a:t>Może </a:t>
            </a:r>
            <a:r>
              <a:rPr sz="1800" spc="65" dirty="0">
                <a:latin typeface="Trebuchet MS"/>
                <a:cs typeface="Trebuchet MS"/>
              </a:rPr>
              <a:t>to </a:t>
            </a:r>
            <a:r>
              <a:rPr sz="1800" spc="155" dirty="0">
                <a:latin typeface="Trebuchet MS"/>
                <a:cs typeface="Trebuchet MS"/>
              </a:rPr>
              <a:t>sugerować </a:t>
            </a:r>
            <a:r>
              <a:rPr sz="1800" spc="16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niedosłuch </a:t>
            </a:r>
            <a:r>
              <a:rPr sz="1800" spc="185" dirty="0">
                <a:latin typeface="Trebuchet MS"/>
                <a:cs typeface="Trebuchet MS"/>
              </a:rPr>
              <a:t>u </a:t>
            </a:r>
            <a:r>
              <a:rPr sz="1800" spc="5" dirty="0">
                <a:latin typeface="Trebuchet MS"/>
                <a:cs typeface="Trebuchet MS"/>
              </a:rPr>
              <a:t>dziecka. </a:t>
            </a:r>
            <a:r>
              <a:rPr sz="1800" spc="45" dirty="0">
                <a:latin typeface="Trebuchet MS"/>
                <a:cs typeface="Trebuchet MS"/>
              </a:rPr>
              <a:t>Jeżeli </a:t>
            </a:r>
            <a:r>
              <a:rPr sz="1800" spc="170" dirty="0">
                <a:latin typeface="Trebuchet MS"/>
                <a:cs typeface="Trebuchet MS"/>
              </a:rPr>
              <a:t>zatem </a:t>
            </a:r>
            <a:r>
              <a:rPr sz="1800" spc="130" dirty="0">
                <a:latin typeface="Trebuchet MS"/>
                <a:cs typeface="Trebuchet MS"/>
              </a:rPr>
              <a:t>pod </a:t>
            </a:r>
            <a:r>
              <a:rPr sz="1800" spc="65" dirty="0">
                <a:latin typeface="Trebuchet MS"/>
                <a:cs typeface="Trebuchet MS"/>
              </a:rPr>
              <a:t>koniec </a:t>
            </a:r>
            <a:r>
              <a:rPr sz="1800" spc="100" dirty="0">
                <a:latin typeface="Trebuchet MS"/>
                <a:cs typeface="Trebuchet MS"/>
              </a:rPr>
              <a:t>okresu </a:t>
            </a:r>
            <a:r>
              <a:rPr sz="1800" spc="55" dirty="0">
                <a:latin typeface="Trebuchet MS"/>
                <a:cs typeface="Trebuchet MS"/>
              </a:rPr>
              <a:t>melodii </a:t>
            </a:r>
            <a:r>
              <a:rPr sz="1800" spc="50" dirty="0">
                <a:latin typeface="Trebuchet MS"/>
                <a:cs typeface="Trebuchet MS"/>
              </a:rPr>
              <a:t>rodzice </a:t>
            </a:r>
            <a:r>
              <a:rPr sz="1800" spc="60" dirty="0">
                <a:latin typeface="Trebuchet MS"/>
                <a:cs typeface="Trebuchet MS"/>
              </a:rPr>
              <a:t>nie 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75" dirty="0">
                <a:latin typeface="Trebuchet MS"/>
                <a:cs typeface="Trebuchet MS"/>
              </a:rPr>
              <a:t>zauważąu</a:t>
            </a:r>
            <a:r>
              <a:rPr sz="1800" spc="180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dziecka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najprostszych</a:t>
            </a:r>
            <a:r>
              <a:rPr sz="1800" spc="100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form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gaworzenia,</a:t>
            </a:r>
            <a:r>
              <a:rPr sz="1800" spc="8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konieczne</a:t>
            </a:r>
            <a:r>
              <a:rPr sz="1800" spc="9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jest 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wykonanie </a:t>
            </a:r>
            <a:r>
              <a:rPr sz="1800" spc="114" dirty="0">
                <a:latin typeface="Trebuchet MS"/>
                <a:cs typeface="Trebuchet MS"/>
              </a:rPr>
              <a:t>badania </a:t>
            </a:r>
            <a:r>
              <a:rPr sz="1800" spc="120" dirty="0">
                <a:latin typeface="Trebuchet MS"/>
                <a:cs typeface="Trebuchet MS"/>
              </a:rPr>
              <a:t>słuchu </a:t>
            </a:r>
            <a:r>
              <a:rPr sz="1800" spc="85" dirty="0">
                <a:latin typeface="Trebuchet MS"/>
                <a:cs typeface="Trebuchet MS"/>
              </a:rPr>
              <a:t>oraz</a:t>
            </a:r>
            <a:r>
              <a:rPr sz="1800" spc="90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konsultacja</a:t>
            </a:r>
            <a:r>
              <a:rPr sz="1800" spc="70" dirty="0">
                <a:latin typeface="Trebuchet MS"/>
                <a:cs typeface="Trebuchet MS"/>
              </a:rPr>
              <a:t> specjalistyczna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185" dirty="0">
                <a:latin typeface="Trebuchet MS"/>
                <a:cs typeface="Trebuchet MS"/>
              </a:rPr>
              <a:t>u </a:t>
            </a:r>
            <a:r>
              <a:rPr sz="1800" spc="45" dirty="0">
                <a:latin typeface="Trebuchet MS"/>
                <a:cs typeface="Trebuchet MS"/>
              </a:rPr>
              <a:t>lekarza 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foniatry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lub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laryngologa.</a:t>
            </a:r>
            <a:endParaRPr sz="1800" dirty="0">
              <a:latin typeface="Trebuchet MS"/>
              <a:cs typeface="Trebuchet M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4613" y="516958"/>
            <a:ext cx="901763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latin typeface="Tahoma"/>
                <a:cs typeface="Tahoma"/>
              </a:rPr>
              <a:t>P</a:t>
            </a:r>
            <a:r>
              <a:rPr spc="-220" dirty="0">
                <a:latin typeface="Tahoma"/>
                <a:cs typeface="Tahoma"/>
              </a:rPr>
              <a:t>R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55" dirty="0">
                <a:latin typeface="Tahoma"/>
                <a:cs typeface="Tahoma"/>
              </a:rPr>
              <a:t>B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70" dirty="0">
                <a:latin typeface="Tahoma"/>
                <a:cs typeface="Tahoma"/>
              </a:rPr>
              <a:t>G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100" dirty="0">
                <a:latin typeface="Tahoma"/>
                <a:cs typeface="Tahoma"/>
              </a:rPr>
              <a:t>P</a:t>
            </a:r>
            <a:r>
              <a:rPr spc="-220" dirty="0">
                <a:latin typeface="Tahoma"/>
                <a:cs typeface="Tahoma"/>
              </a:rPr>
              <a:t>R</a:t>
            </a:r>
            <a:r>
              <a:rPr spc="10" dirty="0">
                <a:latin typeface="Tahoma"/>
                <a:cs typeface="Tahoma"/>
              </a:rPr>
              <a:t>A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495" dirty="0">
                <a:latin typeface="Tahoma"/>
                <a:cs typeface="Tahoma"/>
              </a:rPr>
              <a:t>I</a:t>
            </a:r>
            <a:r>
              <a:rPr spc="-60" dirty="0">
                <a:latin typeface="Tahoma"/>
                <a:cs typeface="Tahoma"/>
              </a:rPr>
              <a:t>D</a:t>
            </a:r>
            <a:r>
              <a:rPr spc="-85" dirty="0">
                <a:latin typeface="Tahoma"/>
                <a:cs typeface="Tahoma"/>
              </a:rPr>
              <a:t>Ł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85" dirty="0">
                <a:latin typeface="Tahoma"/>
                <a:cs typeface="Tahoma"/>
              </a:rPr>
              <a:t>E</a:t>
            </a:r>
            <a:r>
              <a:rPr spc="-75" dirty="0">
                <a:latin typeface="Tahoma"/>
                <a:cs typeface="Tahoma"/>
              </a:rPr>
              <a:t>G</a:t>
            </a:r>
            <a:r>
              <a:rPr spc="80" dirty="0">
                <a:latin typeface="Tahoma"/>
                <a:cs typeface="Tahoma"/>
              </a:rPr>
              <a:t>O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220" dirty="0">
                <a:latin typeface="Tahoma"/>
                <a:cs typeface="Tahoma"/>
              </a:rPr>
              <a:t>R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550" dirty="0">
                <a:latin typeface="Tahoma"/>
                <a:cs typeface="Tahoma"/>
              </a:rPr>
              <a:t>J</a:t>
            </a:r>
            <a:r>
              <a:rPr spc="50" dirty="0">
                <a:latin typeface="Tahoma"/>
                <a:cs typeface="Tahoma"/>
              </a:rPr>
              <a:t>U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150" dirty="0">
                <a:latin typeface="Tahoma"/>
                <a:cs typeface="Tahoma"/>
              </a:rPr>
              <a:t>M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50" dirty="0">
                <a:latin typeface="Tahoma"/>
                <a:cs typeface="Tahoma"/>
              </a:rPr>
              <a:t>Y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47591" y="986871"/>
            <a:ext cx="8323580" cy="5010150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12700" marR="5080" indent="86995" algn="just">
              <a:lnSpc>
                <a:spcPts val="1950"/>
              </a:lnSpc>
              <a:spcBef>
                <a:spcPts val="370"/>
              </a:spcBef>
            </a:pPr>
            <a:r>
              <a:rPr sz="1800" b="1" spc="25" dirty="0">
                <a:latin typeface="Trebuchet MS"/>
                <a:cs typeface="Trebuchet MS"/>
              </a:rPr>
              <a:t>Okres </a:t>
            </a:r>
            <a:r>
              <a:rPr sz="1800" b="1" spc="70" dirty="0">
                <a:latin typeface="Trebuchet MS"/>
                <a:cs typeface="Trebuchet MS"/>
              </a:rPr>
              <a:t>wyrazu </a:t>
            </a:r>
            <a:r>
              <a:rPr sz="1800" b="1" spc="-170" dirty="0">
                <a:latin typeface="Trebuchet MS"/>
                <a:cs typeface="Trebuchet MS"/>
              </a:rPr>
              <a:t>(1-2 </a:t>
            </a:r>
            <a:r>
              <a:rPr sz="1800" b="1" spc="-285" dirty="0">
                <a:latin typeface="Trebuchet MS"/>
                <a:cs typeface="Trebuchet MS"/>
              </a:rPr>
              <a:t>r.</a:t>
            </a:r>
            <a:r>
              <a:rPr sz="1800" b="1" spc="-280" dirty="0">
                <a:latin typeface="Trebuchet MS"/>
                <a:cs typeface="Trebuchet MS"/>
              </a:rPr>
              <a:t> </a:t>
            </a:r>
            <a:r>
              <a:rPr sz="1800" b="1" spc="-190" dirty="0">
                <a:latin typeface="Trebuchet MS"/>
                <a:cs typeface="Trebuchet MS"/>
              </a:rPr>
              <a:t>ż.)</a:t>
            </a:r>
            <a:r>
              <a:rPr sz="1800" b="1" spc="-18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– </a:t>
            </a:r>
            <a:r>
              <a:rPr sz="1800" spc="320" dirty="0">
                <a:latin typeface="Trebuchet MS"/>
                <a:cs typeface="Trebuchet MS"/>
              </a:rPr>
              <a:t>w </a:t>
            </a:r>
            <a:r>
              <a:rPr sz="1800" spc="190" dirty="0">
                <a:latin typeface="Trebuchet MS"/>
                <a:cs typeface="Trebuchet MS"/>
              </a:rPr>
              <a:t>tym </a:t>
            </a:r>
            <a:r>
              <a:rPr sz="1800" spc="100" dirty="0">
                <a:latin typeface="Trebuchet MS"/>
                <a:cs typeface="Trebuchet MS"/>
              </a:rPr>
              <a:t>czasie </a:t>
            </a:r>
            <a:r>
              <a:rPr sz="1800" spc="60" dirty="0">
                <a:latin typeface="Trebuchet MS"/>
                <a:cs typeface="Trebuchet MS"/>
              </a:rPr>
              <a:t>dziecko </a:t>
            </a:r>
            <a:r>
              <a:rPr sz="1800" spc="120" dirty="0">
                <a:latin typeface="Trebuchet MS"/>
                <a:cs typeface="Trebuchet MS"/>
              </a:rPr>
              <a:t>poszerza </a:t>
            </a:r>
            <a:r>
              <a:rPr sz="1800" spc="80" dirty="0">
                <a:latin typeface="Trebuchet MS"/>
                <a:cs typeface="Trebuchet MS"/>
              </a:rPr>
              <a:t>słownik </a:t>
            </a:r>
            <a:r>
              <a:rPr sz="1800" spc="60" dirty="0">
                <a:latin typeface="Trebuchet MS"/>
                <a:cs typeface="Trebuchet MS"/>
              </a:rPr>
              <a:t>czynny. 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55" dirty="0">
                <a:latin typeface="Trebuchet MS"/>
                <a:cs typeface="Trebuchet MS"/>
              </a:rPr>
              <a:t>Większość </a:t>
            </a:r>
            <a:r>
              <a:rPr sz="1800" spc="25" dirty="0">
                <a:latin typeface="Trebuchet MS"/>
                <a:cs typeface="Trebuchet MS"/>
              </a:rPr>
              <a:t>słów, </a:t>
            </a:r>
            <a:r>
              <a:rPr sz="1800" spc="35" dirty="0">
                <a:latin typeface="Trebuchet MS"/>
                <a:cs typeface="Trebuchet MS"/>
              </a:rPr>
              <a:t>które </a:t>
            </a:r>
            <a:r>
              <a:rPr sz="1800" spc="135" dirty="0">
                <a:latin typeface="Trebuchet MS"/>
                <a:cs typeface="Trebuchet MS"/>
              </a:rPr>
              <a:t>opanowało </a:t>
            </a:r>
            <a:r>
              <a:rPr sz="1800" spc="65" dirty="0">
                <a:latin typeface="Trebuchet MS"/>
                <a:cs typeface="Trebuchet MS"/>
              </a:rPr>
              <a:t>to </a:t>
            </a:r>
            <a:r>
              <a:rPr sz="1800" spc="25" dirty="0">
                <a:latin typeface="Trebuchet MS"/>
                <a:cs typeface="Trebuchet MS"/>
              </a:rPr>
              <a:t>rzeczowniki. </a:t>
            </a:r>
            <a:r>
              <a:rPr sz="1800" spc="95" dirty="0">
                <a:latin typeface="Trebuchet MS"/>
                <a:cs typeface="Trebuchet MS"/>
              </a:rPr>
              <a:t>Komunikując </a:t>
            </a:r>
            <a:r>
              <a:rPr sz="1800" spc="80" dirty="0">
                <a:latin typeface="Trebuchet MS"/>
                <a:cs typeface="Trebuchet MS"/>
              </a:rPr>
              <a:t>się </a:t>
            </a:r>
            <a:r>
              <a:rPr sz="1800" spc="185" dirty="0">
                <a:latin typeface="Trebuchet MS"/>
                <a:cs typeface="Trebuchet MS"/>
              </a:rPr>
              <a:t>używa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85" dirty="0">
                <a:latin typeface="Trebuchet MS"/>
                <a:cs typeface="Trebuchet MS"/>
              </a:rPr>
              <a:t>prawie </a:t>
            </a:r>
            <a:r>
              <a:rPr sz="1800" spc="114" dirty="0">
                <a:latin typeface="Trebuchet MS"/>
                <a:cs typeface="Trebuchet MS"/>
              </a:rPr>
              <a:t>wszystkich </a:t>
            </a:r>
            <a:r>
              <a:rPr sz="1800" spc="105" dirty="0">
                <a:latin typeface="Trebuchet MS"/>
                <a:cs typeface="Trebuchet MS"/>
              </a:rPr>
              <a:t>samogłosek, </a:t>
            </a:r>
            <a:r>
              <a:rPr sz="1800" spc="140" dirty="0">
                <a:latin typeface="Trebuchet MS"/>
                <a:cs typeface="Trebuchet MS"/>
              </a:rPr>
              <a:t>poza </a:t>
            </a:r>
            <a:r>
              <a:rPr sz="1800" spc="185" dirty="0">
                <a:latin typeface="Trebuchet MS"/>
                <a:cs typeface="Trebuchet MS"/>
              </a:rPr>
              <a:t>nosowymi </a:t>
            </a:r>
            <a:r>
              <a:rPr sz="1800" spc="-150" dirty="0">
                <a:latin typeface="Trebuchet MS"/>
                <a:cs typeface="Trebuchet MS"/>
              </a:rPr>
              <a:t>(ę,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ą).</a:t>
            </a:r>
            <a:r>
              <a:rPr sz="1800" spc="-130" dirty="0">
                <a:latin typeface="Trebuchet MS"/>
                <a:cs typeface="Trebuchet MS"/>
              </a:rPr>
              <a:t> </a:t>
            </a:r>
            <a:r>
              <a:rPr sz="1800" spc="135" dirty="0">
                <a:latin typeface="Trebuchet MS"/>
                <a:cs typeface="Trebuchet MS"/>
              </a:rPr>
              <a:t>Ze </a:t>
            </a:r>
            <a:r>
              <a:rPr sz="1800" spc="90" dirty="0">
                <a:latin typeface="Trebuchet MS"/>
                <a:cs typeface="Trebuchet MS"/>
              </a:rPr>
              <a:t>spółgłosek </a:t>
            </a:r>
            <a:r>
              <a:rPr sz="1800" spc="9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potrafi </a:t>
            </a:r>
            <a:r>
              <a:rPr sz="1800" spc="75" dirty="0">
                <a:latin typeface="Trebuchet MS"/>
                <a:cs typeface="Trebuchet MS"/>
              </a:rPr>
              <a:t>wypowiedzieć: </a:t>
            </a:r>
            <a:r>
              <a:rPr sz="1800" spc="-140" dirty="0">
                <a:latin typeface="Trebuchet MS"/>
                <a:cs typeface="Trebuchet MS"/>
              </a:rPr>
              <a:t>p, </a:t>
            </a:r>
            <a:r>
              <a:rPr sz="1800" spc="-145" dirty="0">
                <a:latin typeface="Trebuchet MS"/>
                <a:cs typeface="Trebuchet MS"/>
              </a:rPr>
              <a:t>b, </a:t>
            </a:r>
            <a:r>
              <a:rPr sz="1800" spc="20" dirty="0">
                <a:latin typeface="Trebuchet MS"/>
                <a:cs typeface="Trebuchet MS"/>
              </a:rPr>
              <a:t>m, </a:t>
            </a:r>
            <a:r>
              <a:rPr sz="1800" spc="-215" dirty="0">
                <a:latin typeface="Trebuchet MS"/>
                <a:cs typeface="Trebuchet MS"/>
              </a:rPr>
              <a:t>t,</a:t>
            </a:r>
            <a:r>
              <a:rPr sz="1800" spc="-21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d, </a:t>
            </a:r>
            <a:r>
              <a:rPr sz="1800" spc="-110" dirty="0">
                <a:latin typeface="Trebuchet MS"/>
                <a:cs typeface="Trebuchet MS"/>
              </a:rPr>
              <a:t>n, </a:t>
            </a:r>
            <a:r>
              <a:rPr sz="1800" spc="-210" dirty="0">
                <a:latin typeface="Trebuchet MS"/>
                <a:cs typeface="Trebuchet MS"/>
              </a:rPr>
              <a:t>k,</a:t>
            </a:r>
            <a:r>
              <a:rPr sz="1800" spc="-204" dirty="0">
                <a:latin typeface="Trebuchet MS"/>
                <a:cs typeface="Trebuchet MS"/>
              </a:rPr>
              <a:t> </a:t>
            </a:r>
            <a:r>
              <a:rPr sz="1800" spc="-345" dirty="0">
                <a:latin typeface="Trebuchet MS"/>
                <a:cs typeface="Trebuchet MS"/>
              </a:rPr>
              <a:t>j,</a:t>
            </a:r>
            <a:r>
              <a:rPr sz="1800" spc="-34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ś, </a:t>
            </a:r>
            <a:r>
              <a:rPr sz="1800" spc="-150" dirty="0">
                <a:latin typeface="Trebuchet MS"/>
                <a:cs typeface="Trebuchet MS"/>
              </a:rPr>
              <a:t>ź, </a:t>
            </a:r>
            <a:r>
              <a:rPr sz="1800" spc="155" dirty="0">
                <a:latin typeface="Trebuchet MS"/>
                <a:cs typeface="Trebuchet MS"/>
              </a:rPr>
              <a:t>czasami </a:t>
            </a:r>
            <a:r>
              <a:rPr sz="1800" spc="-160" dirty="0">
                <a:latin typeface="Trebuchet MS"/>
                <a:cs typeface="Trebuchet MS"/>
              </a:rPr>
              <a:t>ć, </a:t>
            </a:r>
            <a:r>
              <a:rPr sz="1800" spc="-60" dirty="0">
                <a:latin typeface="Trebuchet MS"/>
                <a:cs typeface="Trebuchet MS"/>
              </a:rPr>
              <a:t>dź, </a:t>
            </a:r>
            <a:r>
              <a:rPr sz="1800" spc="-45" dirty="0">
                <a:latin typeface="Trebuchet MS"/>
                <a:cs typeface="Trebuchet MS"/>
              </a:rPr>
              <a:t>ch. </a:t>
            </a:r>
            <a:r>
              <a:rPr sz="1800" spc="105" dirty="0">
                <a:latin typeface="Trebuchet MS"/>
                <a:cs typeface="Trebuchet MS"/>
              </a:rPr>
              <a:t>Pozostałe </a:t>
            </a:r>
            <a:r>
              <a:rPr sz="1800" spc="11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zastępuje </a:t>
            </a:r>
            <a:r>
              <a:rPr sz="1800" spc="105" dirty="0">
                <a:latin typeface="Trebuchet MS"/>
                <a:cs typeface="Trebuchet MS"/>
              </a:rPr>
              <a:t>tymi </a:t>
            </a:r>
            <a:r>
              <a:rPr sz="1800" spc="145" dirty="0">
                <a:latin typeface="Trebuchet MS"/>
                <a:cs typeface="Trebuchet MS"/>
              </a:rPr>
              <a:t>o </a:t>
            </a:r>
            <a:r>
              <a:rPr sz="1800" spc="105" dirty="0">
                <a:latin typeface="Trebuchet MS"/>
                <a:cs typeface="Trebuchet MS"/>
              </a:rPr>
              <a:t>zbliżonym </a:t>
            </a:r>
            <a:r>
              <a:rPr sz="1800" spc="95" dirty="0">
                <a:latin typeface="Trebuchet MS"/>
                <a:cs typeface="Trebuchet MS"/>
              </a:rPr>
              <a:t>miejscu </a:t>
            </a:r>
            <a:r>
              <a:rPr sz="1800" spc="-30" dirty="0">
                <a:latin typeface="Trebuchet MS"/>
                <a:cs typeface="Trebuchet MS"/>
              </a:rPr>
              <a:t>artykulacji. </a:t>
            </a:r>
            <a:r>
              <a:rPr sz="1800" spc="145" dirty="0">
                <a:latin typeface="Trebuchet MS"/>
                <a:cs typeface="Trebuchet MS"/>
              </a:rPr>
              <a:t>Typowe </a:t>
            </a:r>
            <a:r>
              <a:rPr sz="1800" spc="45" dirty="0">
                <a:latin typeface="Trebuchet MS"/>
                <a:cs typeface="Trebuchet MS"/>
              </a:rPr>
              <a:t>dla </a:t>
            </a:r>
            <a:r>
              <a:rPr sz="1800" spc="125" dirty="0">
                <a:latin typeface="Trebuchet MS"/>
                <a:cs typeface="Trebuchet MS"/>
              </a:rPr>
              <a:t>tego </a:t>
            </a:r>
            <a:r>
              <a:rPr sz="1800" spc="100" dirty="0">
                <a:latin typeface="Trebuchet MS"/>
                <a:cs typeface="Trebuchet MS"/>
              </a:rPr>
              <a:t>okresu 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jest </a:t>
            </a:r>
            <a:r>
              <a:rPr sz="1800" spc="160" dirty="0">
                <a:latin typeface="Trebuchet MS"/>
                <a:cs typeface="Trebuchet MS"/>
              </a:rPr>
              <a:t>wymawianie </a:t>
            </a:r>
            <a:r>
              <a:rPr sz="1800" spc="80" dirty="0">
                <a:latin typeface="Trebuchet MS"/>
                <a:cs typeface="Trebuchet MS"/>
              </a:rPr>
              <a:t>przez </a:t>
            </a:r>
            <a:r>
              <a:rPr sz="1800" spc="60" dirty="0">
                <a:latin typeface="Trebuchet MS"/>
                <a:cs typeface="Trebuchet MS"/>
              </a:rPr>
              <a:t>dziecko </a:t>
            </a:r>
            <a:r>
              <a:rPr sz="1800" spc="15" dirty="0">
                <a:latin typeface="Trebuchet MS"/>
                <a:cs typeface="Trebuchet MS"/>
              </a:rPr>
              <a:t>tylko </a:t>
            </a:r>
            <a:r>
              <a:rPr sz="1800" spc="60" dirty="0">
                <a:latin typeface="Trebuchet MS"/>
                <a:cs typeface="Trebuchet MS"/>
              </a:rPr>
              <a:t>pierwszej </a:t>
            </a:r>
            <a:r>
              <a:rPr sz="1800" spc="105" dirty="0">
                <a:latin typeface="Trebuchet MS"/>
                <a:cs typeface="Trebuchet MS"/>
              </a:rPr>
              <a:t>sylaby </a:t>
            </a:r>
            <a:r>
              <a:rPr sz="1800" spc="135" dirty="0">
                <a:latin typeface="Trebuchet MS"/>
                <a:cs typeface="Trebuchet MS"/>
              </a:rPr>
              <a:t>wyrazu </a:t>
            </a:r>
            <a:r>
              <a:rPr sz="1800" spc="45" dirty="0">
                <a:latin typeface="Trebuchet MS"/>
                <a:cs typeface="Trebuchet MS"/>
              </a:rPr>
              <a:t>lub </a:t>
            </a:r>
            <a:r>
              <a:rPr sz="1800" spc="55" dirty="0">
                <a:latin typeface="Trebuchet MS"/>
                <a:cs typeface="Trebuchet MS"/>
              </a:rPr>
              <a:t>jego </a:t>
            </a:r>
            <a:r>
              <a:rPr sz="1800" spc="6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końcówki.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Pod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koniec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tego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okresu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250" dirty="0">
                <a:latin typeface="Trebuchet MS"/>
                <a:cs typeface="Trebuchet MS"/>
              </a:rPr>
              <a:t>mogą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się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pojawić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pierwsze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zdania.</a:t>
            </a:r>
            <a:endParaRPr sz="1800" dirty="0">
              <a:latin typeface="Trebuchet MS"/>
              <a:cs typeface="Trebuchet MS"/>
            </a:endParaRPr>
          </a:p>
          <a:p>
            <a:pPr marL="76200" algn="just">
              <a:lnSpc>
                <a:spcPts val="2055"/>
              </a:lnSpc>
              <a:spcBef>
                <a:spcPts val="1710"/>
              </a:spcBef>
            </a:pPr>
            <a:r>
              <a:rPr sz="1800" b="1" spc="25" dirty="0">
                <a:latin typeface="Trebuchet MS"/>
                <a:cs typeface="Trebuchet MS"/>
              </a:rPr>
              <a:t>Okres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60" dirty="0">
                <a:latin typeface="Trebuchet MS"/>
                <a:cs typeface="Trebuchet MS"/>
              </a:rPr>
              <a:t>zdania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55" dirty="0">
                <a:latin typeface="Trebuchet MS"/>
                <a:cs typeface="Trebuchet MS"/>
              </a:rPr>
              <a:t>(2-3</a:t>
            </a:r>
            <a:r>
              <a:rPr sz="1800" b="1" spc="-40" dirty="0">
                <a:latin typeface="Trebuchet MS"/>
                <a:cs typeface="Trebuchet MS"/>
              </a:rPr>
              <a:t> </a:t>
            </a:r>
            <a:r>
              <a:rPr sz="1800" b="1" spc="-285" dirty="0">
                <a:latin typeface="Trebuchet MS"/>
                <a:cs typeface="Trebuchet MS"/>
              </a:rPr>
              <a:t>r.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b="1" spc="-190" dirty="0">
                <a:latin typeface="Trebuchet MS"/>
                <a:cs typeface="Trebuchet MS"/>
              </a:rPr>
              <a:t>ż.)</a:t>
            </a:r>
            <a:r>
              <a:rPr sz="1800" b="1" spc="-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–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zwiększa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się</a:t>
            </a:r>
            <a:r>
              <a:rPr sz="1800" spc="-40" dirty="0">
                <a:latin typeface="Trebuchet MS"/>
                <a:cs typeface="Trebuchet MS"/>
              </a:rPr>
              <a:t> </a:t>
            </a:r>
            <a:r>
              <a:rPr sz="1800" spc="160" dirty="0">
                <a:latin typeface="Trebuchet MS"/>
                <a:cs typeface="Trebuchet MS"/>
              </a:rPr>
              <a:t>zasób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słownictwa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dziecka</a:t>
            </a:r>
            <a:endParaRPr sz="180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35"/>
              </a:spcBef>
            </a:pP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pojawiają </a:t>
            </a:r>
            <a:r>
              <a:rPr sz="1800" spc="80" dirty="0">
                <a:latin typeface="Trebuchet MS"/>
                <a:cs typeface="Trebuchet MS"/>
              </a:rPr>
              <a:t>się </a:t>
            </a:r>
            <a:r>
              <a:rPr sz="1800" spc="90" dirty="0">
                <a:latin typeface="Trebuchet MS"/>
                <a:cs typeface="Trebuchet MS"/>
              </a:rPr>
              <a:t>proste </a:t>
            </a:r>
            <a:r>
              <a:rPr sz="1800" spc="30" dirty="0">
                <a:latin typeface="Trebuchet MS"/>
                <a:cs typeface="Trebuchet MS"/>
              </a:rPr>
              <a:t>zdania. </a:t>
            </a:r>
            <a:r>
              <a:rPr sz="1800" spc="60" dirty="0">
                <a:latin typeface="Trebuchet MS"/>
                <a:cs typeface="Trebuchet MS"/>
              </a:rPr>
              <a:t>Dziecko </a:t>
            </a:r>
            <a:r>
              <a:rPr sz="1800" spc="135" dirty="0">
                <a:latin typeface="Trebuchet MS"/>
                <a:cs typeface="Trebuchet MS"/>
              </a:rPr>
              <a:t>powinno </a:t>
            </a:r>
            <a:r>
              <a:rPr sz="1800" spc="90" dirty="0">
                <a:latin typeface="Trebuchet MS"/>
                <a:cs typeface="Trebuchet MS"/>
              </a:rPr>
              <a:t>prawidłowo </a:t>
            </a:r>
            <a:r>
              <a:rPr sz="1800" spc="190" dirty="0">
                <a:latin typeface="Trebuchet MS"/>
                <a:cs typeface="Trebuchet MS"/>
              </a:rPr>
              <a:t>wymawiać </a:t>
            </a:r>
            <a:r>
              <a:rPr sz="1800" spc="195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głoski: </a:t>
            </a:r>
            <a:r>
              <a:rPr sz="1800" spc="-140" dirty="0">
                <a:latin typeface="Trebuchet MS"/>
                <a:cs typeface="Trebuchet MS"/>
              </a:rPr>
              <a:t>p,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b,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459" dirty="0">
                <a:latin typeface="Trebuchet MS"/>
                <a:cs typeface="Trebuchet MS"/>
              </a:rPr>
              <a:t>m </a:t>
            </a:r>
            <a:r>
              <a:rPr sz="1800" spc="-225" dirty="0">
                <a:latin typeface="Trebuchet MS"/>
                <a:cs typeface="Trebuchet MS"/>
              </a:rPr>
              <a:t>(p’,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235" dirty="0">
                <a:latin typeface="Trebuchet MS"/>
                <a:cs typeface="Trebuchet MS"/>
              </a:rPr>
              <a:t>b’,</a:t>
            </a:r>
            <a:r>
              <a:rPr sz="1800" spc="-229" dirty="0">
                <a:latin typeface="Trebuchet MS"/>
                <a:cs typeface="Trebuchet MS"/>
              </a:rPr>
              <a:t> </a:t>
            </a:r>
            <a:r>
              <a:rPr sz="1800" spc="-140" dirty="0">
                <a:latin typeface="Trebuchet MS"/>
                <a:cs typeface="Trebuchet MS"/>
              </a:rPr>
              <a:t>m’),</a:t>
            </a:r>
            <a:r>
              <a:rPr sz="1800" spc="-135" dirty="0">
                <a:latin typeface="Trebuchet MS"/>
                <a:cs typeface="Trebuchet MS"/>
              </a:rPr>
              <a:t> </a:t>
            </a:r>
            <a:r>
              <a:rPr sz="1800" spc="-220" dirty="0">
                <a:latin typeface="Trebuchet MS"/>
                <a:cs typeface="Trebuchet MS"/>
              </a:rPr>
              <a:t>f,</a:t>
            </a:r>
            <a:r>
              <a:rPr sz="1800" spc="-215" dirty="0">
                <a:latin typeface="Trebuchet MS"/>
                <a:cs typeface="Trebuchet MS"/>
              </a:rPr>
              <a:t> </a:t>
            </a:r>
            <a:r>
              <a:rPr sz="1800" spc="320" dirty="0">
                <a:latin typeface="Trebuchet MS"/>
                <a:cs typeface="Trebuchet MS"/>
              </a:rPr>
              <a:t>w </a:t>
            </a:r>
            <a:r>
              <a:rPr sz="1800" spc="-260" dirty="0">
                <a:latin typeface="Trebuchet MS"/>
                <a:cs typeface="Trebuchet MS"/>
              </a:rPr>
              <a:t>(f’,</a:t>
            </a:r>
            <a:r>
              <a:rPr sz="1800" spc="-254" dirty="0">
                <a:latin typeface="Trebuchet MS"/>
                <a:cs typeface="Trebuchet MS"/>
              </a:rPr>
              <a:t> </a:t>
            </a:r>
            <a:r>
              <a:rPr sz="1800" spc="-170" dirty="0">
                <a:latin typeface="Trebuchet MS"/>
                <a:cs typeface="Trebuchet MS"/>
              </a:rPr>
              <a:t>w’),</a:t>
            </a:r>
            <a:r>
              <a:rPr sz="1800" spc="-16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ś,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ź,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160" dirty="0">
                <a:latin typeface="Trebuchet MS"/>
                <a:cs typeface="Trebuchet MS"/>
              </a:rPr>
              <a:t>ć,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60" dirty="0">
                <a:latin typeface="Trebuchet MS"/>
                <a:cs typeface="Trebuchet MS"/>
              </a:rPr>
              <a:t>dź,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ń,</a:t>
            </a:r>
            <a:r>
              <a:rPr sz="1800" spc="-105" dirty="0">
                <a:latin typeface="Trebuchet MS"/>
                <a:cs typeface="Trebuchet MS"/>
              </a:rPr>
              <a:t> </a:t>
            </a:r>
            <a:r>
              <a:rPr sz="1800" spc="-210" dirty="0">
                <a:latin typeface="Trebuchet MS"/>
                <a:cs typeface="Trebuchet MS"/>
              </a:rPr>
              <a:t>k,</a:t>
            </a:r>
            <a:r>
              <a:rPr sz="1800" spc="12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g,</a:t>
            </a:r>
            <a:r>
              <a:rPr sz="1800" spc="350" dirty="0">
                <a:latin typeface="Trebuchet MS"/>
                <a:cs typeface="Trebuchet MS"/>
              </a:rPr>
              <a:t> </a:t>
            </a:r>
            <a:r>
              <a:rPr sz="1800" spc="-45" dirty="0">
                <a:latin typeface="Trebuchet MS"/>
                <a:cs typeface="Trebuchet MS"/>
              </a:rPr>
              <a:t>ch, </a:t>
            </a:r>
            <a:r>
              <a:rPr sz="1800" spc="-215" dirty="0">
                <a:latin typeface="Trebuchet MS"/>
                <a:cs typeface="Trebuchet MS"/>
              </a:rPr>
              <a:t>t,</a:t>
            </a:r>
            <a:r>
              <a:rPr sz="1800" spc="114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d,</a:t>
            </a:r>
            <a:r>
              <a:rPr sz="1800" spc="250" dirty="0">
                <a:latin typeface="Trebuchet MS"/>
                <a:cs typeface="Trebuchet MS"/>
              </a:rPr>
              <a:t> </a:t>
            </a:r>
            <a:r>
              <a:rPr sz="1800" spc="-110" dirty="0">
                <a:latin typeface="Trebuchet MS"/>
                <a:cs typeface="Trebuchet MS"/>
              </a:rPr>
              <a:t>n,</a:t>
            </a:r>
            <a:r>
              <a:rPr sz="1800" spc="325" dirty="0">
                <a:latin typeface="Trebuchet MS"/>
                <a:cs typeface="Trebuchet MS"/>
              </a:rPr>
              <a:t> </a:t>
            </a:r>
            <a:r>
              <a:rPr sz="1800" spc="-165" dirty="0">
                <a:latin typeface="Trebuchet MS"/>
                <a:cs typeface="Trebuchet MS"/>
              </a:rPr>
              <a:t>l</a:t>
            </a:r>
            <a:r>
              <a:rPr sz="1800" spc="210" dirty="0">
                <a:latin typeface="Trebuchet MS"/>
                <a:cs typeface="Trebuchet MS"/>
              </a:rPr>
              <a:t> </a:t>
            </a:r>
            <a:r>
              <a:rPr sz="1800" spc="85" dirty="0">
                <a:latin typeface="Trebuchet MS"/>
                <a:cs typeface="Trebuchet MS"/>
              </a:rPr>
              <a:t>oraz </a:t>
            </a:r>
            <a:r>
              <a:rPr sz="1800" spc="90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samogłoski </a:t>
            </a:r>
            <a:r>
              <a:rPr sz="1800" spc="195" dirty="0">
                <a:latin typeface="Trebuchet MS"/>
                <a:cs typeface="Trebuchet MS"/>
              </a:rPr>
              <a:t>nosowe </a:t>
            </a:r>
            <a:r>
              <a:rPr sz="1800" spc="-75" dirty="0">
                <a:latin typeface="Trebuchet MS"/>
                <a:cs typeface="Trebuchet MS"/>
              </a:rPr>
              <a:t>[ą] 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-140" dirty="0">
                <a:latin typeface="Trebuchet MS"/>
                <a:cs typeface="Trebuchet MS"/>
              </a:rPr>
              <a:t> </a:t>
            </a:r>
            <a:r>
              <a:rPr sz="1800" spc="-165" dirty="0">
                <a:latin typeface="Trebuchet MS"/>
                <a:cs typeface="Trebuchet MS"/>
              </a:rPr>
              <a:t>[ę].</a:t>
            </a:r>
            <a:r>
              <a:rPr sz="1800" spc="-160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Pod </a:t>
            </a:r>
            <a:r>
              <a:rPr sz="1800" spc="65" dirty="0">
                <a:latin typeface="Trebuchet MS"/>
                <a:cs typeface="Trebuchet MS"/>
              </a:rPr>
              <a:t>koniec </a:t>
            </a:r>
            <a:r>
              <a:rPr sz="1800" spc="125" dirty="0">
                <a:latin typeface="Trebuchet MS"/>
                <a:cs typeface="Trebuchet MS"/>
              </a:rPr>
              <a:t>tego </a:t>
            </a:r>
            <a:r>
              <a:rPr sz="1800" spc="100" dirty="0">
                <a:latin typeface="Trebuchet MS"/>
                <a:cs typeface="Trebuchet MS"/>
              </a:rPr>
              <a:t>okresu </a:t>
            </a:r>
            <a:r>
              <a:rPr sz="1800" spc="250" dirty="0">
                <a:latin typeface="Trebuchet MS"/>
                <a:cs typeface="Trebuchet MS"/>
              </a:rPr>
              <a:t>mogą </a:t>
            </a:r>
            <a:r>
              <a:rPr sz="1800" spc="60" dirty="0">
                <a:latin typeface="Trebuchet MS"/>
                <a:cs typeface="Trebuchet MS"/>
              </a:rPr>
              <a:t>pojawić </a:t>
            </a:r>
            <a:r>
              <a:rPr sz="1800" spc="80" dirty="0">
                <a:latin typeface="Trebuchet MS"/>
                <a:cs typeface="Trebuchet MS"/>
              </a:rPr>
              <a:t>się 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głoski </a:t>
            </a:r>
            <a:r>
              <a:rPr sz="1800" spc="135" dirty="0">
                <a:latin typeface="Trebuchet MS"/>
                <a:cs typeface="Trebuchet MS"/>
              </a:rPr>
              <a:t>szeregu </a:t>
            </a:r>
            <a:r>
              <a:rPr sz="1800" spc="150" dirty="0">
                <a:latin typeface="Trebuchet MS"/>
                <a:cs typeface="Trebuchet MS"/>
              </a:rPr>
              <a:t>syczącego </a:t>
            </a:r>
            <a:r>
              <a:rPr sz="1800" spc="-120" dirty="0">
                <a:latin typeface="Trebuchet MS"/>
                <a:cs typeface="Trebuchet MS"/>
              </a:rPr>
              <a:t>[s, </a:t>
            </a:r>
            <a:r>
              <a:rPr sz="1800" spc="-150" dirty="0">
                <a:latin typeface="Trebuchet MS"/>
                <a:cs typeface="Trebuchet MS"/>
              </a:rPr>
              <a:t>z, </a:t>
            </a:r>
            <a:r>
              <a:rPr sz="1800" spc="-160" dirty="0">
                <a:latin typeface="Trebuchet MS"/>
                <a:cs typeface="Trebuchet MS"/>
              </a:rPr>
              <a:t>c,</a:t>
            </a:r>
            <a:r>
              <a:rPr sz="1800" spc="220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dz], </a:t>
            </a:r>
            <a:r>
              <a:rPr sz="1800" spc="200" dirty="0">
                <a:latin typeface="Trebuchet MS"/>
                <a:cs typeface="Trebuchet MS"/>
              </a:rPr>
              <a:t>czasem </a:t>
            </a:r>
            <a:r>
              <a:rPr sz="1800" spc="95" dirty="0">
                <a:latin typeface="Trebuchet MS"/>
                <a:cs typeface="Trebuchet MS"/>
              </a:rPr>
              <a:t>również </a:t>
            </a:r>
            <a:r>
              <a:rPr sz="1800" spc="160" dirty="0">
                <a:latin typeface="Trebuchet MS"/>
                <a:cs typeface="Trebuchet MS"/>
              </a:rPr>
              <a:t>szumiącego </a:t>
            </a:r>
            <a:r>
              <a:rPr sz="1800" spc="-65" dirty="0">
                <a:latin typeface="Trebuchet MS"/>
                <a:cs typeface="Trebuchet MS"/>
              </a:rPr>
              <a:t>[sz, </a:t>
            </a:r>
            <a:r>
              <a:rPr sz="1800" spc="-150" dirty="0">
                <a:latin typeface="Trebuchet MS"/>
                <a:cs typeface="Trebuchet MS"/>
              </a:rPr>
              <a:t>ż, 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cz,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dż].</a:t>
            </a:r>
            <a:r>
              <a:rPr sz="1800" spc="-90" dirty="0">
                <a:latin typeface="Trebuchet MS"/>
                <a:cs typeface="Trebuchet MS"/>
              </a:rPr>
              <a:t> </a:t>
            </a:r>
            <a:r>
              <a:rPr sz="1800" spc="605" dirty="0">
                <a:latin typeface="Trebuchet MS"/>
                <a:cs typeface="Trebuchet MS"/>
              </a:rPr>
              <a:t>W </a:t>
            </a:r>
            <a:r>
              <a:rPr sz="1800" spc="190" dirty="0">
                <a:latin typeface="Trebuchet MS"/>
                <a:cs typeface="Trebuchet MS"/>
              </a:rPr>
              <a:t>tym </a:t>
            </a:r>
            <a:r>
              <a:rPr sz="1800" spc="60" dirty="0">
                <a:latin typeface="Trebuchet MS"/>
                <a:cs typeface="Trebuchet MS"/>
              </a:rPr>
              <a:t>okresie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dziecko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zastępuje </a:t>
            </a:r>
            <a:r>
              <a:rPr sz="1800" spc="45" dirty="0">
                <a:latin typeface="Trebuchet MS"/>
                <a:cs typeface="Trebuchet MS"/>
              </a:rPr>
              <a:t>głoski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syczące 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254" dirty="0">
                <a:latin typeface="Trebuchet MS"/>
                <a:cs typeface="Trebuchet MS"/>
              </a:rPr>
              <a:t> </a:t>
            </a:r>
            <a:r>
              <a:rPr sz="1800" spc="155" dirty="0">
                <a:latin typeface="Trebuchet MS"/>
                <a:cs typeface="Trebuchet MS"/>
              </a:rPr>
              <a:t>szumiące </a:t>
            </a:r>
            <a:r>
              <a:rPr sz="1800" spc="160" dirty="0">
                <a:latin typeface="Trebuchet MS"/>
                <a:cs typeface="Trebuchet MS"/>
              </a:rPr>
              <a:t> </a:t>
            </a:r>
            <a:r>
              <a:rPr sz="1800" spc="135" dirty="0">
                <a:latin typeface="Trebuchet MS"/>
                <a:cs typeface="Trebuchet MS"/>
              </a:rPr>
              <a:t>szeregiem </a:t>
            </a:r>
            <a:r>
              <a:rPr sz="1800" spc="95" dirty="0">
                <a:latin typeface="Trebuchet MS"/>
                <a:cs typeface="Trebuchet MS"/>
              </a:rPr>
              <a:t>głosek </a:t>
            </a:r>
            <a:r>
              <a:rPr sz="1800" spc="105" dirty="0">
                <a:latin typeface="Trebuchet MS"/>
                <a:cs typeface="Trebuchet MS"/>
              </a:rPr>
              <a:t>ciszących </a:t>
            </a:r>
            <a:r>
              <a:rPr sz="1800" spc="-120" dirty="0">
                <a:latin typeface="Trebuchet MS"/>
                <a:cs typeface="Trebuchet MS"/>
              </a:rPr>
              <a:t>[ś, </a:t>
            </a:r>
            <a:r>
              <a:rPr sz="1800" spc="-150" dirty="0">
                <a:latin typeface="Trebuchet MS"/>
                <a:cs typeface="Trebuchet MS"/>
              </a:rPr>
              <a:t>ź, </a:t>
            </a:r>
            <a:r>
              <a:rPr sz="1800" spc="-160" dirty="0">
                <a:latin typeface="Trebuchet MS"/>
                <a:cs typeface="Trebuchet MS"/>
              </a:rPr>
              <a:t>ć, </a:t>
            </a:r>
            <a:r>
              <a:rPr sz="1800" spc="-95" dirty="0">
                <a:latin typeface="Trebuchet MS"/>
                <a:cs typeface="Trebuchet MS"/>
              </a:rPr>
              <a:t>dź], </a:t>
            </a:r>
            <a:r>
              <a:rPr sz="1800" spc="175" dirty="0">
                <a:latin typeface="Trebuchet MS"/>
                <a:cs typeface="Trebuchet MS"/>
              </a:rPr>
              <a:t>zaś </a:t>
            </a:r>
            <a:r>
              <a:rPr sz="1800" spc="95" dirty="0">
                <a:latin typeface="Trebuchet MS"/>
                <a:cs typeface="Trebuchet MS"/>
              </a:rPr>
              <a:t>głoskę </a:t>
            </a:r>
            <a:r>
              <a:rPr sz="1800" spc="-160" dirty="0">
                <a:latin typeface="Trebuchet MS"/>
                <a:cs typeface="Trebuchet MS"/>
              </a:rPr>
              <a:t>[r] </a:t>
            </a:r>
            <a:r>
              <a:rPr sz="1800" spc="90" dirty="0">
                <a:latin typeface="Trebuchet MS"/>
                <a:cs typeface="Trebuchet MS"/>
              </a:rPr>
              <a:t>zastępuje </a:t>
            </a:r>
            <a:r>
              <a:rPr sz="1800" spc="110" dirty="0">
                <a:latin typeface="Trebuchet MS"/>
                <a:cs typeface="Trebuchet MS"/>
              </a:rPr>
              <a:t>głoskami </a:t>
            </a:r>
            <a:r>
              <a:rPr sz="1800" spc="-225" dirty="0">
                <a:latin typeface="Trebuchet MS"/>
                <a:cs typeface="Trebuchet MS"/>
              </a:rPr>
              <a:t>[j]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lub </a:t>
            </a:r>
            <a:r>
              <a:rPr sz="1800" spc="-245" dirty="0">
                <a:latin typeface="Trebuchet MS"/>
                <a:cs typeface="Trebuchet MS"/>
              </a:rPr>
              <a:t>[l].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Przyczyną </a:t>
            </a:r>
            <a:r>
              <a:rPr sz="1800" spc="125" dirty="0">
                <a:latin typeface="Trebuchet MS"/>
                <a:cs typeface="Trebuchet MS"/>
              </a:rPr>
              <a:t>tego </a:t>
            </a:r>
            <a:r>
              <a:rPr sz="1800" spc="20" dirty="0">
                <a:latin typeface="Trebuchet MS"/>
                <a:cs typeface="Trebuchet MS"/>
              </a:rPr>
              <a:t>jest </a:t>
            </a:r>
            <a:r>
              <a:rPr sz="1800" spc="110" dirty="0">
                <a:latin typeface="Trebuchet MS"/>
                <a:cs typeface="Trebuchet MS"/>
              </a:rPr>
              <a:t>słaba </a:t>
            </a:r>
            <a:r>
              <a:rPr sz="1800" spc="160" dirty="0">
                <a:latin typeface="Trebuchet MS"/>
                <a:cs typeface="Trebuchet MS"/>
              </a:rPr>
              <a:t>sprawność </a:t>
            </a:r>
            <a:r>
              <a:rPr sz="1800" spc="140" dirty="0">
                <a:latin typeface="Trebuchet MS"/>
                <a:cs typeface="Trebuchet MS"/>
              </a:rPr>
              <a:t>narządów </a:t>
            </a:r>
            <a:r>
              <a:rPr sz="1800" spc="60" dirty="0">
                <a:latin typeface="Trebuchet MS"/>
                <a:cs typeface="Trebuchet MS"/>
              </a:rPr>
              <a:t>artykulacyjnych </a:t>
            </a:r>
            <a:r>
              <a:rPr sz="1800" spc="180" dirty="0">
                <a:latin typeface="Trebuchet MS"/>
                <a:cs typeface="Trebuchet MS"/>
              </a:rPr>
              <a:t>a </a:t>
            </a:r>
            <a:r>
              <a:rPr sz="1800" spc="18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zwłaszcza</a:t>
            </a:r>
            <a:r>
              <a:rPr sz="1800" spc="13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języka.</a:t>
            </a:r>
            <a:r>
              <a:rPr sz="1800" spc="-1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Często</a:t>
            </a:r>
            <a:r>
              <a:rPr sz="1800" spc="130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widoczne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jest</a:t>
            </a:r>
            <a:r>
              <a:rPr sz="1800" spc="25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upraszczanie</a:t>
            </a:r>
            <a:r>
              <a:rPr sz="1800" spc="114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grup </a:t>
            </a:r>
            <a:r>
              <a:rPr sz="1800" spc="114" dirty="0">
                <a:latin typeface="Trebuchet MS"/>
                <a:cs typeface="Trebuchet MS"/>
              </a:rPr>
              <a:t> spółgłoskowych </a:t>
            </a:r>
            <a:r>
              <a:rPr sz="1800" spc="85" dirty="0">
                <a:latin typeface="Trebuchet MS"/>
                <a:cs typeface="Trebuchet MS"/>
              </a:rPr>
              <a:t>oraz </a:t>
            </a:r>
            <a:r>
              <a:rPr sz="1800" spc="50" dirty="0">
                <a:latin typeface="Trebuchet MS"/>
                <a:cs typeface="Trebuchet MS"/>
              </a:rPr>
              <a:t>brak </a:t>
            </a:r>
            <a:r>
              <a:rPr sz="1800" spc="135" dirty="0">
                <a:latin typeface="Trebuchet MS"/>
                <a:cs typeface="Trebuchet MS"/>
              </a:rPr>
              <a:t>wyraźnych </a:t>
            </a:r>
            <a:r>
              <a:rPr sz="1800" spc="125" dirty="0">
                <a:latin typeface="Trebuchet MS"/>
                <a:cs typeface="Trebuchet MS"/>
              </a:rPr>
              <a:t>końcówek </a:t>
            </a:r>
            <a:r>
              <a:rPr sz="1800" spc="320" dirty="0">
                <a:latin typeface="Trebuchet MS"/>
                <a:cs typeface="Trebuchet MS"/>
              </a:rPr>
              <a:t>w </a:t>
            </a:r>
            <a:r>
              <a:rPr sz="1800" spc="75" dirty="0">
                <a:latin typeface="Trebuchet MS"/>
                <a:cs typeface="Trebuchet MS"/>
              </a:rPr>
              <a:t>wyrazach. </a:t>
            </a:r>
            <a:r>
              <a:rPr sz="1800" spc="60" dirty="0">
                <a:latin typeface="Trebuchet MS"/>
                <a:cs typeface="Trebuchet MS"/>
              </a:rPr>
              <a:t>Dziecko 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70" dirty="0">
                <a:latin typeface="Trebuchet MS"/>
                <a:cs typeface="Trebuchet MS"/>
              </a:rPr>
              <a:t>wzbogaca</a:t>
            </a:r>
            <a:r>
              <a:rPr sz="1800" spc="17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swój</a:t>
            </a:r>
            <a:r>
              <a:rPr sz="1800" spc="110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słownik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i</a:t>
            </a:r>
            <a:r>
              <a:rPr sz="1800" spc="254" dirty="0">
                <a:latin typeface="Trebuchet MS"/>
                <a:cs typeface="Trebuchet MS"/>
              </a:rPr>
              <a:t> </a:t>
            </a:r>
            <a:r>
              <a:rPr sz="1800" spc="85" dirty="0">
                <a:latin typeface="Trebuchet MS"/>
                <a:cs typeface="Trebuchet MS"/>
              </a:rPr>
              <a:t>coraz</a:t>
            </a:r>
            <a:r>
              <a:rPr sz="1800" spc="9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częściej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stosuje</a:t>
            </a:r>
            <a:r>
              <a:rPr sz="1800" spc="100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poprawne</a:t>
            </a:r>
            <a:r>
              <a:rPr sz="1800" spc="145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formy 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gramatyczne.</a:t>
            </a:r>
            <a:endParaRPr sz="180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1702" y="999997"/>
            <a:ext cx="8601398" cy="7214796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40"/>
              </a:spcBef>
            </a:pPr>
            <a:r>
              <a:rPr sz="1800" b="1" spc="15" dirty="0">
                <a:latin typeface="Trebuchet MS"/>
                <a:cs typeface="Trebuchet MS"/>
              </a:rPr>
              <a:t>Okres </a:t>
            </a:r>
            <a:r>
              <a:rPr sz="1800" b="1" spc="30" dirty="0">
                <a:latin typeface="Trebuchet MS"/>
                <a:cs typeface="Trebuchet MS"/>
              </a:rPr>
              <a:t>swoistej </a:t>
            </a:r>
            <a:r>
              <a:rPr sz="1800" b="1" spc="170" dirty="0">
                <a:latin typeface="Trebuchet MS"/>
                <a:cs typeface="Trebuchet MS"/>
              </a:rPr>
              <a:t>mowy </a:t>
            </a:r>
            <a:r>
              <a:rPr sz="1800" b="1" spc="-25" dirty="0">
                <a:latin typeface="Trebuchet MS"/>
                <a:cs typeface="Trebuchet MS"/>
              </a:rPr>
              <a:t>dziecięcej </a:t>
            </a:r>
            <a:r>
              <a:rPr sz="1800" b="1" spc="-90" dirty="0">
                <a:latin typeface="Trebuchet MS"/>
                <a:cs typeface="Trebuchet MS"/>
              </a:rPr>
              <a:t>(3-7 </a:t>
            </a:r>
            <a:r>
              <a:rPr sz="1800" b="1" spc="-285" dirty="0">
                <a:latin typeface="Trebuchet MS"/>
                <a:cs typeface="Trebuchet MS"/>
              </a:rPr>
              <a:t>r.</a:t>
            </a:r>
            <a:r>
              <a:rPr sz="1800" b="1" spc="-280" dirty="0">
                <a:latin typeface="Trebuchet MS"/>
                <a:cs typeface="Trebuchet MS"/>
              </a:rPr>
              <a:t> </a:t>
            </a:r>
            <a:r>
              <a:rPr sz="1800" b="1" spc="-195" dirty="0">
                <a:latin typeface="Trebuchet MS"/>
                <a:cs typeface="Trebuchet MS"/>
              </a:rPr>
              <a:t>ż.)</a:t>
            </a:r>
            <a:r>
              <a:rPr sz="1800" b="1" spc="-190" dirty="0">
                <a:latin typeface="Trebuchet MS"/>
                <a:cs typeface="Trebuchet MS"/>
              </a:rPr>
              <a:t> </a:t>
            </a:r>
            <a:r>
              <a:rPr sz="1800" b="1" spc="65" dirty="0">
                <a:latin typeface="Trebuchet MS"/>
                <a:cs typeface="Trebuchet MS"/>
              </a:rPr>
              <a:t>– </a:t>
            </a:r>
            <a:r>
              <a:rPr sz="1800" spc="50" dirty="0">
                <a:latin typeface="Trebuchet MS"/>
                <a:cs typeface="Trebuchet MS"/>
              </a:rPr>
              <a:t>dziecko </a:t>
            </a:r>
            <a:r>
              <a:rPr sz="1800" spc="125" dirty="0">
                <a:latin typeface="Trebuchet MS"/>
                <a:cs typeface="Trebuchet MS"/>
              </a:rPr>
              <a:t>zaczyna </a:t>
            </a:r>
            <a:r>
              <a:rPr sz="1800" spc="105" dirty="0">
                <a:latin typeface="Trebuchet MS"/>
                <a:cs typeface="Trebuchet MS"/>
              </a:rPr>
              <a:t>formułować </a:t>
            </a:r>
            <a:r>
              <a:rPr sz="1800" spc="11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zdania </a:t>
            </a:r>
            <a:r>
              <a:rPr sz="1800" spc="10" dirty="0">
                <a:latin typeface="Trebuchet MS"/>
                <a:cs typeface="Trebuchet MS"/>
              </a:rPr>
              <a:t>rozwinięte, </a:t>
            </a:r>
            <a:r>
              <a:rPr sz="1800" spc="95" dirty="0">
                <a:latin typeface="Trebuchet MS"/>
                <a:cs typeface="Trebuchet MS"/>
              </a:rPr>
              <a:t>znacznie </a:t>
            </a:r>
            <a:r>
              <a:rPr sz="1800" spc="150" dirty="0">
                <a:latin typeface="Trebuchet MS"/>
                <a:cs typeface="Trebuchet MS"/>
              </a:rPr>
              <a:t>wzbogacone </a:t>
            </a:r>
            <a:r>
              <a:rPr sz="1800" spc="185" dirty="0">
                <a:latin typeface="Trebuchet MS"/>
                <a:cs typeface="Trebuchet MS"/>
              </a:rPr>
              <a:t>zasobem </a:t>
            </a:r>
            <a:r>
              <a:rPr sz="1800" spc="100" dirty="0">
                <a:latin typeface="Trebuchet MS"/>
                <a:cs typeface="Trebuchet MS"/>
              </a:rPr>
              <a:t>słownictwa </a:t>
            </a:r>
            <a:r>
              <a:rPr sz="1800" spc="75" dirty="0">
                <a:latin typeface="Trebuchet MS"/>
                <a:cs typeface="Trebuchet MS"/>
              </a:rPr>
              <a:t>czynnego.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Na </a:t>
            </a:r>
            <a:r>
              <a:rPr sz="1800" spc="85" dirty="0">
                <a:latin typeface="Trebuchet MS"/>
                <a:cs typeface="Trebuchet MS"/>
              </a:rPr>
              <a:t>początku </a:t>
            </a:r>
            <a:r>
              <a:rPr sz="1800" spc="110" dirty="0">
                <a:latin typeface="Trebuchet MS"/>
                <a:cs typeface="Trebuchet MS"/>
              </a:rPr>
              <a:t>tego </a:t>
            </a:r>
            <a:r>
              <a:rPr sz="1800" spc="90" dirty="0">
                <a:latin typeface="Trebuchet MS"/>
                <a:cs typeface="Trebuchet MS"/>
              </a:rPr>
              <a:t>okresu </a:t>
            </a:r>
            <a:r>
              <a:rPr sz="1800" spc="95" dirty="0">
                <a:latin typeface="Trebuchet MS"/>
                <a:cs typeface="Trebuchet MS"/>
              </a:rPr>
              <a:t>wypowiedzi </a:t>
            </a:r>
            <a:r>
              <a:rPr sz="1800" spc="15" dirty="0">
                <a:latin typeface="Trebuchet MS"/>
                <a:cs typeface="Trebuchet MS"/>
              </a:rPr>
              <a:t>dzieci </a:t>
            </a:r>
            <a:r>
              <a:rPr sz="1800" spc="229" dirty="0">
                <a:latin typeface="Trebuchet MS"/>
                <a:cs typeface="Trebuchet MS"/>
              </a:rPr>
              <a:t>mogą </a:t>
            </a:r>
            <a:r>
              <a:rPr sz="1800" spc="100" dirty="0">
                <a:latin typeface="Trebuchet MS"/>
                <a:cs typeface="Trebuchet MS"/>
              </a:rPr>
              <a:t>być </a:t>
            </a:r>
            <a:r>
              <a:rPr sz="1800" spc="105" dirty="0">
                <a:latin typeface="Trebuchet MS"/>
                <a:cs typeface="Trebuchet MS"/>
              </a:rPr>
              <a:t>niepoprawne </a:t>
            </a:r>
            <a:r>
              <a:rPr sz="1800" spc="114" dirty="0">
                <a:latin typeface="Trebuchet MS"/>
                <a:cs typeface="Trebuchet MS"/>
              </a:rPr>
              <a:t>pod </a:t>
            </a:r>
            <a:r>
              <a:rPr sz="1800" spc="120" dirty="0">
                <a:latin typeface="Trebuchet MS"/>
                <a:cs typeface="Trebuchet MS"/>
              </a:rPr>
              <a:t> </a:t>
            </a:r>
            <a:r>
              <a:rPr sz="1800" spc="150" dirty="0">
                <a:latin typeface="Trebuchet MS"/>
                <a:cs typeface="Trebuchet MS"/>
              </a:rPr>
              <a:t>względem </a:t>
            </a:r>
            <a:r>
              <a:rPr sz="1800" spc="35" dirty="0">
                <a:latin typeface="Trebuchet MS"/>
                <a:cs typeface="Trebuchet MS"/>
              </a:rPr>
              <a:t>artykulacyjnym. </a:t>
            </a:r>
            <a:r>
              <a:rPr sz="1800" spc="100" dirty="0">
                <a:latin typeface="Trebuchet MS"/>
                <a:cs typeface="Trebuchet MS"/>
              </a:rPr>
              <a:t>Przyczyną </a:t>
            </a:r>
            <a:r>
              <a:rPr sz="1800" spc="110" dirty="0">
                <a:latin typeface="Trebuchet MS"/>
                <a:cs typeface="Trebuchet MS"/>
              </a:rPr>
              <a:t>tego </a:t>
            </a:r>
            <a:r>
              <a:rPr sz="1800" spc="15" dirty="0">
                <a:latin typeface="Trebuchet MS"/>
                <a:cs typeface="Trebuchet MS"/>
              </a:rPr>
              <a:t>jest </a:t>
            </a:r>
            <a:r>
              <a:rPr sz="1800" spc="65" dirty="0">
                <a:latin typeface="Trebuchet MS"/>
                <a:cs typeface="Trebuchet MS"/>
              </a:rPr>
              <a:t>niedokształcenie </a:t>
            </a:r>
            <a:r>
              <a:rPr sz="1800" spc="110" dirty="0">
                <a:latin typeface="Trebuchet MS"/>
                <a:cs typeface="Trebuchet MS"/>
              </a:rPr>
              <a:t>słuchu </a:t>
            </a:r>
            <a:r>
              <a:rPr sz="1800" spc="114" dirty="0">
                <a:latin typeface="Trebuchet MS"/>
                <a:cs typeface="Trebuchet MS"/>
              </a:rPr>
              <a:t> </a:t>
            </a:r>
            <a:r>
              <a:rPr sz="1800" spc="210" dirty="0">
                <a:latin typeface="Trebuchet MS"/>
                <a:cs typeface="Trebuchet MS"/>
              </a:rPr>
              <a:t>mownego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słabo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spc="55" dirty="0">
                <a:latin typeface="Trebuchet MS"/>
                <a:cs typeface="Trebuchet MS"/>
              </a:rPr>
              <a:t>rozwinięta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pamięć</a:t>
            </a:r>
            <a:r>
              <a:rPr sz="1800" spc="70" dirty="0">
                <a:latin typeface="Trebuchet MS"/>
                <a:cs typeface="Trebuchet MS"/>
              </a:rPr>
              <a:t> słuchowa.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Dziecko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spc="295" dirty="0">
                <a:latin typeface="Trebuchet MS"/>
                <a:cs typeface="Trebuchet MS"/>
              </a:rPr>
              <a:t>ma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tendencję </a:t>
            </a:r>
            <a:r>
              <a:rPr sz="1800" spc="114" dirty="0">
                <a:latin typeface="Trebuchet MS"/>
                <a:cs typeface="Trebuchet MS"/>
              </a:rPr>
              <a:t>do </a:t>
            </a:r>
            <a:r>
              <a:rPr sz="1800" spc="-535" dirty="0">
                <a:latin typeface="Trebuchet MS"/>
                <a:cs typeface="Trebuchet MS"/>
              </a:rPr>
              <a:t> </a:t>
            </a:r>
            <a:r>
              <a:rPr sz="1800" spc="85" dirty="0">
                <a:latin typeface="Trebuchet MS"/>
                <a:cs typeface="Trebuchet MS"/>
              </a:rPr>
              <a:t>przestawiania głosek </a:t>
            </a:r>
            <a:r>
              <a:rPr sz="1800" spc="35" dirty="0">
                <a:latin typeface="Trebuchet MS"/>
                <a:cs typeface="Trebuchet MS"/>
              </a:rPr>
              <a:t>lub </a:t>
            </a:r>
            <a:r>
              <a:rPr sz="1800" spc="90" dirty="0">
                <a:latin typeface="Trebuchet MS"/>
                <a:cs typeface="Trebuchet MS"/>
              </a:rPr>
              <a:t>sylab </a:t>
            </a:r>
            <a:r>
              <a:rPr sz="1800" spc="295" dirty="0">
                <a:latin typeface="Trebuchet MS"/>
                <a:cs typeface="Trebuchet MS"/>
              </a:rPr>
              <a:t>w </a:t>
            </a:r>
            <a:r>
              <a:rPr sz="1800" spc="65" dirty="0">
                <a:latin typeface="Trebuchet MS"/>
                <a:cs typeface="Trebuchet MS"/>
              </a:rPr>
              <a:t>wyrazach, </a:t>
            </a:r>
            <a:r>
              <a:rPr sz="1800" spc="114" dirty="0">
                <a:latin typeface="Trebuchet MS"/>
                <a:cs typeface="Trebuchet MS"/>
              </a:rPr>
              <a:t>opuszczania </a:t>
            </a:r>
            <a:r>
              <a:rPr sz="1800" spc="85" dirty="0">
                <a:latin typeface="Trebuchet MS"/>
                <a:cs typeface="Trebuchet MS"/>
              </a:rPr>
              <a:t>trudnych </a:t>
            </a:r>
            <a:r>
              <a:rPr sz="1800" spc="10" dirty="0">
                <a:latin typeface="Trebuchet MS"/>
                <a:cs typeface="Trebuchet MS"/>
              </a:rPr>
              <a:t>głosek,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upraszczania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grup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spółgłoskowych,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zniekształcania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całych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wyrazów, 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tworzenia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zlepków</a:t>
            </a:r>
            <a:r>
              <a:rPr sz="1800" spc="85" dirty="0">
                <a:latin typeface="Trebuchet MS"/>
                <a:cs typeface="Trebuchet MS"/>
              </a:rPr>
              <a:t> wyrazowych.</a:t>
            </a:r>
            <a:r>
              <a:rPr sz="1800" spc="90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Pomiędzy</a:t>
            </a:r>
            <a:r>
              <a:rPr sz="1800" spc="130" dirty="0">
                <a:latin typeface="Trebuchet MS"/>
                <a:cs typeface="Trebuchet MS"/>
              </a:rPr>
              <a:t> </a:t>
            </a:r>
            <a:r>
              <a:rPr sz="1800" spc="10" dirty="0">
                <a:latin typeface="Trebuchet MS"/>
                <a:cs typeface="Trebuchet MS"/>
              </a:rPr>
              <a:t>4-5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rokiem</a:t>
            </a:r>
            <a:r>
              <a:rPr sz="1800" spc="7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życia</a:t>
            </a:r>
            <a:r>
              <a:rPr sz="1800" spc="65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wzrasta </a:t>
            </a:r>
            <a:r>
              <a:rPr sz="1800" spc="-53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zainteresowanie </a:t>
            </a:r>
            <a:r>
              <a:rPr sz="1800" spc="55" dirty="0">
                <a:latin typeface="Trebuchet MS"/>
                <a:cs typeface="Trebuchet MS"/>
              </a:rPr>
              <a:t>dziecka </a:t>
            </a:r>
            <a:r>
              <a:rPr sz="1800" spc="100" dirty="0">
                <a:latin typeface="Trebuchet MS"/>
                <a:cs typeface="Trebuchet MS"/>
              </a:rPr>
              <a:t>otaczającym </a:t>
            </a:r>
            <a:r>
              <a:rPr sz="1800" spc="-80" dirty="0">
                <a:latin typeface="Trebuchet MS"/>
                <a:cs typeface="Trebuchet MS"/>
              </a:rPr>
              <a:t>je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światem, </a:t>
            </a:r>
            <a:r>
              <a:rPr sz="1800" spc="295" dirty="0">
                <a:latin typeface="Trebuchet MS"/>
                <a:cs typeface="Trebuchet MS"/>
              </a:rPr>
              <a:t>w </a:t>
            </a:r>
            <a:r>
              <a:rPr sz="1800" spc="90" dirty="0">
                <a:latin typeface="Trebuchet MS"/>
                <a:cs typeface="Trebuchet MS"/>
              </a:rPr>
              <a:t>związku </a:t>
            </a:r>
            <a:r>
              <a:rPr sz="1800" spc="95" dirty="0">
                <a:latin typeface="Trebuchet MS"/>
                <a:cs typeface="Trebuchet MS"/>
              </a:rPr>
              <a:t>z </a:t>
            </a:r>
            <a:r>
              <a:rPr sz="1800" spc="180" dirty="0">
                <a:latin typeface="Trebuchet MS"/>
                <a:cs typeface="Trebuchet MS"/>
              </a:rPr>
              <a:t>czym </a:t>
            </a:r>
            <a:r>
              <a:rPr sz="1800" spc="18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zadaje </a:t>
            </a:r>
            <a:r>
              <a:rPr sz="1800" spc="145" dirty="0">
                <a:latin typeface="Trebuchet MS"/>
                <a:cs typeface="Trebuchet MS"/>
              </a:rPr>
              <a:t>ono </a:t>
            </a:r>
            <a:r>
              <a:rPr sz="1800" spc="85" dirty="0">
                <a:latin typeface="Trebuchet MS"/>
                <a:cs typeface="Trebuchet MS"/>
              </a:rPr>
              <a:t>bardzo </a:t>
            </a:r>
            <a:r>
              <a:rPr sz="1800" spc="125" dirty="0">
                <a:latin typeface="Trebuchet MS"/>
                <a:cs typeface="Trebuchet MS"/>
              </a:rPr>
              <a:t>dużo </a:t>
            </a:r>
            <a:r>
              <a:rPr sz="1800" spc="20" dirty="0">
                <a:latin typeface="Trebuchet MS"/>
                <a:cs typeface="Trebuchet MS"/>
              </a:rPr>
              <a:t>pytań. </a:t>
            </a:r>
            <a:r>
              <a:rPr sz="1800" spc="60" dirty="0">
                <a:latin typeface="Trebuchet MS"/>
                <a:cs typeface="Trebuchet MS"/>
              </a:rPr>
              <a:t>Doskonali </a:t>
            </a:r>
            <a:r>
              <a:rPr sz="1800" spc="70" dirty="0">
                <a:latin typeface="Trebuchet MS"/>
                <a:cs typeface="Trebuchet MS"/>
              </a:rPr>
              <a:t>się </a:t>
            </a:r>
            <a:r>
              <a:rPr sz="1800" spc="65" dirty="0">
                <a:latin typeface="Trebuchet MS"/>
                <a:cs typeface="Trebuchet MS"/>
              </a:rPr>
              <a:t>też </a:t>
            </a:r>
            <a:r>
              <a:rPr sz="1800" spc="50" dirty="0">
                <a:latin typeface="Trebuchet MS"/>
                <a:cs typeface="Trebuchet MS"/>
              </a:rPr>
              <a:t>dziecięca </a:t>
            </a:r>
            <a:r>
              <a:rPr sz="1800" spc="-15" dirty="0">
                <a:latin typeface="Trebuchet MS"/>
                <a:cs typeface="Trebuchet MS"/>
              </a:rPr>
              <a:t>artykulacja. 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Między </a:t>
            </a:r>
            <a:r>
              <a:rPr sz="1800" spc="45" dirty="0">
                <a:latin typeface="Trebuchet MS"/>
                <a:cs typeface="Trebuchet MS"/>
              </a:rPr>
              <a:t>3-5 </a:t>
            </a:r>
            <a:r>
              <a:rPr sz="1800" spc="70" dirty="0">
                <a:latin typeface="Trebuchet MS"/>
                <a:cs typeface="Trebuchet MS"/>
              </a:rPr>
              <a:t>rokiem </a:t>
            </a:r>
            <a:r>
              <a:rPr sz="1800" spc="60" dirty="0">
                <a:latin typeface="Trebuchet MS"/>
                <a:cs typeface="Trebuchet MS"/>
              </a:rPr>
              <a:t>życia </a:t>
            </a:r>
            <a:r>
              <a:rPr sz="1800" spc="30" dirty="0">
                <a:latin typeface="Trebuchet MS"/>
                <a:cs typeface="Trebuchet MS"/>
              </a:rPr>
              <a:t>pojawiają </a:t>
            </a:r>
            <a:r>
              <a:rPr sz="1800" spc="70" dirty="0">
                <a:latin typeface="Trebuchet MS"/>
                <a:cs typeface="Trebuchet MS"/>
              </a:rPr>
              <a:t>się </a:t>
            </a:r>
            <a:r>
              <a:rPr sz="1800" spc="35" dirty="0">
                <a:latin typeface="Trebuchet MS"/>
                <a:cs typeface="Trebuchet MS"/>
              </a:rPr>
              <a:t>głoski </a:t>
            </a:r>
            <a:r>
              <a:rPr sz="1800" spc="-70" dirty="0">
                <a:latin typeface="Trebuchet MS"/>
                <a:cs typeface="Trebuchet MS"/>
              </a:rPr>
              <a:t>[sz, </a:t>
            </a:r>
            <a:r>
              <a:rPr sz="1800" spc="-160" dirty="0">
                <a:latin typeface="Trebuchet MS"/>
                <a:cs typeface="Trebuchet MS"/>
              </a:rPr>
              <a:t>ż,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80" dirty="0">
                <a:latin typeface="Trebuchet MS"/>
                <a:cs typeface="Trebuchet MS"/>
              </a:rPr>
              <a:t>cz, </a:t>
            </a:r>
            <a:r>
              <a:rPr sz="1800" spc="-105" dirty="0">
                <a:latin typeface="Trebuchet MS"/>
                <a:cs typeface="Trebuchet MS"/>
              </a:rPr>
              <a:t>dż], </a:t>
            </a:r>
            <a:r>
              <a:rPr sz="1800" spc="160" dirty="0">
                <a:latin typeface="Trebuchet MS"/>
                <a:cs typeface="Trebuchet MS"/>
              </a:rPr>
              <a:t>a </a:t>
            </a:r>
            <a:r>
              <a:rPr sz="1800" spc="114" dirty="0">
                <a:latin typeface="Trebuchet MS"/>
                <a:cs typeface="Trebuchet MS"/>
              </a:rPr>
              <a:t>pod </a:t>
            </a:r>
            <a:r>
              <a:rPr sz="1800" spc="55" dirty="0">
                <a:latin typeface="Trebuchet MS"/>
                <a:cs typeface="Trebuchet MS"/>
              </a:rPr>
              <a:t>koniec </a:t>
            </a:r>
            <a:r>
              <a:rPr sz="1800" spc="-25" dirty="0">
                <a:latin typeface="Trebuchet MS"/>
                <a:cs typeface="Trebuchet MS"/>
              </a:rPr>
              <a:t>4 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roku </a:t>
            </a:r>
            <a:r>
              <a:rPr sz="1800" spc="60" dirty="0">
                <a:latin typeface="Trebuchet MS"/>
                <a:cs typeface="Trebuchet MS"/>
              </a:rPr>
              <a:t>życia </a:t>
            </a:r>
            <a:r>
              <a:rPr sz="1800" spc="195" dirty="0">
                <a:latin typeface="Trebuchet MS"/>
                <a:cs typeface="Trebuchet MS"/>
              </a:rPr>
              <a:t>może </a:t>
            </a:r>
            <a:r>
              <a:rPr sz="1800" spc="45" dirty="0">
                <a:latin typeface="Trebuchet MS"/>
                <a:cs typeface="Trebuchet MS"/>
              </a:rPr>
              <a:t>pojawić </a:t>
            </a:r>
            <a:r>
              <a:rPr sz="1800" spc="70" dirty="0">
                <a:latin typeface="Trebuchet MS"/>
                <a:cs typeface="Trebuchet MS"/>
              </a:rPr>
              <a:t>się </a:t>
            </a:r>
            <a:r>
              <a:rPr sz="1800" spc="90" dirty="0">
                <a:latin typeface="Trebuchet MS"/>
                <a:cs typeface="Trebuchet MS"/>
              </a:rPr>
              <a:t>głoska </a:t>
            </a:r>
            <a:r>
              <a:rPr sz="1800" spc="-229" dirty="0">
                <a:latin typeface="Trebuchet MS"/>
                <a:cs typeface="Trebuchet MS"/>
              </a:rPr>
              <a:t>[r].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570" dirty="0">
                <a:latin typeface="Trebuchet MS"/>
                <a:cs typeface="Trebuchet MS"/>
              </a:rPr>
              <a:t>W </a:t>
            </a:r>
            <a:r>
              <a:rPr sz="1800" spc="40" dirty="0">
                <a:latin typeface="Trebuchet MS"/>
                <a:cs typeface="Trebuchet MS"/>
              </a:rPr>
              <a:t>5-6 </a:t>
            </a:r>
            <a:r>
              <a:rPr sz="1800" spc="45" dirty="0">
                <a:latin typeface="Trebuchet MS"/>
                <a:cs typeface="Trebuchet MS"/>
              </a:rPr>
              <a:t>roku </a:t>
            </a:r>
            <a:r>
              <a:rPr sz="1800" spc="60" dirty="0">
                <a:latin typeface="Trebuchet MS"/>
                <a:cs typeface="Trebuchet MS"/>
              </a:rPr>
              <a:t>życia </a:t>
            </a:r>
            <a:r>
              <a:rPr sz="1800" spc="50" dirty="0">
                <a:latin typeface="Trebuchet MS"/>
                <a:cs typeface="Trebuchet MS"/>
              </a:rPr>
              <a:t>dziecko </a:t>
            </a:r>
            <a:r>
              <a:rPr sz="1800" spc="125" dirty="0">
                <a:latin typeface="Trebuchet MS"/>
                <a:cs typeface="Trebuchet MS"/>
              </a:rPr>
              <a:t>powinno </a:t>
            </a:r>
            <a:r>
              <a:rPr sz="1800" spc="13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poprawnie</a:t>
            </a:r>
            <a:r>
              <a:rPr sz="1800" spc="100" dirty="0">
                <a:latin typeface="Trebuchet MS"/>
                <a:cs typeface="Trebuchet MS"/>
              </a:rPr>
              <a:t> </a:t>
            </a:r>
            <a:r>
              <a:rPr sz="1800" spc="170" dirty="0">
                <a:latin typeface="Trebuchet MS"/>
                <a:cs typeface="Trebuchet MS"/>
              </a:rPr>
              <a:t>wymawiać </a:t>
            </a:r>
            <a:r>
              <a:rPr sz="1800" spc="100" dirty="0">
                <a:latin typeface="Trebuchet MS"/>
                <a:cs typeface="Trebuchet MS"/>
              </a:rPr>
              <a:t>wszystkie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-30" dirty="0">
                <a:latin typeface="Trebuchet MS"/>
                <a:cs typeface="Trebuchet MS"/>
              </a:rPr>
              <a:t>głoski,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160" dirty="0">
                <a:latin typeface="Trebuchet MS"/>
                <a:cs typeface="Trebuchet MS"/>
              </a:rPr>
              <a:t>a </a:t>
            </a:r>
            <a:r>
              <a:rPr sz="1800" spc="295" dirty="0">
                <a:latin typeface="Trebuchet MS"/>
                <a:cs typeface="Trebuchet MS"/>
              </a:rPr>
              <a:t>w </a:t>
            </a:r>
            <a:r>
              <a:rPr sz="1800" spc="85" dirty="0">
                <a:latin typeface="Trebuchet MS"/>
                <a:cs typeface="Trebuchet MS"/>
              </a:rPr>
              <a:t>wieku</a:t>
            </a:r>
            <a:r>
              <a:rPr sz="1800" spc="90" dirty="0">
                <a:latin typeface="Trebuchet MS"/>
                <a:cs typeface="Trebuchet MS"/>
              </a:rPr>
              <a:t> </a:t>
            </a:r>
            <a:r>
              <a:rPr sz="1800" spc="-15" dirty="0">
                <a:latin typeface="Trebuchet MS"/>
                <a:cs typeface="Trebuchet MS"/>
              </a:rPr>
              <a:t>7</a:t>
            </a:r>
            <a:r>
              <a:rPr sz="1800" spc="-10" dirty="0">
                <a:latin typeface="Trebuchet MS"/>
                <a:cs typeface="Trebuchet MS"/>
              </a:rPr>
              <a:t> lat</a:t>
            </a:r>
            <a:r>
              <a:rPr sz="1800" spc="-5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wypowiedzi </a:t>
            </a:r>
            <a:r>
              <a:rPr sz="1800" spc="100" dirty="0">
                <a:latin typeface="Trebuchet MS"/>
                <a:cs typeface="Trebuchet MS"/>
              </a:rPr>
              <a:t> </a:t>
            </a:r>
            <a:r>
              <a:rPr sz="1800" spc="55" dirty="0">
                <a:latin typeface="Trebuchet MS"/>
                <a:cs typeface="Trebuchet MS"/>
              </a:rPr>
              <a:t>dziecka</a:t>
            </a:r>
            <a:r>
              <a:rPr sz="1800" spc="60" dirty="0">
                <a:latin typeface="Trebuchet MS"/>
                <a:cs typeface="Trebuchet MS"/>
              </a:rPr>
              <a:t> </a:t>
            </a:r>
            <a:r>
              <a:rPr sz="1800" spc="120" dirty="0">
                <a:latin typeface="Trebuchet MS"/>
                <a:cs typeface="Trebuchet MS"/>
              </a:rPr>
              <a:t>powinny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być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prawidłowe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pod</a:t>
            </a:r>
            <a:r>
              <a:rPr sz="1800" spc="120" dirty="0">
                <a:latin typeface="Trebuchet MS"/>
                <a:cs typeface="Trebuchet MS"/>
              </a:rPr>
              <a:t> </a:t>
            </a:r>
            <a:r>
              <a:rPr lang="pl-PL" sz="1800" spc="150" dirty="0">
                <a:latin typeface="Trebuchet MS"/>
                <a:cs typeface="Trebuchet MS"/>
              </a:rPr>
              <a:t>względem</a:t>
            </a:r>
            <a:r>
              <a:rPr sz="1800" spc="155" dirty="0">
                <a:latin typeface="Trebuchet MS"/>
                <a:cs typeface="Trebuchet MS"/>
              </a:rPr>
              <a:t> gramatycznym</a:t>
            </a:r>
            <a:r>
              <a:rPr lang="pl-PL" spc="16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i </a:t>
            </a:r>
            <a:r>
              <a:rPr sz="1800" spc="-145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składniowym.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5"/>
              </a:spcBef>
            </a:pPr>
            <a:r>
              <a:rPr sz="1800" spc="35" dirty="0">
                <a:latin typeface="Trebuchet MS"/>
                <a:cs typeface="Trebuchet MS"/>
              </a:rPr>
              <a:t>Jeżeli </a:t>
            </a:r>
            <a:r>
              <a:rPr sz="1800" spc="114" dirty="0">
                <a:latin typeface="Trebuchet MS"/>
                <a:cs typeface="Trebuchet MS"/>
              </a:rPr>
              <a:t>do </a:t>
            </a:r>
            <a:r>
              <a:rPr sz="1800" spc="75" dirty="0">
                <a:latin typeface="Trebuchet MS"/>
                <a:cs typeface="Trebuchet MS"/>
              </a:rPr>
              <a:t>3 </a:t>
            </a:r>
            <a:r>
              <a:rPr sz="1800" spc="45" dirty="0">
                <a:latin typeface="Trebuchet MS"/>
                <a:cs typeface="Trebuchet MS"/>
              </a:rPr>
              <a:t>roku </a:t>
            </a:r>
            <a:r>
              <a:rPr sz="1800" spc="60" dirty="0">
                <a:latin typeface="Trebuchet MS"/>
                <a:cs typeface="Trebuchet MS"/>
              </a:rPr>
              <a:t>życia </a:t>
            </a:r>
            <a:r>
              <a:rPr sz="1800" spc="250" dirty="0">
                <a:latin typeface="Trebuchet MS"/>
                <a:cs typeface="Trebuchet MS"/>
              </a:rPr>
              <a:t>mowa </a:t>
            </a:r>
            <a:r>
              <a:rPr sz="1800" spc="50" dirty="0">
                <a:latin typeface="Trebuchet MS"/>
                <a:cs typeface="Trebuchet MS"/>
              </a:rPr>
              <a:t>nie </a:t>
            </a:r>
            <a:r>
              <a:rPr sz="1800" spc="55" dirty="0">
                <a:latin typeface="Trebuchet MS"/>
                <a:cs typeface="Trebuchet MS"/>
              </a:rPr>
              <a:t>rozwinie </a:t>
            </a:r>
            <a:r>
              <a:rPr sz="1800" spc="70" dirty="0">
                <a:latin typeface="Trebuchet MS"/>
                <a:cs typeface="Trebuchet MS"/>
              </a:rPr>
              <a:t>się </a:t>
            </a:r>
            <a:r>
              <a:rPr sz="1800" spc="20" dirty="0">
                <a:latin typeface="Trebuchet MS"/>
                <a:cs typeface="Trebuchet MS"/>
              </a:rPr>
              <a:t>(dziecko </a:t>
            </a:r>
            <a:r>
              <a:rPr sz="1800" spc="185" dirty="0">
                <a:latin typeface="Trebuchet MS"/>
                <a:cs typeface="Trebuchet MS"/>
              </a:rPr>
              <a:t>wymawia </a:t>
            </a:r>
            <a:r>
              <a:rPr sz="1800" spc="5" dirty="0">
                <a:latin typeface="Trebuchet MS"/>
                <a:cs typeface="Trebuchet MS"/>
              </a:rPr>
              <a:t>tylko </a:t>
            </a:r>
            <a:r>
              <a:rPr sz="1800" spc="10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pojedyncze</a:t>
            </a:r>
            <a:r>
              <a:rPr sz="1800" spc="85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wyrazy)</a:t>
            </a:r>
            <a:r>
              <a:rPr sz="1800" spc="80" dirty="0">
                <a:latin typeface="Trebuchet MS"/>
                <a:cs typeface="Trebuchet MS"/>
              </a:rPr>
              <a:t> </a:t>
            </a:r>
            <a:r>
              <a:rPr sz="1800" spc="85" dirty="0">
                <a:latin typeface="Trebuchet MS"/>
                <a:cs typeface="Trebuchet MS"/>
              </a:rPr>
              <a:t>należy</a:t>
            </a:r>
            <a:r>
              <a:rPr sz="1800" spc="90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podejrzewać</a:t>
            </a:r>
            <a:r>
              <a:rPr sz="1800" spc="80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opóźniony</a:t>
            </a:r>
            <a:r>
              <a:rPr sz="1800" spc="10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rozwój</a:t>
            </a:r>
            <a:r>
              <a:rPr sz="1800" spc="50" dirty="0">
                <a:latin typeface="Trebuchet MS"/>
                <a:cs typeface="Trebuchet MS"/>
              </a:rPr>
              <a:t> </a:t>
            </a:r>
            <a:r>
              <a:rPr sz="1800" spc="110" dirty="0">
                <a:latin typeface="Trebuchet MS"/>
                <a:cs typeface="Trebuchet MS"/>
              </a:rPr>
              <a:t>mowy. </a:t>
            </a:r>
            <a:r>
              <a:rPr sz="1800" spc="114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Opóźnienie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rozwoju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240" dirty="0">
                <a:latin typeface="Trebuchet MS"/>
                <a:cs typeface="Trebuchet MS"/>
              </a:rPr>
              <a:t>mowy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95" dirty="0">
                <a:latin typeface="Trebuchet MS"/>
                <a:cs typeface="Trebuchet MS"/>
              </a:rPr>
              <a:t>może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50" dirty="0">
                <a:latin typeface="Trebuchet MS"/>
                <a:cs typeface="Trebuchet MS"/>
              </a:rPr>
              <a:t>przejawiać</a:t>
            </a:r>
            <a:r>
              <a:rPr sz="1800" spc="-50" dirty="0">
                <a:latin typeface="Trebuchet MS"/>
                <a:cs typeface="Trebuchet MS"/>
              </a:rPr>
              <a:t> się,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kiedy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dziecko:</a:t>
            </a:r>
            <a:endParaRPr sz="1800" dirty="0">
              <a:latin typeface="Trebuchet MS"/>
              <a:cs typeface="Trebuchet MS"/>
            </a:endParaRPr>
          </a:p>
          <a:p>
            <a:pPr marL="220979" indent="-146685" algn="just">
              <a:lnSpc>
                <a:spcPts val="1814"/>
              </a:lnSpc>
              <a:buChar char="-"/>
              <a:tabLst>
                <a:tab pos="221615" algn="l"/>
              </a:tabLst>
            </a:pPr>
            <a:r>
              <a:rPr sz="1800" spc="30" dirty="0">
                <a:latin typeface="Trebuchet MS"/>
                <a:cs typeface="Trebuchet MS"/>
              </a:rPr>
              <a:t>później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zaczyna</a:t>
            </a:r>
            <a:r>
              <a:rPr sz="1800" spc="-75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gaworzyć,</a:t>
            </a:r>
            <a:endParaRPr sz="1800" dirty="0">
              <a:latin typeface="Trebuchet MS"/>
              <a:cs typeface="Trebuchet MS"/>
            </a:endParaRPr>
          </a:p>
          <a:p>
            <a:pPr marL="220979" indent="-146685" algn="just">
              <a:lnSpc>
                <a:spcPts val="1950"/>
              </a:lnSpc>
              <a:buChar char="-"/>
              <a:tabLst>
                <a:tab pos="221615" algn="l"/>
              </a:tabLst>
            </a:pPr>
            <a:r>
              <a:rPr sz="1800" spc="30" dirty="0">
                <a:latin typeface="Trebuchet MS"/>
                <a:cs typeface="Trebuchet MS"/>
              </a:rPr>
              <a:t>później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125" dirty="0">
                <a:latin typeface="Trebuchet MS"/>
                <a:cs typeface="Trebuchet MS"/>
              </a:rPr>
              <a:t>zaczyna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130" dirty="0">
                <a:latin typeface="Trebuchet MS"/>
                <a:cs typeface="Trebuchet MS"/>
              </a:rPr>
              <a:t>wypowiadać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pierwsze</a:t>
            </a:r>
            <a:r>
              <a:rPr sz="1800" spc="-65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słowa,</a:t>
            </a:r>
            <a:endParaRPr sz="1800" dirty="0">
              <a:latin typeface="Trebuchet MS"/>
              <a:cs typeface="Trebuchet MS"/>
            </a:endParaRPr>
          </a:p>
          <a:p>
            <a:pPr marL="220979" indent="-146685" algn="just">
              <a:lnSpc>
                <a:spcPts val="1950"/>
              </a:lnSpc>
              <a:buChar char="-"/>
              <a:tabLst>
                <a:tab pos="221615" algn="l"/>
              </a:tabLst>
            </a:pPr>
            <a:r>
              <a:rPr sz="1800" spc="105" dirty="0">
                <a:latin typeface="Trebuchet MS"/>
                <a:cs typeface="Trebuchet MS"/>
              </a:rPr>
              <a:t>posiada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ubogi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słownik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75" dirty="0">
                <a:latin typeface="Trebuchet MS"/>
                <a:cs typeface="Trebuchet MS"/>
              </a:rPr>
              <a:t>(mała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20" dirty="0">
                <a:latin typeface="Trebuchet MS"/>
                <a:cs typeface="Trebuchet MS"/>
              </a:rPr>
              <a:t>liczba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155" dirty="0">
                <a:latin typeface="Trebuchet MS"/>
                <a:cs typeface="Trebuchet MS"/>
              </a:rPr>
              <a:t>używanych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rozumianych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20" dirty="0">
                <a:latin typeface="Trebuchet MS"/>
                <a:cs typeface="Trebuchet MS"/>
              </a:rPr>
              <a:t>słów),</a:t>
            </a:r>
            <a:endParaRPr sz="1800" dirty="0">
              <a:latin typeface="Trebuchet MS"/>
              <a:cs typeface="Trebuchet MS"/>
            </a:endParaRPr>
          </a:p>
          <a:p>
            <a:pPr marL="220979" indent="-146685" algn="just">
              <a:lnSpc>
                <a:spcPts val="1950"/>
              </a:lnSpc>
              <a:buChar char="-"/>
              <a:tabLst>
                <a:tab pos="221615" algn="l"/>
              </a:tabLst>
            </a:pPr>
            <a:r>
              <a:rPr sz="1800" spc="30" dirty="0">
                <a:latin typeface="Trebuchet MS"/>
                <a:cs typeface="Trebuchet MS"/>
              </a:rPr>
              <a:t>później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komunikuje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się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zdaniami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prostymi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40" dirty="0">
                <a:latin typeface="Trebuchet MS"/>
                <a:cs typeface="Trebuchet MS"/>
              </a:rPr>
              <a:t>złożonymi,</a:t>
            </a:r>
            <a:endParaRPr sz="1800" dirty="0">
              <a:latin typeface="Trebuchet MS"/>
              <a:cs typeface="Trebuchet MS"/>
            </a:endParaRPr>
          </a:p>
          <a:p>
            <a:pPr marL="220979" indent="-146685" algn="just">
              <a:lnSpc>
                <a:spcPts val="1950"/>
              </a:lnSpc>
              <a:buChar char="-"/>
              <a:tabLst>
                <a:tab pos="221615" algn="l"/>
              </a:tabLst>
            </a:pPr>
            <a:r>
              <a:rPr sz="1800" spc="165" dirty="0">
                <a:latin typeface="Trebuchet MS"/>
                <a:cs typeface="Trebuchet MS"/>
              </a:rPr>
              <a:t>używa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80" dirty="0">
                <a:latin typeface="Trebuchet MS"/>
                <a:cs typeface="Trebuchet MS"/>
              </a:rPr>
              <a:t>nieprawidłowych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form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90" dirty="0">
                <a:latin typeface="Trebuchet MS"/>
                <a:cs typeface="Trebuchet MS"/>
              </a:rPr>
              <a:t>gramatycznych,</a:t>
            </a:r>
            <a:endParaRPr sz="1800" dirty="0">
              <a:latin typeface="Trebuchet MS"/>
              <a:cs typeface="Trebuchet MS"/>
            </a:endParaRPr>
          </a:p>
          <a:p>
            <a:pPr marL="220979" indent="-146685" algn="just">
              <a:lnSpc>
                <a:spcPts val="2055"/>
              </a:lnSpc>
              <a:buChar char="-"/>
              <a:tabLst>
                <a:tab pos="221615" algn="l"/>
              </a:tabLst>
            </a:pPr>
            <a:r>
              <a:rPr sz="1800" spc="65" dirty="0">
                <a:latin typeface="Trebuchet MS"/>
                <a:cs typeface="Trebuchet MS"/>
              </a:rPr>
              <a:t>przez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30" dirty="0">
                <a:latin typeface="Trebuchet MS"/>
                <a:cs typeface="Trebuchet MS"/>
              </a:rPr>
              <a:t>długi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40" dirty="0">
                <a:latin typeface="Trebuchet MS"/>
                <a:cs typeface="Trebuchet MS"/>
              </a:rPr>
              <a:t>czas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65" dirty="0">
                <a:latin typeface="Trebuchet MS"/>
                <a:cs typeface="Trebuchet MS"/>
              </a:rPr>
              <a:t>używa</a:t>
            </a:r>
            <a:r>
              <a:rPr sz="1800" spc="-4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swoistej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240" dirty="0">
                <a:latin typeface="Trebuchet MS"/>
                <a:cs typeface="Trebuchet MS"/>
              </a:rPr>
              <a:t>mowy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25" dirty="0">
                <a:latin typeface="Trebuchet MS"/>
                <a:cs typeface="Trebuchet MS"/>
              </a:rPr>
              <a:t>dziecięcej.</a:t>
            </a:r>
            <a:endParaRPr sz="1800" dirty="0">
              <a:latin typeface="Trebuchet MS"/>
              <a:cs typeface="Trebuchet MS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700" dirty="0">
              <a:latin typeface="Trebuchet MS"/>
              <a:cs typeface="Trebuchet MS"/>
            </a:endParaRPr>
          </a:p>
          <a:p>
            <a:pPr marL="1572895" marR="112395" indent="-1515745" algn="ctr">
              <a:lnSpc>
                <a:spcPts val="1950"/>
              </a:lnSpc>
            </a:pPr>
            <a:r>
              <a:rPr sz="1800" spc="85" dirty="0">
                <a:latin typeface="Trebuchet MS"/>
                <a:cs typeface="Trebuchet MS"/>
              </a:rPr>
              <a:t>Prosty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100" dirty="0">
                <a:latin typeface="Trebuchet MS"/>
                <a:cs typeface="Trebuchet MS"/>
              </a:rPr>
              <a:t>opóźniony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rozwój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240" dirty="0">
                <a:latin typeface="Trebuchet MS"/>
                <a:cs typeface="Trebuchet MS"/>
              </a:rPr>
              <a:t>mowy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i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5" dirty="0">
                <a:latin typeface="Trebuchet MS"/>
                <a:cs typeface="Trebuchet MS"/>
              </a:rPr>
              <a:t>artykulacji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105" dirty="0">
                <a:latin typeface="Trebuchet MS"/>
                <a:cs typeface="Trebuchet MS"/>
              </a:rPr>
              <a:t>wyrównuje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70" dirty="0">
                <a:latin typeface="Trebuchet MS"/>
                <a:cs typeface="Trebuchet MS"/>
              </a:rPr>
              <a:t>się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114" dirty="0">
                <a:latin typeface="Trebuchet MS"/>
                <a:cs typeface="Trebuchet MS"/>
              </a:rPr>
              <a:t>samoistnie</a:t>
            </a:r>
            <a:r>
              <a:rPr sz="1800" spc="-55" dirty="0">
                <a:latin typeface="Trebuchet MS"/>
                <a:cs typeface="Trebuchet MS"/>
              </a:rPr>
              <a:t> </a:t>
            </a:r>
            <a:endParaRPr lang="pl-PL" sz="1800" spc="-55" dirty="0">
              <a:latin typeface="Trebuchet MS"/>
              <a:cs typeface="Trebuchet MS"/>
            </a:endParaRPr>
          </a:p>
          <a:p>
            <a:pPr marL="1572895" marR="112395" indent="-1515745" algn="ctr">
              <a:lnSpc>
                <a:spcPts val="1950"/>
              </a:lnSpc>
            </a:pPr>
            <a:r>
              <a:rPr sz="1800" spc="35" dirty="0">
                <a:latin typeface="Trebuchet MS"/>
                <a:cs typeface="Trebuchet MS"/>
              </a:rPr>
              <a:t>lub </a:t>
            </a:r>
            <a:r>
              <a:rPr sz="1800" spc="-525" dirty="0">
                <a:latin typeface="Trebuchet MS"/>
                <a:cs typeface="Trebuchet MS"/>
              </a:rPr>
              <a:t> </a:t>
            </a:r>
            <a:r>
              <a:rPr sz="1800" spc="295" dirty="0">
                <a:latin typeface="Trebuchet MS"/>
                <a:cs typeface="Trebuchet MS"/>
              </a:rPr>
              <a:t>w</a:t>
            </a:r>
            <a:r>
              <a:rPr sz="1800" spc="-60" dirty="0">
                <a:latin typeface="Trebuchet MS"/>
                <a:cs typeface="Trebuchet MS"/>
              </a:rPr>
              <a:t> </a:t>
            </a:r>
            <a:r>
              <a:rPr sz="1800" spc="95" dirty="0">
                <a:latin typeface="Trebuchet MS"/>
                <a:cs typeface="Trebuchet MS"/>
              </a:rPr>
              <a:t>wyniku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55" dirty="0">
                <a:latin typeface="Trebuchet MS"/>
                <a:cs typeface="Trebuchet MS"/>
              </a:rPr>
              <a:t>stymulacji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35" dirty="0">
                <a:latin typeface="Trebuchet MS"/>
                <a:cs typeface="Trebuchet MS"/>
              </a:rPr>
              <a:t>około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65" dirty="0">
                <a:latin typeface="Trebuchet MS"/>
                <a:cs typeface="Trebuchet MS"/>
              </a:rPr>
              <a:t>5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45" dirty="0">
                <a:latin typeface="Trebuchet MS"/>
                <a:cs typeface="Trebuchet MS"/>
              </a:rPr>
              <a:t>roku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60" dirty="0">
                <a:latin typeface="Trebuchet MS"/>
                <a:cs typeface="Trebuchet MS"/>
              </a:rPr>
              <a:t>życia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dirty="0">
                <a:latin typeface="Trebuchet MS"/>
                <a:cs typeface="Trebuchet MS"/>
              </a:rPr>
              <a:t>dziecka.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3099157"/>
            <a:ext cx="66675" cy="6667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3346807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3594457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3842107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4089757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4337407"/>
            <a:ext cx="66675" cy="6667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6070956"/>
            <a:ext cx="66675" cy="6667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6318606"/>
            <a:ext cx="66675" cy="6667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56834" y="6566257"/>
            <a:ext cx="66675" cy="66674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944109" y="1708951"/>
            <a:ext cx="8399145" cy="8474756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spc="100" dirty="0">
                <a:latin typeface="Trebuchet MS"/>
                <a:cs typeface="Trebuchet MS"/>
              </a:rPr>
              <a:t>Do </a:t>
            </a:r>
            <a:r>
              <a:rPr sz="1850" spc="25" dirty="0">
                <a:latin typeface="Trebuchet MS"/>
                <a:cs typeface="Trebuchet MS"/>
              </a:rPr>
              <a:t>najczęściej </a:t>
            </a:r>
            <a:r>
              <a:rPr sz="1850" spc="100" dirty="0">
                <a:latin typeface="Trebuchet MS"/>
                <a:cs typeface="Trebuchet MS"/>
              </a:rPr>
              <a:t>występujących </a:t>
            </a:r>
            <a:r>
              <a:rPr sz="1850" spc="185" dirty="0">
                <a:latin typeface="Trebuchet MS"/>
                <a:cs typeface="Trebuchet MS"/>
              </a:rPr>
              <a:t>wad </a:t>
            </a:r>
            <a:r>
              <a:rPr sz="1850" spc="229" dirty="0">
                <a:latin typeface="Trebuchet MS"/>
                <a:cs typeface="Trebuchet MS"/>
              </a:rPr>
              <a:t>wymowy </a:t>
            </a:r>
            <a:r>
              <a:rPr sz="1850" spc="170" dirty="0">
                <a:latin typeface="Trebuchet MS"/>
                <a:cs typeface="Trebuchet MS"/>
              </a:rPr>
              <a:t>u </a:t>
            </a:r>
            <a:r>
              <a:rPr sz="1850" spc="10" dirty="0">
                <a:latin typeface="Trebuchet MS"/>
                <a:cs typeface="Trebuchet MS"/>
              </a:rPr>
              <a:t>dzieci </a:t>
            </a:r>
            <a:r>
              <a:rPr sz="1850" spc="25" dirty="0">
                <a:latin typeface="Trebuchet MS"/>
                <a:cs typeface="Trebuchet MS"/>
              </a:rPr>
              <a:t>poniżej </a:t>
            </a:r>
            <a:r>
              <a:rPr sz="1850" spc="10" dirty="0">
                <a:latin typeface="Trebuchet MS"/>
                <a:cs typeface="Trebuchet MS"/>
              </a:rPr>
              <a:t>6-7 </a:t>
            </a:r>
            <a:r>
              <a:rPr sz="1850" spc="40" dirty="0">
                <a:latin typeface="Trebuchet MS"/>
                <a:cs typeface="Trebuchet MS"/>
              </a:rPr>
              <a:t>roku 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życia,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wymagających</a:t>
            </a:r>
            <a:r>
              <a:rPr sz="1850" spc="83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interwencji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35" dirty="0">
                <a:latin typeface="Trebuchet MS"/>
                <a:cs typeface="Trebuchet MS"/>
              </a:rPr>
              <a:t>logopedy,</a:t>
            </a:r>
            <a:r>
              <a:rPr sz="1850" spc="63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zaliczamy</a:t>
            </a:r>
            <a:r>
              <a:rPr sz="1850" spc="73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dyslalie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lang="pl-PL" sz="1850" spc="30" dirty="0">
                <a:latin typeface="Trebuchet MS"/>
                <a:cs typeface="Trebuchet MS"/>
              </a:rPr>
              <a:t/>
            </a:r>
            <a:br>
              <a:rPr lang="pl-PL" sz="1850" spc="30" dirty="0">
                <a:latin typeface="Trebuchet MS"/>
                <a:cs typeface="Trebuchet MS"/>
              </a:rPr>
            </a:br>
            <a:r>
              <a:rPr sz="1850" spc="130" dirty="0">
                <a:latin typeface="Trebuchet MS"/>
                <a:cs typeface="Trebuchet MS"/>
              </a:rPr>
              <a:t>o 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charakterze</a:t>
            </a:r>
            <a:r>
              <a:rPr sz="1850" spc="68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deformacji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(zniekształcenia</a:t>
            </a:r>
            <a:r>
              <a:rPr sz="1850" spc="45" dirty="0">
                <a:latin typeface="Trebuchet MS"/>
                <a:cs typeface="Trebuchet MS"/>
              </a:rPr>
              <a:t> brzmienia)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głosek,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czego 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skutkiem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135" dirty="0">
                <a:latin typeface="Trebuchet MS"/>
                <a:cs typeface="Trebuchet MS"/>
              </a:rPr>
              <a:t>powstawanie </a:t>
            </a:r>
            <a:r>
              <a:rPr sz="1850" spc="105" dirty="0">
                <a:latin typeface="Trebuchet MS"/>
                <a:cs typeface="Trebuchet MS"/>
              </a:rPr>
              <a:t>dźwięków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95" dirty="0">
                <a:latin typeface="Trebuchet MS"/>
                <a:cs typeface="Trebuchet MS"/>
              </a:rPr>
              <a:t>należących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145" dirty="0">
                <a:latin typeface="Trebuchet MS"/>
                <a:cs typeface="Trebuchet MS"/>
              </a:rPr>
              <a:t>zasobu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języka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polskiego.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Są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00" dirty="0">
                <a:latin typeface="Trebuchet MS"/>
                <a:cs typeface="Trebuchet MS"/>
              </a:rPr>
              <a:t>to:</a:t>
            </a:r>
            <a:endParaRPr sz="1850" dirty="0">
              <a:latin typeface="Trebuchet MS"/>
              <a:cs typeface="Trebuchet MS"/>
            </a:endParaRPr>
          </a:p>
          <a:p>
            <a:pPr marL="410845" marR="4829810">
              <a:lnSpc>
                <a:spcPts val="1950"/>
              </a:lnSpc>
            </a:pPr>
            <a:r>
              <a:rPr sz="1850" spc="65" dirty="0">
                <a:latin typeface="Trebuchet MS"/>
                <a:cs typeface="Trebuchet MS"/>
              </a:rPr>
              <a:t>seplenienie</a:t>
            </a:r>
            <a:r>
              <a:rPr sz="1850" spc="-13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międzyzębowe, </a:t>
            </a:r>
            <a:r>
              <a:rPr sz="1850" spc="-54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seplenienie </a:t>
            </a:r>
            <a:r>
              <a:rPr sz="1850" spc="40" dirty="0">
                <a:latin typeface="Trebuchet MS"/>
                <a:cs typeface="Trebuchet MS"/>
              </a:rPr>
              <a:t>boczne, 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235" dirty="0">
                <a:latin typeface="Trebuchet MS"/>
                <a:cs typeface="Trebuchet MS"/>
              </a:rPr>
              <a:t>wymowa </a:t>
            </a:r>
            <a:r>
              <a:rPr sz="1850" spc="65" dirty="0">
                <a:latin typeface="Trebuchet MS"/>
                <a:cs typeface="Trebuchet MS"/>
              </a:rPr>
              <a:t>bezdźwięczna, 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nosowanie </a:t>
            </a:r>
            <a:r>
              <a:rPr sz="1850" spc="15" dirty="0">
                <a:latin typeface="Trebuchet MS"/>
                <a:cs typeface="Trebuchet MS"/>
              </a:rPr>
              <a:t>otwarte, 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nosowanie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zamknięte,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140" dirty="0">
                <a:latin typeface="Trebuchet MS"/>
                <a:cs typeface="Trebuchet MS"/>
              </a:rPr>
              <a:t>pozanormatywne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artykulacje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-175" dirty="0">
                <a:latin typeface="Trebuchet MS"/>
                <a:cs typeface="Trebuchet MS"/>
              </a:rPr>
              <a:t>[r]</a:t>
            </a:r>
            <a:r>
              <a:rPr lang="pl-PL" sz="1850" spc="-175" dirty="0">
                <a:latin typeface="Trebuchet MS"/>
                <a:cs typeface="Trebuchet MS"/>
              </a:rPr>
              <a:t>.</a:t>
            </a:r>
            <a:endParaRPr lang="pl-PL" sz="1850" dirty="0">
              <a:latin typeface="Trebuchet MS"/>
              <a:cs typeface="Trebuchet MS"/>
            </a:endParaRPr>
          </a:p>
          <a:p>
            <a:pPr marL="12700" marR="5080" indent="73025" algn="just">
              <a:lnSpc>
                <a:spcPts val="1950"/>
              </a:lnSpc>
              <a:spcBef>
                <a:spcPts val="155"/>
              </a:spcBef>
            </a:pPr>
            <a:r>
              <a:rPr lang="pl-PL" sz="1850" b="1" spc="20" dirty="0">
                <a:latin typeface="Trebuchet MS"/>
                <a:cs typeface="Trebuchet MS"/>
              </a:rPr>
              <a:t>Seplenienie </a:t>
            </a:r>
            <a:r>
              <a:rPr lang="pl-PL" sz="1850" b="1" spc="65" dirty="0">
                <a:latin typeface="Trebuchet MS"/>
                <a:cs typeface="Trebuchet MS"/>
              </a:rPr>
              <a:t>międzyzębowe </a:t>
            </a:r>
            <a:r>
              <a:rPr lang="pl-PL" sz="1850" spc="50" dirty="0">
                <a:latin typeface="Trebuchet MS"/>
                <a:cs typeface="Trebuchet MS"/>
              </a:rPr>
              <a:t>to </a:t>
            </a:r>
            <a:r>
              <a:rPr lang="pl-PL" sz="1850" spc="70" dirty="0">
                <a:latin typeface="Trebuchet MS"/>
                <a:cs typeface="Trebuchet MS"/>
              </a:rPr>
              <a:t>nieprawidłowa </a:t>
            </a:r>
            <a:r>
              <a:rPr lang="pl-PL" sz="1850" dirty="0">
                <a:latin typeface="Trebuchet MS"/>
                <a:cs typeface="Trebuchet MS"/>
              </a:rPr>
              <a:t>realizacja </a:t>
            </a:r>
            <a:r>
              <a:rPr lang="pl-PL" sz="1850" spc="80" dirty="0">
                <a:latin typeface="Trebuchet MS"/>
                <a:cs typeface="Trebuchet MS"/>
              </a:rPr>
              <a:t>głosek </a:t>
            </a:r>
            <a:r>
              <a:rPr lang="pl-PL" sz="1850" spc="-135" dirty="0">
                <a:latin typeface="Trebuchet MS"/>
                <a:cs typeface="Trebuchet MS"/>
              </a:rPr>
              <a:t>[s, </a:t>
            </a:r>
            <a:r>
              <a:rPr lang="pl-PL" sz="1850" spc="-165" dirty="0">
                <a:latin typeface="Trebuchet MS"/>
                <a:cs typeface="Trebuchet MS"/>
              </a:rPr>
              <a:t>z, </a:t>
            </a:r>
            <a:r>
              <a:rPr lang="pl-PL" sz="1850" spc="-180" dirty="0">
                <a:latin typeface="Trebuchet MS"/>
                <a:cs typeface="Trebuchet MS"/>
              </a:rPr>
              <a:t>c, </a:t>
            </a:r>
            <a:r>
              <a:rPr lang="pl-PL" sz="1850" spc="-110" dirty="0">
                <a:latin typeface="Trebuchet MS"/>
                <a:cs typeface="Trebuchet MS"/>
              </a:rPr>
              <a:t>dz], </a:t>
            </a:r>
            <a:r>
              <a:rPr lang="pl-PL" sz="1850" spc="-105" dirty="0">
                <a:latin typeface="Trebuchet MS"/>
                <a:cs typeface="Trebuchet MS"/>
              </a:rPr>
              <a:t> </a:t>
            </a:r>
            <a:r>
              <a:rPr lang="pl-PL" sz="1850" spc="-80" dirty="0">
                <a:latin typeface="Trebuchet MS"/>
                <a:cs typeface="Trebuchet MS"/>
              </a:rPr>
              <a:t>[sz, </a:t>
            </a:r>
            <a:r>
              <a:rPr lang="pl-PL" sz="1850" spc="-165" dirty="0">
                <a:latin typeface="Trebuchet MS"/>
                <a:cs typeface="Trebuchet MS"/>
              </a:rPr>
              <a:t>ż, </a:t>
            </a:r>
            <a:r>
              <a:rPr lang="pl-PL" sz="1850" spc="-90" dirty="0">
                <a:latin typeface="Trebuchet MS"/>
                <a:cs typeface="Trebuchet MS"/>
              </a:rPr>
              <a:t>cz, </a:t>
            </a:r>
            <a:r>
              <a:rPr lang="pl-PL" sz="1850" spc="-110" dirty="0">
                <a:latin typeface="Trebuchet MS"/>
                <a:cs typeface="Trebuchet MS"/>
              </a:rPr>
              <a:t>dż], </a:t>
            </a:r>
            <a:r>
              <a:rPr lang="pl-PL" sz="1850" spc="-135" dirty="0">
                <a:latin typeface="Trebuchet MS"/>
                <a:cs typeface="Trebuchet MS"/>
              </a:rPr>
              <a:t>[ś, </a:t>
            </a:r>
            <a:r>
              <a:rPr lang="pl-PL" sz="1850" spc="-165" dirty="0">
                <a:latin typeface="Trebuchet MS"/>
                <a:cs typeface="Trebuchet MS"/>
              </a:rPr>
              <a:t>ź, </a:t>
            </a:r>
            <a:r>
              <a:rPr lang="pl-PL" sz="1850" spc="-180" dirty="0">
                <a:latin typeface="Trebuchet MS"/>
                <a:cs typeface="Trebuchet MS"/>
              </a:rPr>
              <a:t>ć, </a:t>
            </a:r>
            <a:r>
              <a:rPr lang="pl-PL" sz="1850" spc="-5" dirty="0">
                <a:latin typeface="Trebuchet MS"/>
                <a:cs typeface="Trebuchet MS"/>
              </a:rPr>
              <a:t>dź] </a:t>
            </a:r>
            <a:r>
              <a:rPr lang="pl-PL" sz="1850" spc="95" dirty="0">
                <a:latin typeface="Trebuchet MS"/>
                <a:cs typeface="Trebuchet MS"/>
              </a:rPr>
              <a:t>z </a:t>
            </a:r>
            <a:r>
              <a:rPr lang="pl-PL" sz="1850" spc="100" dirty="0">
                <a:latin typeface="Trebuchet MS"/>
                <a:cs typeface="Trebuchet MS"/>
              </a:rPr>
              <a:t>czubkiem </a:t>
            </a:r>
            <a:r>
              <a:rPr lang="pl-PL" sz="1850" spc="25" dirty="0">
                <a:latin typeface="Trebuchet MS"/>
                <a:cs typeface="Trebuchet MS"/>
              </a:rPr>
              <a:t>języka </a:t>
            </a:r>
            <a:r>
              <a:rPr lang="pl-PL" sz="1850" spc="150" dirty="0">
                <a:latin typeface="Trebuchet MS"/>
                <a:cs typeface="Trebuchet MS"/>
              </a:rPr>
              <a:t>wsuniętym </a:t>
            </a:r>
            <a:r>
              <a:rPr lang="pl-PL" sz="1850" spc="114" dirty="0">
                <a:latin typeface="Trebuchet MS"/>
                <a:cs typeface="Trebuchet MS"/>
              </a:rPr>
              <a:t>między </a:t>
            </a:r>
            <a:r>
              <a:rPr lang="pl-PL" sz="1850" spc="110" dirty="0">
                <a:latin typeface="Trebuchet MS"/>
                <a:cs typeface="Trebuchet MS"/>
              </a:rPr>
              <a:t>zęby </a:t>
            </a:r>
            <a:r>
              <a:rPr lang="pl-PL" sz="1850" spc="105" dirty="0">
                <a:latin typeface="Trebuchet MS"/>
                <a:cs typeface="Trebuchet MS"/>
              </a:rPr>
              <a:t>górne </a:t>
            </a:r>
            <a:br>
              <a:rPr lang="pl-PL" sz="1850" spc="105" dirty="0">
                <a:latin typeface="Trebuchet MS"/>
                <a:cs typeface="Trebuchet MS"/>
              </a:rPr>
            </a:br>
            <a:r>
              <a:rPr lang="pl-PL" sz="1850" spc="-155" dirty="0">
                <a:latin typeface="Trebuchet MS"/>
                <a:cs typeface="Trebuchet MS"/>
              </a:rPr>
              <a:t>i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70" dirty="0">
                <a:latin typeface="Trebuchet MS"/>
                <a:cs typeface="Trebuchet MS"/>
              </a:rPr>
              <a:t>dolne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70" dirty="0">
                <a:latin typeface="Trebuchet MS"/>
                <a:cs typeface="Trebuchet MS"/>
              </a:rPr>
              <a:t>oraz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114" dirty="0">
                <a:latin typeface="Trebuchet MS"/>
                <a:cs typeface="Trebuchet MS"/>
              </a:rPr>
              <a:t>między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-5" dirty="0">
                <a:latin typeface="Trebuchet MS"/>
                <a:cs typeface="Trebuchet MS"/>
              </a:rPr>
              <a:t>wargi.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60" dirty="0">
                <a:latin typeface="Trebuchet MS"/>
                <a:cs typeface="Trebuchet MS"/>
              </a:rPr>
              <a:t>Pojawia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się</a:t>
            </a:r>
            <a:r>
              <a:rPr lang="pl-PL" sz="1850" spc="55" dirty="0">
                <a:latin typeface="Trebuchet MS"/>
                <a:cs typeface="Trebuchet MS"/>
              </a:rPr>
              <a:t> </a:t>
            </a:r>
            <a:r>
              <a:rPr lang="pl-PL" sz="1850" spc="140" dirty="0">
                <a:latin typeface="Trebuchet MS"/>
                <a:cs typeface="Trebuchet MS"/>
              </a:rPr>
              <a:t>ono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105" dirty="0">
                <a:latin typeface="Trebuchet MS"/>
                <a:cs typeface="Trebuchet MS"/>
              </a:rPr>
              <a:t>wówczas,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140" dirty="0">
                <a:latin typeface="Trebuchet MS"/>
                <a:cs typeface="Trebuchet MS"/>
              </a:rPr>
              <a:t>gdy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45" dirty="0">
                <a:latin typeface="Trebuchet MS"/>
                <a:cs typeface="Trebuchet MS"/>
              </a:rPr>
              <a:t>dziecko</a:t>
            </a:r>
            <a:r>
              <a:rPr lang="pl-PL" sz="1850" spc="50" dirty="0">
                <a:latin typeface="Trebuchet MS"/>
                <a:cs typeface="Trebuchet MS"/>
              </a:rPr>
              <a:t> </a:t>
            </a:r>
            <a:r>
              <a:rPr lang="pl-PL" sz="1850" spc="125" dirty="0">
                <a:latin typeface="Trebuchet MS"/>
                <a:cs typeface="Trebuchet MS"/>
              </a:rPr>
              <a:t>zaczyna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170" dirty="0">
                <a:latin typeface="Trebuchet MS"/>
                <a:cs typeface="Trebuchet MS"/>
              </a:rPr>
              <a:t>wymawiać </a:t>
            </a:r>
            <a:r>
              <a:rPr lang="pl-PL" sz="1850" spc="30" dirty="0">
                <a:latin typeface="Trebuchet MS"/>
                <a:cs typeface="Trebuchet MS"/>
              </a:rPr>
              <a:t>głoski </a:t>
            </a:r>
            <a:r>
              <a:rPr lang="pl-PL" sz="1850" spc="125" dirty="0">
                <a:latin typeface="Trebuchet MS"/>
                <a:cs typeface="Trebuchet MS"/>
              </a:rPr>
              <a:t>syczące </a:t>
            </a:r>
            <a:r>
              <a:rPr lang="pl-PL" sz="1850" spc="-135" dirty="0">
                <a:latin typeface="Trebuchet MS"/>
                <a:cs typeface="Trebuchet MS"/>
              </a:rPr>
              <a:t>[s, </a:t>
            </a:r>
            <a:r>
              <a:rPr lang="pl-PL" sz="1850" spc="-165" dirty="0">
                <a:latin typeface="Trebuchet MS"/>
                <a:cs typeface="Trebuchet MS"/>
              </a:rPr>
              <a:t>z, </a:t>
            </a:r>
            <a:r>
              <a:rPr lang="pl-PL" sz="1850" spc="-180" dirty="0">
                <a:latin typeface="Trebuchet MS"/>
                <a:cs typeface="Trebuchet MS"/>
              </a:rPr>
              <a:t>c, </a:t>
            </a:r>
            <a:r>
              <a:rPr lang="pl-PL" sz="1850" spc="-110" dirty="0">
                <a:latin typeface="Trebuchet MS"/>
                <a:cs typeface="Trebuchet MS"/>
              </a:rPr>
              <a:t>dz], </a:t>
            </a:r>
            <a:r>
              <a:rPr lang="pl-PL" sz="1850" spc="50" dirty="0">
                <a:latin typeface="Trebuchet MS"/>
                <a:cs typeface="Trebuchet MS"/>
              </a:rPr>
              <a:t>to </a:t>
            </a:r>
            <a:r>
              <a:rPr lang="pl-PL" sz="1850" spc="114" dirty="0">
                <a:latin typeface="Trebuchet MS"/>
                <a:cs typeface="Trebuchet MS"/>
              </a:rPr>
              <a:t>znaczy </a:t>
            </a:r>
            <a:r>
              <a:rPr lang="pl-PL" sz="1850" spc="30" dirty="0">
                <a:latin typeface="Trebuchet MS"/>
                <a:cs typeface="Trebuchet MS"/>
              </a:rPr>
              <a:t>około </a:t>
            </a:r>
            <a:r>
              <a:rPr lang="pl-PL" sz="1850" spc="10" dirty="0">
                <a:latin typeface="Trebuchet MS"/>
                <a:cs typeface="Trebuchet MS"/>
              </a:rPr>
              <a:t>3-4 </a:t>
            </a:r>
            <a:r>
              <a:rPr lang="pl-PL" sz="1850" spc="40" dirty="0">
                <a:latin typeface="Trebuchet MS"/>
                <a:cs typeface="Trebuchet MS"/>
              </a:rPr>
              <a:t>roku </a:t>
            </a:r>
            <a:r>
              <a:rPr lang="pl-PL" sz="1850" spc="-25" dirty="0">
                <a:latin typeface="Trebuchet MS"/>
                <a:cs typeface="Trebuchet MS"/>
              </a:rPr>
              <a:t>życia. </a:t>
            </a:r>
            <a:r>
              <a:rPr lang="pl-PL" sz="1850" spc="250" dirty="0">
                <a:latin typeface="Trebuchet MS"/>
                <a:cs typeface="Trebuchet MS"/>
              </a:rPr>
              <a:t>Wada </a:t>
            </a:r>
            <a:r>
              <a:rPr lang="pl-PL" sz="1850" spc="-545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ta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45" dirty="0">
                <a:latin typeface="Trebuchet MS"/>
                <a:cs typeface="Trebuchet MS"/>
              </a:rPr>
              <a:t>nie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75" dirty="0">
                <a:latin typeface="Trebuchet MS"/>
                <a:cs typeface="Trebuchet MS"/>
              </a:rPr>
              <a:t>ustępuje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samoistnie.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95" dirty="0">
                <a:latin typeface="Trebuchet MS"/>
                <a:cs typeface="Trebuchet MS"/>
              </a:rPr>
              <a:t>Przyczyną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65" dirty="0">
                <a:latin typeface="Trebuchet MS"/>
                <a:cs typeface="Trebuchet MS"/>
              </a:rPr>
              <a:t>seplenienia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135" dirty="0">
                <a:latin typeface="Trebuchet MS"/>
                <a:cs typeface="Trebuchet MS"/>
              </a:rPr>
              <a:t>międzyzębowego</a:t>
            </a:r>
            <a:r>
              <a:rPr lang="pl-PL" sz="1850" spc="-50" dirty="0">
                <a:latin typeface="Trebuchet MS"/>
                <a:cs typeface="Trebuchet MS"/>
              </a:rPr>
              <a:t> </a:t>
            </a:r>
            <a:r>
              <a:rPr lang="pl-PL" sz="1850" spc="-70" dirty="0">
                <a:latin typeface="Trebuchet MS"/>
                <a:cs typeface="Trebuchet MS"/>
              </a:rPr>
              <a:t>jest:</a:t>
            </a:r>
            <a:endParaRPr lang="pl-PL" sz="1850" dirty="0">
              <a:latin typeface="Trebuchet MS"/>
              <a:cs typeface="Trebuchet MS"/>
            </a:endParaRPr>
          </a:p>
          <a:p>
            <a:pPr marL="410845">
              <a:lnSpc>
                <a:spcPts val="1795"/>
              </a:lnSpc>
            </a:pPr>
            <a:r>
              <a:rPr sz="1850" spc="180" dirty="0">
                <a:latin typeface="Trebuchet MS"/>
                <a:cs typeface="Trebuchet MS"/>
              </a:rPr>
              <a:t>wada</a:t>
            </a:r>
            <a:r>
              <a:rPr sz="1850" spc="-9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zgryzu,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1950"/>
              </a:lnSpc>
            </a:pPr>
            <a:r>
              <a:rPr sz="1850" spc="140" dirty="0">
                <a:latin typeface="Trebuchet MS"/>
                <a:cs typeface="Trebuchet MS"/>
              </a:rPr>
              <a:t>nawyk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mówienia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ze</a:t>
            </a:r>
            <a:r>
              <a:rPr sz="1850" spc="-6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smoczkiem,</a:t>
            </a:r>
            <a:endParaRPr sz="1850" dirty="0">
              <a:latin typeface="Trebuchet MS"/>
              <a:cs typeface="Trebuchet MS"/>
            </a:endParaRPr>
          </a:p>
          <a:p>
            <a:pPr marL="410845">
              <a:lnSpc>
                <a:spcPts val="2085"/>
              </a:lnSpc>
            </a:pPr>
            <a:r>
              <a:rPr sz="1850" spc="60" dirty="0">
                <a:latin typeface="Trebuchet MS"/>
                <a:cs typeface="Trebuchet MS"/>
              </a:rPr>
              <a:t>półotwarte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usta,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typowe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dla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dzieci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częstymi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35" dirty="0">
                <a:latin typeface="Trebuchet MS"/>
                <a:cs typeface="Trebuchet MS"/>
              </a:rPr>
              <a:t>stanami</a:t>
            </a:r>
            <a:r>
              <a:rPr sz="1850" spc="-4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kataralnymi.</a:t>
            </a:r>
            <a:endParaRPr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1970"/>
              </a:spcBef>
            </a:pPr>
            <a:r>
              <a:rPr sz="1850" spc="100" dirty="0">
                <a:latin typeface="Trebuchet MS"/>
                <a:cs typeface="Trebuchet MS"/>
              </a:rPr>
              <a:t>Inną </a:t>
            </a:r>
            <a:r>
              <a:rPr sz="1850" spc="140" dirty="0">
                <a:latin typeface="Trebuchet MS"/>
                <a:cs typeface="Trebuchet MS"/>
              </a:rPr>
              <a:t>odmianą </a:t>
            </a:r>
            <a:r>
              <a:rPr sz="1850" spc="65" dirty="0">
                <a:latin typeface="Trebuchet MS"/>
                <a:cs typeface="Trebuchet MS"/>
              </a:rPr>
              <a:t>seplenienia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b="1" spc="15" dirty="0">
                <a:latin typeface="Trebuchet MS"/>
                <a:cs typeface="Trebuchet MS"/>
              </a:rPr>
              <a:t>seplenienie </a:t>
            </a:r>
            <a:r>
              <a:rPr sz="1850" b="1" spc="-20" dirty="0">
                <a:latin typeface="Trebuchet MS"/>
                <a:cs typeface="Trebuchet MS"/>
              </a:rPr>
              <a:t>boczne</a:t>
            </a:r>
            <a:r>
              <a:rPr sz="1850" spc="-20" dirty="0">
                <a:latin typeface="Trebuchet MS"/>
                <a:cs typeface="Trebuchet MS"/>
              </a:rPr>
              <a:t>, </a:t>
            </a:r>
            <a:r>
              <a:rPr sz="1850" spc="20" dirty="0">
                <a:latin typeface="Trebuchet MS"/>
                <a:cs typeface="Trebuchet MS"/>
              </a:rPr>
              <a:t>które </a:t>
            </a:r>
            <a:r>
              <a:rPr sz="1850" spc="70" dirty="0">
                <a:latin typeface="Trebuchet MS"/>
                <a:cs typeface="Trebuchet MS"/>
              </a:rPr>
              <a:t>zwykle </a:t>
            </a:r>
            <a:r>
              <a:rPr sz="1850" spc="85" dirty="0">
                <a:latin typeface="Trebuchet MS"/>
                <a:cs typeface="Trebuchet MS"/>
              </a:rPr>
              <a:t>dotyczy 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120" dirty="0">
                <a:latin typeface="Trebuchet MS"/>
                <a:cs typeface="Trebuchet MS"/>
              </a:rPr>
              <a:t>szeregu </a:t>
            </a:r>
            <a:r>
              <a:rPr sz="1850" spc="145" dirty="0">
                <a:latin typeface="Trebuchet MS"/>
                <a:cs typeface="Trebuchet MS"/>
              </a:rPr>
              <a:t>szumiącego </a:t>
            </a:r>
            <a:r>
              <a:rPr sz="1850" spc="-80" dirty="0">
                <a:latin typeface="Trebuchet MS"/>
                <a:cs typeface="Trebuchet MS"/>
              </a:rPr>
              <a:t>[sz, </a:t>
            </a:r>
            <a:r>
              <a:rPr sz="1850" spc="-165" dirty="0">
                <a:latin typeface="Trebuchet MS"/>
                <a:cs typeface="Trebuchet MS"/>
              </a:rPr>
              <a:t>ż, </a:t>
            </a:r>
            <a:r>
              <a:rPr sz="1850" spc="-90" dirty="0">
                <a:latin typeface="Trebuchet MS"/>
                <a:cs typeface="Trebuchet MS"/>
              </a:rPr>
              <a:t>cz, </a:t>
            </a:r>
            <a:r>
              <a:rPr sz="1850" spc="-110" dirty="0">
                <a:latin typeface="Trebuchet MS"/>
                <a:cs typeface="Trebuchet MS"/>
              </a:rPr>
              <a:t>dż], </a:t>
            </a:r>
            <a:r>
              <a:rPr sz="1850" spc="110" dirty="0">
                <a:latin typeface="Trebuchet MS"/>
                <a:cs typeface="Trebuchet MS"/>
              </a:rPr>
              <a:t>choć </a:t>
            </a:r>
            <a:r>
              <a:rPr sz="1850" spc="55" dirty="0">
                <a:latin typeface="Trebuchet MS"/>
                <a:cs typeface="Trebuchet MS"/>
              </a:rPr>
              <a:t>mniej </a:t>
            </a:r>
            <a:r>
              <a:rPr sz="1850" spc="85" dirty="0">
                <a:latin typeface="Trebuchet MS"/>
                <a:cs typeface="Trebuchet MS"/>
              </a:rPr>
              <a:t>wyraźnie </a:t>
            </a:r>
            <a:r>
              <a:rPr sz="1850" spc="195" dirty="0">
                <a:latin typeface="Trebuchet MS"/>
                <a:cs typeface="Trebuchet MS"/>
              </a:rPr>
              <a:t>może </a:t>
            </a:r>
            <a:r>
              <a:rPr sz="1850" spc="95" dirty="0">
                <a:latin typeface="Trebuchet MS"/>
                <a:cs typeface="Trebuchet MS"/>
              </a:rPr>
              <a:t>być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słyszalne </a:t>
            </a:r>
            <a:r>
              <a:rPr sz="1850" spc="125" dirty="0">
                <a:latin typeface="Trebuchet MS"/>
                <a:cs typeface="Trebuchet MS"/>
              </a:rPr>
              <a:t>podczas </a:t>
            </a:r>
            <a:r>
              <a:rPr sz="1850" spc="55" dirty="0">
                <a:latin typeface="Trebuchet MS"/>
                <a:cs typeface="Trebuchet MS"/>
              </a:rPr>
              <a:t>realizowania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120" dirty="0">
                <a:latin typeface="Trebuchet MS"/>
                <a:cs typeface="Trebuchet MS"/>
              </a:rPr>
              <a:t>syczących </a:t>
            </a:r>
            <a:r>
              <a:rPr sz="1850" spc="-135" dirty="0">
                <a:latin typeface="Trebuchet MS"/>
                <a:cs typeface="Trebuchet MS"/>
              </a:rPr>
              <a:t>[s, </a:t>
            </a:r>
            <a:r>
              <a:rPr sz="1850" spc="-165" dirty="0">
                <a:latin typeface="Trebuchet MS"/>
                <a:cs typeface="Trebuchet MS"/>
              </a:rPr>
              <a:t>z, </a:t>
            </a:r>
            <a:r>
              <a:rPr sz="1850" spc="-180" dirty="0">
                <a:latin typeface="Trebuchet MS"/>
                <a:cs typeface="Trebuchet MS"/>
              </a:rPr>
              <a:t>c, </a:t>
            </a:r>
            <a:r>
              <a:rPr sz="1850" spc="-5" dirty="0">
                <a:latin typeface="Trebuchet MS"/>
                <a:cs typeface="Trebuchet MS"/>
              </a:rPr>
              <a:t>dz]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90" dirty="0">
                <a:latin typeface="Trebuchet MS"/>
                <a:cs typeface="Trebuchet MS"/>
              </a:rPr>
              <a:t>ciszących </a:t>
            </a:r>
            <a:r>
              <a:rPr lang="pl-PL" sz="1850" spc="90" dirty="0">
                <a:latin typeface="Trebuchet MS"/>
                <a:cs typeface="Trebuchet MS"/>
              </a:rPr>
              <a:t/>
            </a:r>
            <a:br>
              <a:rPr lang="pl-PL" sz="1850" spc="90" dirty="0">
                <a:latin typeface="Trebuchet MS"/>
                <a:cs typeface="Trebuchet MS"/>
              </a:rPr>
            </a:br>
            <a:r>
              <a:rPr sz="1850" spc="-135" dirty="0">
                <a:latin typeface="Trebuchet MS"/>
                <a:cs typeface="Trebuchet MS"/>
              </a:rPr>
              <a:t>[ś, </a:t>
            </a:r>
            <a:r>
              <a:rPr sz="1850" spc="-165" dirty="0">
                <a:latin typeface="Trebuchet MS"/>
                <a:cs typeface="Trebuchet MS"/>
              </a:rPr>
              <a:t>ź,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-180" dirty="0">
                <a:latin typeface="Trebuchet MS"/>
                <a:cs typeface="Trebuchet MS"/>
              </a:rPr>
              <a:t>ć,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-110" dirty="0">
                <a:latin typeface="Trebuchet MS"/>
                <a:cs typeface="Trebuchet MS"/>
              </a:rPr>
              <a:t>dź].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240" dirty="0">
                <a:latin typeface="Trebuchet MS"/>
                <a:cs typeface="Trebuchet MS"/>
              </a:rPr>
              <a:t>Wadę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tę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powoduje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tworzenie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szczeliny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między</a:t>
            </a:r>
            <a:r>
              <a:rPr sz="1850" spc="-1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bokami</a:t>
            </a:r>
            <a:r>
              <a:rPr sz="1850" spc="-2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języka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</a:t>
            </a:r>
            <a:r>
              <a:rPr sz="1850" spc="17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górnymi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dziąsłami,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czego</a:t>
            </a:r>
            <a:r>
              <a:rPr sz="1850" spc="130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skutkiem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nieprzyjemne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brzmienie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wydawanych </a:t>
            </a:r>
            <a:r>
              <a:rPr sz="1850" spc="45" dirty="0">
                <a:latin typeface="Trebuchet MS"/>
                <a:cs typeface="Trebuchet MS"/>
              </a:rPr>
              <a:t>dźwięków. </a:t>
            </a:r>
            <a:r>
              <a:rPr sz="1850" spc="250" dirty="0">
                <a:latin typeface="Trebuchet MS"/>
                <a:cs typeface="Trebuchet MS"/>
              </a:rPr>
              <a:t>Wada </a:t>
            </a:r>
            <a:r>
              <a:rPr sz="1850" spc="65" dirty="0">
                <a:latin typeface="Trebuchet MS"/>
                <a:cs typeface="Trebuchet MS"/>
              </a:rPr>
              <a:t>ta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80" dirty="0">
                <a:latin typeface="Trebuchet MS"/>
                <a:cs typeface="Trebuchet MS"/>
              </a:rPr>
              <a:t>trudna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35" dirty="0">
                <a:latin typeface="Trebuchet MS"/>
                <a:cs typeface="Trebuchet MS"/>
              </a:rPr>
              <a:t>usunięcia, </a:t>
            </a:r>
            <a:r>
              <a:rPr sz="1850" spc="114" dirty="0">
                <a:latin typeface="Trebuchet MS"/>
                <a:cs typeface="Trebuchet MS"/>
              </a:rPr>
              <a:t>ponieważ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charakterystyczne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ułożenie</a:t>
            </a:r>
            <a:r>
              <a:rPr sz="1850" spc="68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języka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spowodowane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58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najczęściej 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warunkami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anatomicznymi</a:t>
            </a:r>
            <a:r>
              <a:rPr sz="1850" spc="12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–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ułożeniem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zębów,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wysklepieniem 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podniebienia,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a </a:t>
            </a:r>
            <a:r>
              <a:rPr sz="1850" spc="110" dirty="0">
                <a:latin typeface="Trebuchet MS"/>
                <a:cs typeface="Trebuchet MS"/>
              </a:rPr>
              <a:t>dodatkowo </a:t>
            </a:r>
            <a:r>
              <a:rPr sz="1850" spc="-65" dirty="0">
                <a:latin typeface="Trebuchet MS"/>
                <a:cs typeface="Trebuchet MS"/>
              </a:rPr>
              <a:t>tej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wadzie </a:t>
            </a:r>
            <a:r>
              <a:rPr sz="1850" spc="110" dirty="0">
                <a:latin typeface="Trebuchet MS"/>
                <a:cs typeface="Trebuchet MS"/>
              </a:rPr>
              <a:t>towarzyszy </a:t>
            </a:r>
            <a:r>
              <a:rPr sz="1850" spc="80" dirty="0">
                <a:latin typeface="Trebuchet MS"/>
                <a:cs typeface="Trebuchet MS"/>
              </a:rPr>
              <a:t>zaburzenie </a:t>
            </a:r>
            <a:r>
              <a:rPr sz="1850" spc="105" dirty="0">
                <a:latin typeface="Trebuchet MS"/>
                <a:cs typeface="Trebuchet MS"/>
              </a:rPr>
              <a:t>słuchu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fonetycznego </a:t>
            </a:r>
            <a:r>
              <a:rPr sz="1850" spc="-75" dirty="0">
                <a:latin typeface="Trebuchet MS"/>
                <a:cs typeface="Trebuchet MS"/>
              </a:rPr>
              <a:t>i/lub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fonemowego. </a:t>
            </a:r>
            <a:r>
              <a:rPr sz="1850" spc="40" dirty="0">
                <a:latin typeface="Trebuchet MS"/>
                <a:cs typeface="Trebuchet MS"/>
              </a:rPr>
              <a:t>Dziecko</a:t>
            </a:r>
            <a:r>
              <a:rPr sz="1850" spc="45" dirty="0">
                <a:latin typeface="Trebuchet MS"/>
                <a:cs typeface="Trebuchet MS"/>
              </a:rPr>
              <a:t> nie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jest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85" dirty="0">
                <a:latin typeface="Trebuchet MS"/>
                <a:cs typeface="Trebuchet MS"/>
              </a:rPr>
              <a:t>stanie </a:t>
            </a:r>
            <a:r>
              <a:rPr sz="1850" spc="105" dirty="0">
                <a:latin typeface="Trebuchet MS"/>
                <a:cs typeface="Trebuchet MS"/>
              </a:rPr>
              <a:t>usłyszeć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229" dirty="0">
                <a:latin typeface="Trebuchet MS"/>
                <a:cs typeface="Trebuchet MS"/>
              </a:rPr>
              <a:t>s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0" dirty="0">
                <a:latin typeface="Trebuchet MS"/>
                <a:cs typeface="Trebuchet MS"/>
              </a:rPr>
              <a:t>j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-180" dirty="0">
                <a:latin typeface="Trebuchet MS"/>
                <a:cs typeface="Trebuchet MS"/>
              </a:rPr>
              <a:t>l</a:t>
            </a:r>
            <a:r>
              <a:rPr sz="1850" spc="-160" dirty="0">
                <a:latin typeface="Trebuchet MS"/>
                <a:cs typeface="Trebuchet MS"/>
              </a:rPr>
              <a:t>i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295" dirty="0">
                <a:latin typeface="Trebuchet MS"/>
                <a:cs typeface="Trebuchet MS"/>
              </a:rPr>
              <a:t>j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430" dirty="0">
                <a:latin typeface="Trebuchet MS"/>
                <a:cs typeface="Trebuchet MS"/>
              </a:rPr>
              <a:t>m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295" dirty="0">
                <a:latin typeface="Trebuchet MS"/>
                <a:cs typeface="Trebuchet MS"/>
              </a:rPr>
              <a:t>w</a:t>
            </a:r>
            <a:r>
              <a:rPr sz="1850" spc="114" dirty="0">
                <a:latin typeface="Trebuchet MS"/>
                <a:cs typeface="Trebuchet MS"/>
              </a:rPr>
              <a:t>y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d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175" dirty="0">
                <a:latin typeface="Trebuchet MS"/>
                <a:cs typeface="Trebuchet MS"/>
              </a:rPr>
              <a:t>n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75" dirty="0">
                <a:latin typeface="Trebuchet MS"/>
                <a:cs typeface="Trebuchet MS"/>
              </a:rPr>
              <a:t>ć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60" dirty="0">
                <a:latin typeface="Trebuchet MS"/>
                <a:cs typeface="Trebuchet MS"/>
              </a:rPr>
              <a:t>a</a:t>
            </a:r>
            <a:r>
              <a:rPr sz="1850" spc="165" dirty="0">
                <a:latin typeface="Trebuchet MS"/>
                <a:cs typeface="Trebuchet MS"/>
              </a:rPr>
              <a:t>u</a:t>
            </a:r>
            <a:r>
              <a:rPr sz="1850" spc="-30" dirty="0">
                <a:latin typeface="Trebuchet MS"/>
                <a:cs typeface="Trebuchet MS"/>
              </a:rPr>
              <a:t>t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30" dirty="0">
                <a:latin typeface="Trebuchet MS"/>
                <a:cs typeface="Trebuchet MS"/>
              </a:rPr>
              <a:t>k</a:t>
            </a:r>
            <a:r>
              <a:rPr sz="1850" spc="125" dirty="0">
                <a:latin typeface="Trebuchet MS"/>
                <a:cs typeface="Trebuchet MS"/>
              </a:rPr>
              <a:t>o</a:t>
            </a:r>
            <a:r>
              <a:rPr sz="1850" spc="-105" dirty="0">
                <a:latin typeface="Trebuchet MS"/>
                <a:cs typeface="Trebuchet MS"/>
              </a:rPr>
              <a:t>r</a:t>
            </a:r>
            <a:r>
              <a:rPr sz="1850" spc="125" dirty="0">
                <a:latin typeface="Trebuchet MS"/>
                <a:cs typeface="Trebuchet MS"/>
              </a:rPr>
              <a:t>e</a:t>
            </a:r>
            <a:r>
              <a:rPr sz="1850" spc="-30" dirty="0">
                <a:latin typeface="Trebuchet MS"/>
                <a:cs typeface="Trebuchet MS"/>
              </a:rPr>
              <a:t>kt</a:t>
            </a:r>
            <a:r>
              <a:rPr sz="1850" spc="110" dirty="0">
                <a:latin typeface="Trebuchet MS"/>
                <a:cs typeface="Trebuchet MS"/>
              </a:rPr>
              <a:t>y</a:t>
            </a:r>
            <a:r>
              <a:rPr sz="1850" spc="-420" dirty="0">
                <a:latin typeface="Trebuchet MS"/>
                <a:cs typeface="Trebuchet MS"/>
              </a:rPr>
              <a:t>.</a:t>
            </a:r>
            <a:endParaRPr sz="1850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2653674" y="757299"/>
            <a:ext cx="4979670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20" dirty="0">
                <a:latin typeface="Tahoma"/>
                <a:cs typeface="Tahoma"/>
              </a:rPr>
              <a:t>R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60" dirty="0">
                <a:latin typeface="Tahoma"/>
                <a:cs typeface="Tahoma"/>
              </a:rPr>
              <a:t>D</a:t>
            </a:r>
            <a:r>
              <a:rPr spc="-145" dirty="0">
                <a:latin typeface="Tahoma"/>
                <a:cs typeface="Tahoma"/>
              </a:rPr>
              <a:t>Z</a:t>
            </a:r>
            <a:r>
              <a:rPr spc="10" dirty="0">
                <a:latin typeface="Tahoma"/>
                <a:cs typeface="Tahoma"/>
              </a:rPr>
              <a:t>A</a:t>
            </a:r>
            <a:r>
              <a:rPr spc="-550" dirty="0">
                <a:latin typeface="Tahoma"/>
                <a:cs typeface="Tahoma"/>
              </a:rPr>
              <a:t>J</a:t>
            </a:r>
            <a:r>
              <a:rPr spc="-180" dirty="0">
                <a:latin typeface="Tahoma"/>
                <a:cs typeface="Tahoma"/>
              </a:rPr>
              <a:t>E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10" dirty="0">
                <a:latin typeface="Tahoma"/>
                <a:cs typeface="Tahoma"/>
              </a:rPr>
              <a:t>A</a:t>
            </a:r>
            <a:r>
              <a:rPr spc="-55" dirty="0">
                <a:latin typeface="Tahoma"/>
                <a:cs typeface="Tahoma"/>
              </a:rPr>
              <a:t>D</a:t>
            </a:r>
            <a:r>
              <a:rPr spc="-110" dirty="0">
                <a:latin typeface="Tahoma"/>
                <a:cs typeface="Tahoma"/>
              </a:rPr>
              <a:t> 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55" dirty="0">
                <a:latin typeface="Tahoma"/>
                <a:cs typeface="Tahoma"/>
              </a:rPr>
              <a:t>Y</a:t>
            </a:r>
            <a:r>
              <a:rPr spc="150" dirty="0">
                <a:latin typeface="Tahoma"/>
                <a:cs typeface="Tahoma"/>
              </a:rPr>
              <a:t>M</a:t>
            </a:r>
            <a:r>
              <a:rPr spc="75" dirty="0">
                <a:latin typeface="Tahoma"/>
                <a:cs typeface="Tahoma"/>
              </a:rPr>
              <a:t>O</a:t>
            </a:r>
            <a:r>
              <a:rPr spc="-204" dirty="0">
                <a:latin typeface="Tahoma"/>
                <a:cs typeface="Tahoma"/>
              </a:rPr>
              <a:t>W</a:t>
            </a:r>
            <a:r>
              <a:rPr spc="-150" dirty="0">
                <a:latin typeface="Tahoma"/>
                <a:cs typeface="Tahoma"/>
              </a:rPr>
              <a:t>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9782" y="984897"/>
            <a:ext cx="8291830" cy="7076937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b="1" spc="225" dirty="0">
                <a:latin typeface="Trebuchet MS"/>
                <a:cs typeface="Trebuchet MS"/>
              </a:rPr>
              <a:t>Wymowa</a:t>
            </a:r>
            <a:r>
              <a:rPr sz="1850" b="1" spc="229" dirty="0">
                <a:latin typeface="Trebuchet MS"/>
                <a:cs typeface="Trebuchet MS"/>
              </a:rPr>
              <a:t> </a:t>
            </a:r>
            <a:r>
              <a:rPr sz="1850" b="1" spc="45" dirty="0">
                <a:latin typeface="Trebuchet MS"/>
                <a:cs typeface="Trebuchet MS"/>
              </a:rPr>
              <a:t>bezdźwięczna</a:t>
            </a:r>
            <a:r>
              <a:rPr sz="1850" b="1" spc="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charakteryzuje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235" dirty="0">
                <a:latin typeface="Trebuchet MS"/>
                <a:cs typeface="Trebuchet MS"/>
              </a:rPr>
              <a:t>wymową</a:t>
            </a:r>
            <a:r>
              <a:rPr sz="1850" spc="1030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dźwięcznych </a:t>
            </a:r>
            <a:r>
              <a:rPr sz="1850" spc="45" dirty="0">
                <a:latin typeface="Trebuchet MS"/>
                <a:cs typeface="Trebuchet MS"/>
              </a:rPr>
              <a:t>bezdźwięcznie, </a:t>
            </a:r>
            <a:r>
              <a:rPr sz="1850" spc="110" dirty="0">
                <a:latin typeface="Trebuchet MS"/>
                <a:cs typeface="Trebuchet MS"/>
              </a:rPr>
              <a:t>bez drgań </a:t>
            </a:r>
            <a:r>
              <a:rPr sz="1850" spc="75" dirty="0">
                <a:latin typeface="Trebuchet MS"/>
                <a:cs typeface="Trebuchet MS"/>
              </a:rPr>
              <a:t>wiązadeł </a:t>
            </a:r>
            <a:r>
              <a:rPr sz="1850" spc="70" dirty="0">
                <a:latin typeface="Trebuchet MS"/>
                <a:cs typeface="Trebuchet MS"/>
              </a:rPr>
              <a:t>głosowych, </a:t>
            </a:r>
            <a:r>
              <a:rPr sz="1850" spc="-45" dirty="0">
                <a:latin typeface="Trebuchet MS"/>
                <a:cs typeface="Trebuchet MS"/>
              </a:rPr>
              <a:t>np. </a:t>
            </a:r>
            <a:r>
              <a:rPr sz="1850" spc="130" dirty="0">
                <a:latin typeface="Trebuchet MS"/>
                <a:cs typeface="Trebuchet MS"/>
              </a:rPr>
              <a:t>bada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-5" dirty="0">
                <a:latin typeface="Trebuchet MS"/>
                <a:cs typeface="Trebuchet MS"/>
              </a:rPr>
              <a:t>pata,</a:t>
            </a:r>
            <a:r>
              <a:rPr sz="1850" dirty="0">
                <a:latin typeface="Trebuchet MS"/>
                <a:cs typeface="Trebuchet MS"/>
              </a:rPr>
              <a:t> </a:t>
            </a:r>
            <a:r>
              <a:rPr sz="1850" spc="150" dirty="0">
                <a:latin typeface="Trebuchet MS"/>
                <a:cs typeface="Trebuchet MS"/>
              </a:rPr>
              <a:t>domek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40" dirty="0">
                <a:latin typeface="Trebuchet MS"/>
                <a:cs typeface="Trebuchet MS"/>
              </a:rPr>
              <a:t>Tomek. </a:t>
            </a:r>
            <a:r>
              <a:rPr sz="1850" spc="240" dirty="0">
                <a:latin typeface="Trebuchet MS"/>
                <a:cs typeface="Trebuchet MS"/>
              </a:rPr>
              <a:t>Wadę </a:t>
            </a:r>
            <a:r>
              <a:rPr sz="1850" spc="65" dirty="0">
                <a:latin typeface="Trebuchet MS"/>
                <a:cs typeface="Trebuchet MS"/>
              </a:rPr>
              <a:t>tą </a:t>
            </a:r>
            <a:r>
              <a:rPr sz="1850" spc="120" dirty="0">
                <a:latin typeface="Trebuchet MS"/>
                <a:cs typeface="Trebuchet MS"/>
              </a:rPr>
              <a:t>powinno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160" dirty="0">
                <a:latin typeface="Trebuchet MS"/>
                <a:cs typeface="Trebuchet MS"/>
              </a:rPr>
              <a:t>usunąć </a:t>
            </a:r>
            <a:r>
              <a:rPr sz="1850" spc="114" dirty="0">
                <a:latin typeface="Trebuchet MS"/>
                <a:cs typeface="Trebuchet MS"/>
              </a:rPr>
              <a:t>do </a:t>
            </a:r>
            <a:r>
              <a:rPr sz="1850" spc="204" dirty="0">
                <a:latin typeface="Trebuchet MS"/>
                <a:cs typeface="Trebuchet MS"/>
              </a:rPr>
              <a:t>momentu </a:t>
            </a:r>
            <a:r>
              <a:rPr sz="1850" spc="21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rozpoczęcia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nauki</a:t>
            </a:r>
            <a:r>
              <a:rPr sz="1850" spc="680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czytania,</a:t>
            </a:r>
            <a:r>
              <a:rPr sz="1850" spc="2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90" dirty="0">
                <a:latin typeface="Trebuchet MS"/>
                <a:cs typeface="Trebuchet MS"/>
              </a:rPr>
              <a:t>uwago</a:t>
            </a:r>
            <a:r>
              <a:rPr sz="1850" spc="19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-75" dirty="0">
                <a:latin typeface="Trebuchet MS"/>
                <a:cs typeface="Trebuchet MS"/>
              </a:rPr>
              <a:t>fakt,</a:t>
            </a:r>
            <a:r>
              <a:rPr sz="1850" spc="-7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problemy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lang="pl-PL" sz="1850" spc="95" dirty="0">
                <a:latin typeface="Trebuchet MS"/>
                <a:cs typeface="Trebuchet MS"/>
              </a:rPr>
              <a:t/>
            </a:r>
            <a:br>
              <a:rPr lang="pl-PL" sz="1850" spc="95" dirty="0">
                <a:latin typeface="Trebuchet MS"/>
                <a:cs typeface="Trebuchet MS"/>
              </a:rPr>
            </a:br>
            <a:r>
              <a:rPr sz="1850" spc="95" dirty="0">
                <a:latin typeface="Trebuchet MS"/>
                <a:cs typeface="Trebuchet MS"/>
              </a:rPr>
              <a:t>z 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różnicowaniem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105" dirty="0">
                <a:latin typeface="Trebuchet MS"/>
                <a:cs typeface="Trebuchet MS"/>
              </a:rPr>
              <a:t>bezdźwięcznych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dźwięcznych </a:t>
            </a:r>
            <a:r>
              <a:rPr sz="1850" spc="40" dirty="0">
                <a:latin typeface="Trebuchet MS"/>
                <a:cs typeface="Trebuchet MS"/>
              </a:rPr>
              <a:t>ujawniają </a:t>
            </a:r>
            <a:r>
              <a:rPr sz="1850" spc="65" dirty="0">
                <a:latin typeface="Trebuchet MS"/>
                <a:cs typeface="Trebuchet MS"/>
              </a:rPr>
              <a:t>się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piśmie. </a:t>
            </a:r>
            <a:r>
              <a:rPr sz="1850" spc="95" dirty="0">
                <a:latin typeface="Trebuchet MS"/>
                <a:cs typeface="Trebuchet MS"/>
              </a:rPr>
              <a:t>Przyczyną </a:t>
            </a:r>
            <a:r>
              <a:rPr sz="1850" spc="90" dirty="0">
                <a:latin typeface="Trebuchet MS"/>
                <a:cs typeface="Trebuchet MS"/>
              </a:rPr>
              <a:t>bezdźwięczności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85" dirty="0">
                <a:latin typeface="Trebuchet MS"/>
                <a:cs typeface="Trebuchet MS"/>
              </a:rPr>
              <a:t>zazwyczaj </a:t>
            </a:r>
            <a:r>
              <a:rPr sz="1850" spc="80" dirty="0">
                <a:latin typeface="Trebuchet MS"/>
                <a:cs typeface="Trebuchet MS"/>
              </a:rPr>
              <a:t>zaburzenie </a:t>
            </a:r>
            <a:r>
              <a:rPr sz="1850" spc="105" dirty="0">
                <a:latin typeface="Trebuchet MS"/>
                <a:cs typeface="Trebuchet MS"/>
              </a:rPr>
              <a:t>słuchu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fonemowego. </a:t>
            </a:r>
            <a:r>
              <a:rPr sz="1850" spc="105" dirty="0">
                <a:latin typeface="Trebuchet MS"/>
                <a:cs typeface="Trebuchet MS"/>
              </a:rPr>
              <a:t>Słuch </a:t>
            </a:r>
            <a:r>
              <a:rPr sz="1850" spc="170" dirty="0">
                <a:latin typeface="Trebuchet MS"/>
                <a:cs typeface="Trebuchet MS"/>
              </a:rPr>
              <a:t>fonemowy </a:t>
            </a:r>
            <a:r>
              <a:rPr sz="1850" spc="50" dirty="0">
                <a:latin typeface="Trebuchet MS"/>
                <a:cs typeface="Trebuchet MS"/>
              </a:rPr>
              <a:t>to </a:t>
            </a:r>
            <a:r>
              <a:rPr sz="1850" spc="85" dirty="0">
                <a:latin typeface="Trebuchet MS"/>
                <a:cs typeface="Trebuchet MS"/>
              </a:rPr>
              <a:t>umiejętność </a:t>
            </a:r>
            <a:r>
              <a:rPr sz="1850" spc="90" dirty="0">
                <a:latin typeface="Trebuchet MS"/>
                <a:cs typeface="Trebuchet MS"/>
              </a:rPr>
              <a:t>dokładnego </a:t>
            </a:r>
            <a:r>
              <a:rPr sz="1850" spc="85" dirty="0">
                <a:latin typeface="Trebuchet MS"/>
                <a:cs typeface="Trebuchet MS"/>
              </a:rPr>
              <a:t>słyszenia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rozróżniania </a:t>
            </a:r>
            <a:r>
              <a:rPr sz="1850" spc="105" dirty="0">
                <a:latin typeface="Trebuchet MS"/>
                <a:cs typeface="Trebuchet MS"/>
              </a:rPr>
              <a:t>dźwięków </a:t>
            </a:r>
            <a:r>
              <a:rPr sz="1850" spc="110" dirty="0">
                <a:latin typeface="Trebuchet MS"/>
                <a:cs typeface="Trebuchet MS"/>
              </a:rPr>
              <a:t>mowy. </a:t>
            </a:r>
            <a:r>
              <a:rPr sz="1850" spc="40" dirty="0">
                <a:latin typeface="Trebuchet MS"/>
                <a:cs typeface="Trebuchet MS"/>
              </a:rPr>
              <a:t>Dziecko </a:t>
            </a:r>
            <a:r>
              <a:rPr sz="1850" spc="120" dirty="0">
                <a:latin typeface="Trebuchet MS"/>
                <a:cs typeface="Trebuchet MS"/>
              </a:rPr>
              <a:t>powinno </a:t>
            </a:r>
            <a:r>
              <a:rPr sz="1850" spc="125" dirty="0">
                <a:latin typeface="Trebuchet MS"/>
                <a:cs typeface="Trebuchet MS"/>
              </a:rPr>
              <a:t>umieć </a:t>
            </a:r>
            <a:r>
              <a:rPr sz="1850" spc="95" dirty="0">
                <a:latin typeface="Trebuchet MS"/>
                <a:cs typeface="Trebuchet MS"/>
              </a:rPr>
              <a:t>rozpoznać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165" dirty="0">
                <a:latin typeface="Trebuchet MS"/>
                <a:cs typeface="Trebuchet MS"/>
              </a:rPr>
              <a:t>mowie </a:t>
            </a:r>
            <a:r>
              <a:rPr sz="1850" spc="35" dirty="0">
                <a:latin typeface="Trebuchet MS"/>
                <a:cs typeface="Trebuchet MS"/>
              </a:rPr>
              <a:t>wyrazy,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20" dirty="0">
                <a:latin typeface="Trebuchet MS"/>
                <a:cs typeface="Trebuchet MS"/>
              </a:rPr>
              <a:t>wyrazach </a:t>
            </a:r>
            <a:r>
              <a:rPr sz="1850" spc="15" dirty="0">
                <a:latin typeface="Trebuchet MS"/>
                <a:cs typeface="Trebuchet MS"/>
              </a:rPr>
              <a:t>sylaby,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05" dirty="0">
                <a:latin typeface="Trebuchet MS"/>
                <a:cs typeface="Trebuchet MS"/>
              </a:rPr>
              <a:t>sylabach </a:t>
            </a:r>
            <a:r>
              <a:rPr sz="1850" spc="30" dirty="0">
                <a:latin typeface="Trebuchet MS"/>
                <a:cs typeface="Trebuchet MS"/>
              </a:rPr>
              <a:t>głoski </a:t>
            </a:r>
            <a:r>
              <a:rPr sz="1850" spc="70" dirty="0">
                <a:latin typeface="Trebuchet MS"/>
                <a:cs typeface="Trebuchet MS"/>
              </a:rPr>
              <a:t>oraz </a:t>
            </a:r>
            <a:r>
              <a:rPr sz="1850" spc="114" dirty="0">
                <a:latin typeface="Trebuchet MS"/>
                <a:cs typeface="Trebuchet MS"/>
              </a:rPr>
              <a:t>wychwycić 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kolejność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głosek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10" dirty="0">
                <a:latin typeface="Trebuchet MS"/>
                <a:cs typeface="Trebuchet MS"/>
              </a:rPr>
              <a:t>wyrazie.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Nabyć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umiejętność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odróżniania 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poszczególnych </a:t>
            </a:r>
            <a:r>
              <a:rPr sz="1850" spc="5" dirty="0">
                <a:latin typeface="Trebuchet MS"/>
                <a:cs typeface="Trebuchet MS"/>
              </a:rPr>
              <a:t>głosek, </a:t>
            </a:r>
            <a:r>
              <a:rPr sz="1850" spc="110" dirty="0">
                <a:latin typeface="Trebuchet MS"/>
                <a:cs typeface="Trebuchet MS"/>
              </a:rPr>
              <a:t>zwłaszcza </a:t>
            </a:r>
            <a:r>
              <a:rPr sz="1850" spc="105" dirty="0">
                <a:latin typeface="Trebuchet MS"/>
                <a:cs typeface="Trebuchet MS"/>
              </a:rPr>
              <a:t>dźwięcznych </a:t>
            </a:r>
            <a:r>
              <a:rPr sz="1850" spc="114" dirty="0">
                <a:latin typeface="Trebuchet MS"/>
                <a:cs typeface="Trebuchet MS"/>
              </a:rPr>
              <a:t>od </a:t>
            </a:r>
            <a:r>
              <a:rPr sz="1850" spc="30" dirty="0">
                <a:latin typeface="Trebuchet MS"/>
                <a:cs typeface="Trebuchet MS"/>
              </a:rPr>
              <a:t>ich </a:t>
            </a:r>
            <a:r>
              <a:rPr sz="1850" spc="105" dirty="0">
                <a:latin typeface="Trebuchet MS"/>
                <a:cs typeface="Trebuchet MS"/>
              </a:rPr>
              <a:t>bezdźwięcznych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55" dirty="0">
                <a:latin typeface="Trebuchet MS"/>
                <a:cs typeface="Trebuchet MS"/>
              </a:rPr>
              <a:t>odpowiedników. </a:t>
            </a:r>
            <a:r>
              <a:rPr sz="1850" spc="-10" dirty="0">
                <a:latin typeface="Trebuchet MS"/>
                <a:cs typeface="Trebuchet MS"/>
              </a:rPr>
              <a:t>Dziecku,</a:t>
            </a:r>
            <a:r>
              <a:rPr sz="1850" spc="-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które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 </a:t>
            </a:r>
            <a:r>
              <a:rPr sz="1850" spc="70" dirty="0">
                <a:latin typeface="Trebuchet MS"/>
                <a:cs typeface="Trebuchet MS"/>
              </a:rPr>
              <a:t>niedokształcony </a:t>
            </a:r>
            <a:r>
              <a:rPr sz="1850" spc="90" dirty="0">
                <a:latin typeface="Trebuchet MS"/>
                <a:cs typeface="Trebuchet MS"/>
              </a:rPr>
              <a:t>słuch </a:t>
            </a:r>
            <a:r>
              <a:rPr sz="1850" spc="170" dirty="0">
                <a:latin typeface="Trebuchet MS"/>
                <a:cs typeface="Trebuchet MS"/>
              </a:rPr>
              <a:t>fonemowy 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trudność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sprawia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różnicowanie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wyrazów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brzmiących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podobnie,</a:t>
            </a:r>
            <a:r>
              <a:rPr sz="1850" spc="35" dirty="0">
                <a:latin typeface="Trebuchet MS"/>
                <a:cs typeface="Trebuchet MS"/>
              </a:rPr>
              <a:t> </a:t>
            </a:r>
            <a:r>
              <a:rPr sz="1850" spc="-45" dirty="0">
                <a:latin typeface="Trebuchet MS"/>
                <a:cs typeface="Trebuchet MS"/>
              </a:rPr>
              <a:t>np. </a:t>
            </a:r>
            <a:r>
              <a:rPr sz="1850" spc="-40" dirty="0">
                <a:latin typeface="Trebuchet MS"/>
                <a:cs typeface="Trebuchet MS"/>
              </a:rPr>
              <a:t> </a:t>
            </a:r>
            <a:r>
              <a:rPr sz="1850" spc="215" dirty="0">
                <a:latin typeface="Trebuchet MS"/>
                <a:cs typeface="Trebuchet MS"/>
              </a:rPr>
              <a:t>dama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60" dirty="0">
                <a:latin typeface="Trebuchet MS"/>
                <a:cs typeface="Trebuchet MS"/>
              </a:rPr>
              <a:t>tama, </a:t>
            </a:r>
            <a:r>
              <a:rPr sz="1850" spc="110" dirty="0">
                <a:latin typeface="Trebuchet MS"/>
                <a:cs typeface="Trebuchet MS"/>
              </a:rPr>
              <a:t>sok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dirty="0">
                <a:latin typeface="Trebuchet MS"/>
                <a:cs typeface="Trebuchet MS"/>
              </a:rPr>
              <a:t>szok,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koza </a:t>
            </a:r>
            <a:r>
              <a:rPr sz="1850" spc="70" dirty="0">
                <a:latin typeface="Trebuchet MS"/>
                <a:cs typeface="Trebuchet MS"/>
              </a:rPr>
              <a:t>– </a:t>
            </a:r>
            <a:r>
              <a:rPr sz="1850" spc="10" dirty="0">
                <a:latin typeface="Trebuchet MS"/>
                <a:cs typeface="Trebuchet MS"/>
              </a:rPr>
              <a:t>kosa.</a:t>
            </a:r>
            <a:r>
              <a:rPr sz="1850" spc="15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Efektem </a:t>
            </a:r>
            <a:r>
              <a:rPr sz="1850" spc="80" dirty="0">
                <a:latin typeface="Trebuchet MS"/>
                <a:cs typeface="Trebuchet MS"/>
              </a:rPr>
              <a:t>zaburzenia </a:t>
            </a:r>
            <a:r>
              <a:rPr sz="1850" spc="105" dirty="0">
                <a:latin typeface="Trebuchet MS"/>
                <a:cs typeface="Trebuchet MS"/>
              </a:rPr>
              <a:t>słuchu </a:t>
            </a:r>
            <a:r>
              <a:rPr sz="1850" spc="11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fonemowego </a:t>
            </a:r>
            <a:r>
              <a:rPr sz="1850" spc="10" dirty="0">
                <a:latin typeface="Trebuchet MS"/>
                <a:cs typeface="Trebuchet MS"/>
              </a:rPr>
              <a:t>jest </a:t>
            </a:r>
            <a:r>
              <a:rPr sz="1850" spc="90" dirty="0">
                <a:latin typeface="Trebuchet MS"/>
                <a:cs typeface="Trebuchet MS"/>
              </a:rPr>
              <a:t>trudność </a:t>
            </a:r>
            <a:r>
              <a:rPr sz="1850" spc="300" dirty="0">
                <a:latin typeface="Trebuchet MS"/>
                <a:cs typeface="Trebuchet MS"/>
              </a:rPr>
              <a:t>w </a:t>
            </a:r>
            <a:r>
              <a:rPr sz="1850" spc="114" dirty="0">
                <a:latin typeface="Trebuchet MS"/>
                <a:cs typeface="Trebuchet MS"/>
              </a:rPr>
              <a:t>dokonywaniu </a:t>
            </a:r>
            <a:r>
              <a:rPr sz="1850" spc="50" dirty="0">
                <a:latin typeface="Trebuchet MS"/>
                <a:cs typeface="Trebuchet MS"/>
              </a:rPr>
              <a:t>analizy </a:t>
            </a:r>
            <a:r>
              <a:rPr sz="1850" spc="-155" dirty="0">
                <a:latin typeface="Trebuchet MS"/>
                <a:cs typeface="Trebuchet MS"/>
              </a:rPr>
              <a:t>i </a:t>
            </a:r>
            <a:r>
              <a:rPr sz="1850" spc="114" dirty="0">
                <a:latin typeface="Trebuchet MS"/>
                <a:cs typeface="Trebuchet MS"/>
              </a:rPr>
              <a:t>syntezy </a:t>
            </a:r>
            <a:r>
              <a:rPr sz="1850" spc="80" dirty="0">
                <a:latin typeface="Trebuchet MS"/>
                <a:cs typeface="Trebuchet MS"/>
              </a:rPr>
              <a:t>słuchowej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wyrazów,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co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dużym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stopniu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295" dirty="0">
                <a:latin typeface="Trebuchet MS"/>
                <a:cs typeface="Trebuchet MS"/>
              </a:rPr>
              <a:t>ma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25" dirty="0">
                <a:latin typeface="Trebuchet MS"/>
                <a:cs typeface="Trebuchet MS"/>
              </a:rPr>
              <a:t>wpływ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opanowanie</a:t>
            </a:r>
            <a:r>
              <a:rPr sz="1850" spc="65" dirty="0">
                <a:latin typeface="Trebuchet MS"/>
                <a:cs typeface="Trebuchet MS"/>
              </a:rPr>
              <a:t> umiejętności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pisania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5" dirty="0">
                <a:latin typeface="Trebuchet MS"/>
                <a:cs typeface="Trebuchet MS"/>
              </a:rPr>
              <a:t>czytania.</a:t>
            </a:r>
            <a:endParaRPr lang="pl-PL" sz="185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endParaRPr lang="pl-PL" sz="1850" b="1" spc="70" dirty="0">
              <a:latin typeface="Trebuchet MS"/>
              <a:cs typeface="Trebuchet MS"/>
            </a:endParaRPr>
          </a:p>
          <a:p>
            <a:pPr marL="12700" marR="5080" algn="just">
              <a:lnSpc>
                <a:spcPts val="1950"/>
              </a:lnSpc>
              <a:spcBef>
                <a:spcPts val="385"/>
              </a:spcBef>
            </a:pPr>
            <a:r>
              <a:rPr sz="1850" b="1" spc="70" dirty="0">
                <a:latin typeface="Trebuchet MS"/>
                <a:cs typeface="Trebuchet MS"/>
              </a:rPr>
              <a:t>Nosowanie</a:t>
            </a:r>
            <a:r>
              <a:rPr sz="1850" b="1" spc="75" dirty="0">
                <a:latin typeface="Trebuchet MS"/>
                <a:cs typeface="Trebuchet MS"/>
              </a:rPr>
              <a:t> </a:t>
            </a:r>
            <a:r>
              <a:rPr sz="1850" b="1" spc="35" dirty="0">
                <a:latin typeface="Trebuchet MS"/>
                <a:cs typeface="Trebuchet MS"/>
              </a:rPr>
              <a:t>otwarte</a:t>
            </a:r>
            <a:r>
              <a:rPr sz="1850" b="1" spc="4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zakłócenie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funkcjonowania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podniebienia </a:t>
            </a:r>
            <a:r>
              <a:rPr sz="1850" spc="6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miękkiego. </a:t>
            </a:r>
            <a:r>
              <a:rPr sz="1850" spc="95" dirty="0">
                <a:latin typeface="Trebuchet MS"/>
                <a:cs typeface="Trebuchet MS"/>
              </a:rPr>
              <a:t>Polega </a:t>
            </a:r>
            <a:r>
              <a:rPr sz="1850" spc="155" dirty="0">
                <a:latin typeface="Trebuchet MS"/>
                <a:cs typeface="Trebuchet MS"/>
              </a:rPr>
              <a:t>ona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20" dirty="0">
                <a:latin typeface="Trebuchet MS"/>
                <a:cs typeface="Trebuchet MS"/>
              </a:rPr>
              <a:t>tym, </a:t>
            </a:r>
            <a:r>
              <a:rPr sz="1850" spc="110" dirty="0">
                <a:latin typeface="Trebuchet MS"/>
                <a:cs typeface="Trebuchet MS"/>
              </a:rPr>
              <a:t>że </a:t>
            </a:r>
            <a:r>
              <a:rPr sz="1850" spc="125" dirty="0">
                <a:latin typeface="Trebuchet MS"/>
                <a:cs typeface="Trebuchet MS"/>
              </a:rPr>
              <a:t>podczas </a:t>
            </a:r>
            <a:r>
              <a:rPr sz="1850" spc="-30" dirty="0">
                <a:latin typeface="Trebuchet MS"/>
                <a:cs typeface="Trebuchet MS"/>
              </a:rPr>
              <a:t>realizacji </a:t>
            </a:r>
            <a:r>
              <a:rPr sz="1850" spc="80" dirty="0">
                <a:latin typeface="Trebuchet MS"/>
                <a:cs typeface="Trebuchet MS"/>
              </a:rPr>
              <a:t>głosek </a:t>
            </a:r>
            <a:r>
              <a:rPr sz="1850" spc="130" dirty="0">
                <a:latin typeface="Trebuchet MS"/>
                <a:cs typeface="Trebuchet MS"/>
              </a:rPr>
              <a:t>ustnych </a:t>
            </a:r>
            <a:r>
              <a:rPr sz="1850" spc="45" dirty="0">
                <a:latin typeface="Trebuchet MS"/>
                <a:cs typeface="Trebuchet MS"/>
              </a:rPr>
              <a:t>nie 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przylega</a:t>
            </a:r>
            <a:r>
              <a:rPr sz="1850" spc="5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ono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ściany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jamy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-15" dirty="0">
                <a:latin typeface="Trebuchet MS"/>
                <a:cs typeface="Trebuchet MS"/>
              </a:rPr>
              <a:t>gardła.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Skutkuje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to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tym,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że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120" dirty="0">
                <a:latin typeface="Trebuchet MS"/>
                <a:cs typeface="Trebuchet MS"/>
              </a:rPr>
              <a:t>część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powietrza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60" dirty="0">
                <a:latin typeface="Trebuchet MS"/>
                <a:cs typeface="Trebuchet MS"/>
              </a:rPr>
              <a:t>przedostaje</a:t>
            </a:r>
            <a:r>
              <a:rPr sz="1850" spc="65" dirty="0">
                <a:latin typeface="Trebuchet MS"/>
                <a:cs typeface="Trebuchet MS"/>
              </a:rPr>
              <a:t> się</a:t>
            </a:r>
            <a:r>
              <a:rPr sz="1850" spc="70" dirty="0">
                <a:latin typeface="Trebuchet MS"/>
                <a:cs typeface="Trebuchet MS"/>
              </a:rPr>
              <a:t> </a:t>
            </a:r>
            <a:r>
              <a:rPr sz="1850" spc="114" dirty="0">
                <a:latin typeface="Trebuchet MS"/>
                <a:cs typeface="Trebuchet MS"/>
              </a:rPr>
              <a:t>do</a:t>
            </a:r>
            <a:r>
              <a:rPr sz="1850" spc="120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jamy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45" dirty="0">
                <a:latin typeface="Trebuchet MS"/>
                <a:cs typeface="Trebuchet MS"/>
              </a:rPr>
              <a:t>nosowej,</a:t>
            </a:r>
            <a:r>
              <a:rPr sz="1850" spc="5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gdzie</a:t>
            </a:r>
            <a:r>
              <a:rPr sz="1850" spc="80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wibruje</a:t>
            </a:r>
            <a:r>
              <a:rPr sz="1850" spc="25" dirty="0">
                <a:latin typeface="Trebuchet MS"/>
                <a:cs typeface="Trebuchet MS"/>
              </a:rPr>
              <a:t> </a:t>
            </a:r>
            <a:r>
              <a:rPr sz="1850" spc="-155" dirty="0">
                <a:latin typeface="Trebuchet MS"/>
                <a:cs typeface="Trebuchet MS"/>
              </a:rPr>
              <a:t>i</a:t>
            </a:r>
            <a:r>
              <a:rPr sz="1850" spc="-15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nadaje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50" dirty="0">
                <a:latin typeface="Trebuchet MS"/>
                <a:cs typeface="Trebuchet MS"/>
              </a:rPr>
              <a:t>charakterystyczne,</a:t>
            </a:r>
            <a:r>
              <a:rPr sz="1850" spc="55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nosowe</a:t>
            </a:r>
            <a:r>
              <a:rPr sz="1850" spc="185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brzmienie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głoskom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ustnym.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10" dirty="0">
                <a:latin typeface="Trebuchet MS"/>
                <a:cs typeface="Trebuchet MS"/>
              </a:rPr>
              <a:t>Natomiast </a:t>
            </a:r>
            <a:r>
              <a:rPr sz="1850" spc="114" dirty="0">
                <a:latin typeface="Trebuchet MS"/>
                <a:cs typeface="Trebuchet MS"/>
              </a:rPr>
              <a:t> </a:t>
            </a:r>
            <a:r>
              <a:rPr sz="1850" spc="140" dirty="0">
                <a:latin typeface="Trebuchet MS"/>
                <a:cs typeface="Trebuchet MS"/>
              </a:rPr>
              <a:t>nosowanie</a:t>
            </a:r>
            <a:r>
              <a:rPr sz="1850" spc="14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zamknięte</a:t>
            </a:r>
            <a:r>
              <a:rPr sz="1850" spc="105" dirty="0">
                <a:latin typeface="Trebuchet MS"/>
                <a:cs typeface="Trebuchet MS"/>
              </a:rPr>
              <a:t> </a:t>
            </a:r>
            <a:r>
              <a:rPr sz="1850" spc="90" dirty="0">
                <a:latin typeface="Trebuchet MS"/>
                <a:cs typeface="Trebuchet MS"/>
              </a:rPr>
              <a:t>polega</a:t>
            </a:r>
            <a:r>
              <a:rPr sz="1850" spc="95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na </a:t>
            </a:r>
            <a:r>
              <a:rPr sz="1850" spc="85" dirty="0">
                <a:latin typeface="Trebuchet MS"/>
                <a:cs typeface="Trebuchet MS"/>
              </a:rPr>
              <a:t>zablokowaniu</a:t>
            </a:r>
            <a:r>
              <a:rPr sz="1850" spc="90" dirty="0">
                <a:latin typeface="Trebuchet MS"/>
                <a:cs typeface="Trebuchet MS"/>
              </a:rPr>
              <a:t> </a:t>
            </a:r>
            <a:r>
              <a:rPr sz="1850" spc="25" dirty="0">
                <a:latin typeface="Trebuchet MS"/>
                <a:cs typeface="Trebuchet MS"/>
              </a:rPr>
              <a:t>przejścia</a:t>
            </a:r>
            <a:r>
              <a:rPr sz="1850" spc="30" dirty="0">
                <a:latin typeface="Trebuchet MS"/>
                <a:cs typeface="Trebuchet MS"/>
              </a:rPr>
              <a:t> </a:t>
            </a:r>
            <a:r>
              <a:rPr sz="1850" spc="70" dirty="0">
                <a:latin typeface="Trebuchet MS"/>
                <a:cs typeface="Trebuchet MS"/>
              </a:rPr>
              <a:t>powietrza </a:t>
            </a:r>
            <a:r>
              <a:rPr sz="1850" spc="75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5" dirty="0">
                <a:latin typeface="Trebuchet MS"/>
                <a:cs typeface="Trebuchet MS"/>
              </a:rPr>
              <a:t>jamę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100" dirty="0">
                <a:latin typeface="Trebuchet MS"/>
                <a:cs typeface="Trebuchet MS"/>
              </a:rPr>
              <a:t>nosową.</a:t>
            </a:r>
            <a:r>
              <a:rPr sz="1850" spc="465" dirty="0">
                <a:latin typeface="Trebuchet MS"/>
                <a:cs typeface="Trebuchet MS"/>
              </a:rPr>
              <a:t> </a:t>
            </a:r>
            <a:r>
              <a:rPr sz="1850" spc="220" dirty="0">
                <a:latin typeface="Trebuchet MS"/>
                <a:cs typeface="Trebuchet MS"/>
              </a:rPr>
              <a:t>Wówczas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30" dirty="0">
                <a:latin typeface="Trebuchet MS"/>
                <a:cs typeface="Trebuchet MS"/>
              </a:rPr>
              <a:t>głoski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180" dirty="0">
                <a:latin typeface="Trebuchet MS"/>
                <a:cs typeface="Trebuchet MS"/>
              </a:rPr>
              <a:t>nosowe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65" dirty="0">
                <a:latin typeface="Trebuchet MS"/>
                <a:cs typeface="Trebuchet MS"/>
              </a:rPr>
              <a:t>(m,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45" dirty="0">
                <a:latin typeface="Trebuchet MS"/>
                <a:cs typeface="Trebuchet MS"/>
              </a:rPr>
              <a:t>m’,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25" dirty="0">
                <a:latin typeface="Trebuchet MS"/>
                <a:cs typeface="Trebuchet MS"/>
              </a:rPr>
              <a:t>n,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125" dirty="0">
                <a:latin typeface="Trebuchet MS"/>
                <a:cs typeface="Trebuchet MS"/>
              </a:rPr>
              <a:t>ń,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-135" dirty="0">
                <a:latin typeface="Trebuchet MS"/>
                <a:cs typeface="Trebuchet MS"/>
              </a:rPr>
              <a:t>ą,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25" dirty="0">
                <a:latin typeface="Trebuchet MS"/>
                <a:cs typeface="Trebuchet MS"/>
              </a:rPr>
              <a:t>ę)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85" dirty="0">
                <a:latin typeface="Trebuchet MS"/>
                <a:cs typeface="Trebuchet MS"/>
              </a:rPr>
              <a:t>brzmią</a:t>
            </a:r>
            <a:r>
              <a:rPr sz="1850" spc="-50" dirty="0">
                <a:latin typeface="Trebuchet MS"/>
                <a:cs typeface="Trebuchet MS"/>
              </a:rPr>
              <a:t> </a:t>
            </a:r>
            <a:r>
              <a:rPr sz="1850" spc="-55" dirty="0">
                <a:latin typeface="Trebuchet MS"/>
                <a:cs typeface="Trebuchet MS"/>
              </a:rPr>
              <a:t>jak </a:t>
            </a:r>
            <a:r>
              <a:rPr sz="1850" spc="-545" dirty="0">
                <a:latin typeface="Trebuchet MS"/>
                <a:cs typeface="Trebuchet MS"/>
              </a:rPr>
              <a:t> </a:t>
            </a:r>
            <a:r>
              <a:rPr sz="1850" spc="40" dirty="0">
                <a:latin typeface="Trebuchet MS"/>
                <a:cs typeface="Trebuchet MS"/>
              </a:rPr>
              <a:t>ustne.</a:t>
            </a:r>
            <a:r>
              <a:rPr sz="1850" spc="45" dirty="0">
                <a:latin typeface="Trebuchet MS"/>
                <a:cs typeface="Trebuchet MS"/>
              </a:rPr>
              <a:t> </a:t>
            </a:r>
            <a:r>
              <a:rPr sz="1850" spc="5" dirty="0">
                <a:latin typeface="Trebuchet MS"/>
                <a:cs typeface="Trebuchet MS"/>
              </a:rPr>
              <a:t>Dzieci</a:t>
            </a:r>
            <a:r>
              <a:rPr sz="1850" spc="10" dirty="0">
                <a:latin typeface="Trebuchet MS"/>
                <a:cs typeface="Trebuchet MS"/>
              </a:rPr>
              <a:t> </a:t>
            </a:r>
            <a:r>
              <a:rPr sz="1850" spc="95" dirty="0">
                <a:latin typeface="Trebuchet MS"/>
                <a:cs typeface="Trebuchet MS"/>
              </a:rPr>
              <a:t>z</a:t>
            </a:r>
            <a:r>
              <a:rPr sz="1850" spc="100" dirty="0">
                <a:latin typeface="Trebuchet MS"/>
                <a:cs typeface="Trebuchet MS"/>
              </a:rPr>
              <a:t> </a:t>
            </a:r>
            <a:r>
              <a:rPr sz="1850" spc="170" dirty="0">
                <a:latin typeface="Trebuchet MS"/>
                <a:cs typeface="Trebuchet MS"/>
              </a:rPr>
              <a:t>nosowaniem</a:t>
            </a:r>
            <a:r>
              <a:rPr sz="1850" spc="175" dirty="0">
                <a:latin typeface="Trebuchet MS"/>
                <a:cs typeface="Trebuchet MS"/>
              </a:rPr>
              <a:t> </a:t>
            </a:r>
            <a:r>
              <a:rPr sz="1850" spc="130" dirty="0">
                <a:latin typeface="Trebuchet MS"/>
                <a:cs typeface="Trebuchet MS"/>
              </a:rPr>
              <a:t>zamkniętym</a:t>
            </a:r>
            <a:r>
              <a:rPr sz="1850" spc="135" dirty="0">
                <a:latin typeface="Trebuchet MS"/>
                <a:cs typeface="Trebuchet MS"/>
              </a:rPr>
              <a:t> </a:t>
            </a:r>
            <a:r>
              <a:rPr sz="1850" spc="80" dirty="0">
                <a:latin typeface="Trebuchet MS"/>
                <a:cs typeface="Trebuchet MS"/>
              </a:rPr>
              <a:t>oddychają</a:t>
            </a:r>
            <a:r>
              <a:rPr sz="1850" spc="85" dirty="0">
                <a:latin typeface="Trebuchet MS"/>
                <a:cs typeface="Trebuchet MS"/>
              </a:rPr>
              <a:t> </a:t>
            </a:r>
            <a:r>
              <a:rPr sz="1850" spc="300" dirty="0">
                <a:latin typeface="Trebuchet MS"/>
                <a:cs typeface="Trebuchet MS"/>
              </a:rPr>
              <a:t>w</a:t>
            </a:r>
            <a:r>
              <a:rPr sz="1850" spc="305" dirty="0">
                <a:latin typeface="Trebuchet MS"/>
                <a:cs typeface="Trebuchet MS"/>
              </a:rPr>
              <a:t> </a:t>
            </a:r>
            <a:r>
              <a:rPr sz="1850" spc="155" dirty="0">
                <a:latin typeface="Trebuchet MS"/>
                <a:cs typeface="Trebuchet MS"/>
              </a:rPr>
              <a:t>sposób </a:t>
            </a:r>
            <a:r>
              <a:rPr sz="1850" spc="160" dirty="0">
                <a:latin typeface="Trebuchet MS"/>
                <a:cs typeface="Trebuchet MS"/>
              </a:rPr>
              <a:t> </a:t>
            </a:r>
            <a:r>
              <a:rPr sz="1850" spc="75" dirty="0">
                <a:latin typeface="Trebuchet MS"/>
                <a:cs typeface="Trebuchet MS"/>
              </a:rPr>
              <a:t>charakterystyczny</a:t>
            </a:r>
            <a:r>
              <a:rPr sz="1850" spc="-60" dirty="0">
                <a:latin typeface="Trebuchet MS"/>
                <a:cs typeface="Trebuchet MS"/>
              </a:rPr>
              <a:t> </a:t>
            </a:r>
            <a:r>
              <a:rPr sz="1850" spc="65" dirty="0">
                <a:latin typeface="Trebuchet MS"/>
                <a:cs typeface="Trebuchet MS"/>
              </a:rPr>
              <a:t>przez</a:t>
            </a:r>
            <a:r>
              <a:rPr sz="1850" spc="-55" dirty="0">
                <a:latin typeface="Trebuchet MS"/>
                <a:cs typeface="Trebuchet MS"/>
              </a:rPr>
              <a:t> </a:t>
            </a:r>
            <a:r>
              <a:rPr sz="1850" spc="20" dirty="0">
                <a:latin typeface="Trebuchet MS"/>
                <a:cs typeface="Trebuchet MS"/>
              </a:rPr>
              <a:t>usta.</a:t>
            </a:r>
            <a:endParaRPr sz="1850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757</TotalTime>
  <Words>3842</Words>
  <Application>Microsoft Office PowerPoint</Application>
  <PresentationFormat>Niestandardowy</PresentationFormat>
  <Paragraphs>318</Paragraphs>
  <Slides>34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34</vt:i4>
      </vt:variant>
    </vt:vector>
  </HeadingPairs>
  <TitlesOfParts>
    <vt:vector size="39" baseType="lpstr">
      <vt:lpstr>Arial</vt:lpstr>
      <vt:lpstr>Calibri</vt:lpstr>
      <vt:lpstr>Tahoma</vt:lpstr>
      <vt:lpstr>Trebuchet MS</vt:lpstr>
      <vt:lpstr>Office Theme</vt:lpstr>
      <vt:lpstr>Prezentacja programu PowerPoint</vt:lpstr>
      <vt:lpstr>Prezentacja programu PowerPoint</vt:lpstr>
      <vt:lpstr>Etapy wdrażania programu:</vt:lpstr>
      <vt:lpstr>Programem zostaną objęte dzieci od trzeciego roku  życia do ukończenia edukacji przedszkolnej !!!</vt:lpstr>
      <vt:lpstr>PRZEBIEG PRAWIDŁOWEGO ROZWOJU MOWY</vt:lpstr>
      <vt:lpstr>Prezentacja programu PowerPoint</vt:lpstr>
      <vt:lpstr>Prezentacja programu PowerPoint</vt:lpstr>
      <vt:lpstr>RODZAJE WAD WYMOWY</vt:lpstr>
      <vt:lpstr>Prezentacja programu PowerPoint</vt:lpstr>
      <vt:lpstr>Prezentacja programu PowerPoint</vt:lpstr>
      <vt:lpstr>Prezentacja programu PowerPoint</vt:lpstr>
      <vt:lpstr>PRZYCZYNY NIEPRAWIDŁOWEJ WYMOWY</vt:lpstr>
      <vt:lpstr>Prezentacja programu PowerPoint</vt:lpstr>
      <vt:lpstr>PRZYCZYNY JĄKANIA U DZIECI W WIEKU PRZEDSZKOLNYM</vt:lpstr>
      <vt:lpstr>Prezentacja programu PowerPoint</vt:lpstr>
      <vt:lpstr>Wskazówki dla rodziców jąkającego się dziecka:</vt:lpstr>
      <vt:lpstr>Prezentacja programu PowerPoint</vt:lpstr>
      <vt:lpstr>JAK STYMULOWAĆ ROZWÓJ JĘZYKOWY  DZIECKA?</vt:lpstr>
      <vt:lpstr>Prezentacja programu PowerPoint</vt:lpstr>
      <vt:lpstr>Prezentacja programu PowerPoint</vt:lpstr>
      <vt:lpstr>Prezentacja programu PowerPoint</vt:lpstr>
      <vt:lpstr>KIEDY UDAĆ SIĘ DO LOGOPEDY?</vt:lpstr>
      <vt:lpstr>Prezentacja programu PowerPoint</vt:lpstr>
      <vt:lpstr>Prezentacja programu PowerPoint</vt:lpstr>
      <vt:lpstr>Prezentacja programu PowerPoint</vt:lpstr>
      <vt:lpstr>KIEDY UDAĆ SIĘ DO ORTODONTY?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„LOGOPEDYCZNE ABC”</dc:title>
  <dc:creator>Monika Korotkiewicz</dc:creator>
  <cp:keywords>DAFrp66ckD0,BAFpkCHeulo</cp:keywords>
  <cp:lastModifiedBy>Justyna Smoktunowicz</cp:lastModifiedBy>
  <cp:revision>80</cp:revision>
  <cp:lastPrinted>2023-10-03T06:22:59Z</cp:lastPrinted>
  <dcterms:created xsi:type="dcterms:W3CDTF">2023-09-07T05:35:06Z</dcterms:created>
  <dcterms:modified xsi:type="dcterms:W3CDTF">2023-10-03T06:31:26Z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2023-09-07T00:00:00Z</vt:filetime>
  </property>
  <property fmtid="{D5CDD505-2E9C-101B-9397-08002B2CF9AE}" pid="3" name="Creator">
    <vt:lpwstr>Canva</vt:lpwstr>
  </property>
  <property fmtid="{D5CDD505-2E9C-101B-9397-08002B2CF9AE}" pid="4" name="LastSaved">
    <vt:filetime>2023-09-07T00:00:00Z</vt:filetime>
  </property>
</Properties>
</file>